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75"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22" autoAdjust="0"/>
  </p:normalViewPr>
  <p:slideViewPr>
    <p:cSldViewPr>
      <p:cViewPr varScale="1">
        <p:scale>
          <a:sx n="69" d="100"/>
          <a:sy n="69" d="100"/>
        </p:scale>
        <p:origin x="-546" y="-102"/>
      </p:cViewPr>
      <p:guideLst>
        <p:guide orient="horz" pos="2160"/>
        <p:guide pos="2880"/>
      </p:guideLst>
    </p:cSldViewPr>
  </p:slideViewPr>
  <p:outlineViewPr>
    <p:cViewPr>
      <p:scale>
        <a:sx n="33" d="100"/>
        <a:sy n="33" d="100"/>
      </p:scale>
      <p:origin x="0" y="2690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49F0AF-DDFC-445C-AC72-11961459B64A}" type="datetimeFigureOut">
              <a:rPr lang="fr-FR" smtClean="0"/>
              <a:pPr/>
              <a:t>24/06/2015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D7B78B-8AF7-4EC3-85DB-E9097C2063D9}" type="slidenum">
              <a:rPr lang="fr-FR" smtClean="0"/>
              <a:pPr/>
              <a:t>‹N°›</a:t>
            </a:fld>
            <a:endParaRPr lang="fr-FR"/>
          </a:p>
        </p:txBody>
      </p:sp>
    </p:spTree>
    <p:extLst>
      <p:ext uri="{BB962C8B-B14F-4D97-AF65-F5344CB8AC3E}">
        <p14:creationId xmlns:p14="http://schemas.microsoft.com/office/powerpoint/2010/main" xmlns="" val="2943126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D5A44A26-35F4-41F9-AA69-A55C682698E1}" type="datetime1">
              <a:rPr lang="fr-FR" smtClean="0"/>
              <a:pPr/>
              <a:t>24/06/2015</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AA188631-1956-45FB-B8A4-9B99C05C38C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32FD7D9-C7FA-493D-9E16-7FA359DA6735}" type="datetime1">
              <a:rPr lang="fr-FR" smtClean="0"/>
              <a:pPr/>
              <a:t>24/06/2015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188631-1956-45FB-B8A4-9B99C05C38C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80D69D8-C9E2-4FA9-BCD3-7D8A461758AA}" type="datetime1">
              <a:rPr lang="fr-FR" smtClean="0"/>
              <a:pPr/>
              <a:t>24/06/2015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188631-1956-45FB-B8A4-9B99C05C38C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68FFDA30-36DA-443E-A6B4-D98FA468EE2A}" type="datetime1">
              <a:rPr lang="fr-FR" smtClean="0"/>
              <a:pPr/>
              <a:t>24/06/2015</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AA188631-1956-45FB-B8A4-9B99C05C38C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6316EA89-A680-443C-BAF5-75E133334967}" type="datetime1">
              <a:rPr lang="fr-FR" smtClean="0"/>
              <a:pPr/>
              <a:t>24/06/2015</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AA188631-1956-45FB-B8A4-9B99C05C38C1}" type="slidenum">
              <a:rPr lang="fr-FR" smtClean="0"/>
              <a:pPr/>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7DD5743F-97D5-4C79-B496-8B3F6E39EC79}" type="datetime1">
              <a:rPr lang="fr-FR" smtClean="0"/>
              <a:pPr/>
              <a:t>24/06/2015</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AA188631-1956-45FB-B8A4-9B99C05C38C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2775F878-2E1D-4A24-AC7E-741FBF2361B1}" type="datetime1">
              <a:rPr lang="fr-FR" smtClean="0"/>
              <a:pPr/>
              <a:t>24/06/2015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AA188631-1956-45FB-B8A4-9B99C05C38C1}" type="slidenum">
              <a:rPr lang="fr-FR" smtClean="0"/>
              <a:pPr/>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3A46D830-5A92-4A45-AE00-4878F82A1754}" type="datetime1">
              <a:rPr lang="fr-FR" smtClean="0"/>
              <a:pPr/>
              <a:t>24/06/2015</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188631-1956-45FB-B8A4-9B99C05C38C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F472F050-094F-4031-BA5E-73D02C0FA316}" type="datetime1">
              <a:rPr lang="fr-FR" smtClean="0"/>
              <a:pPr/>
              <a:t>24/06/2015</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A188631-1956-45FB-B8A4-9B99C05C38C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C0D81821-8FF0-47AB-AA78-CBB54771DDEF}" type="datetime1">
              <a:rPr lang="fr-FR" smtClean="0"/>
              <a:pPr/>
              <a:t>24/06/2015</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A188631-1956-45FB-B8A4-9B99C05C38C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0A2DA657-78D7-428C-8348-BE12A476F7EF}" type="datetime1">
              <a:rPr lang="fr-FR" smtClean="0"/>
              <a:pPr/>
              <a:t>24/06/2015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AA188631-1956-45FB-B8A4-9B99C05C38C1}" type="slidenum">
              <a:rPr lang="fr-FR" smtClean="0"/>
              <a:pPr/>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35FA7BD-9791-48DA-8111-CE3FAB530BD5}" type="datetime1">
              <a:rPr lang="fr-FR" smtClean="0"/>
              <a:pPr/>
              <a:t>24/06/2015</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A188631-1956-45FB-B8A4-9B99C05C38C1}" type="slidenum">
              <a:rPr lang="fr-FR" smtClean="0"/>
              <a:pPr/>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785794"/>
            <a:ext cx="8458200" cy="3500462"/>
          </a:xfrm>
        </p:spPr>
        <p:txBody>
          <a:bodyPr>
            <a:normAutofit fontScale="77500" lnSpcReduction="20000"/>
          </a:bodyPr>
          <a:lstStyle/>
          <a:p>
            <a:pPr algn="ctr" rtl="1"/>
            <a:r>
              <a:rPr lang="ar-MA" sz="4800" b="1" dirty="0" smtClean="0"/>
              <a:t>«</a:t>
            </a:r>
            <a:r>
              <a:rPr lang="ar-SA" sz="4800" b="1" dirty="0" smtClean="0"/>
              <a:t>مسودة مشروع القانون الجنائي</a:t>
            </a:r>
            <a:endParaRPr lang="fr-FR" sz="4800" dirty="0" smtClean="0"/>
          </a:p>
          <a:p>
            <a:pPr algn="ctr" rtl="1"/>
            <a:r>
              <a:rPr lang="ar-SA" sz="4800" b="1" dirty="0" smtClean="0"/>
              <a:t>ومكافحة الفساد</a:t>
            </a:r>
            <a:r>
              <a:rPr lang="ar-MA" sz="4800" b="1" dirty="0" smtClean="0"/>
              <a:t>»</a:t>
            </a:r>
            <a:endParaRPr lang="ar-MA" sz="4800" b="1" dirty="0"/>
          </a:p>
          <a:p>
            <a:pPr algn="ctr" rtl="1"/>
            <a:r>
              <a:rPr lang="ar-MA" sz="4800" b="1" dirty="0" smtClean="0"/>
              <a:t>عبد الله </a:t>
            </a:r>
            <a:r>
              <a:rPr lang="ar-MA" sz="4800" b="1" dirty="0" err="1" smtClean="0"/>
              <a:t>الكرجي</a:t>
            </a:r>
            <a:r>
              <a:rPr lang="ar-MA" sz="4800" b="1" dirty="0" smtClean="0"/>
              <a:t> </a:t>
            </a:r>
            <a:endParaRPr lang="fr-FR" sz="4800" b="1" dirty="0" smtClean="0"/>
          </a:p>
          <a:p>
            <a:pPr algn="ctr" rtl="1"/>
            <a:r>
              <a:rPr lang="ar-MA" sz="4800" b="1" dirty="0" smtClean="0"/>
              <a:t>مستشار بمحكمة الاستئناف بالرباط</a:t>
            </a:r>
          </a:p>
          <a:p>
            <a:pPr algn="ctr" rtl="1"/>
            <a:r>
              <a:rPr lang="ar-MA" sz="4800" b="1" dirty="0" smtClean="0"/>
              <a:t>عضو المجلس الوطني لنادي </a:t>
            </a:r>
          </a:p>
          <a:p>
            <a:pPr algn="ctr" rtl="1"/>
            <a:r>
              <a:rPr lang="ar-MA" sz="4800" b="1" dirty="0" smtClean="0"/>
              <a:t>قضاة المغرب</a:t>
            </a:r>
            <a:endParaRPr lang="fr-FR" sz="4800"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500042"/>
            <a:ext cx="8686800" cy="6357958"/>
          </a:xfrm>
        </p:spPr>
        <p:txBody>
          <a:bodyPr>
            <a:normAutofit fontScale="77500" lnSpcReduction="20000"/>
          </a:bodyPr>
          <a:lstStyle/>
          <a:p>
            <a:pPr rtl="1"/>
            <a:r>
              <a:rPr lang="ar-MA" b="1" dirty="0" smtClean="0"/>
              <a:t>لكن بعد استبشارنا بتجريم الاثراء غير المشروع نتفاجأ بـ:</a:t>
            </a:r>
            <a:endParaRPr lang="fr-FR" dirty="0" smtClean="0"/>
          </a:p>
          <a:p>
            <a:pPr rtl="1"/>
            <a:r>
              <a:rPr lang="ar-SA" b="1" dirty="0" smtClean="0"/>
              <a:t> </a:t>
            </a:r>
            <a:endParaRPr lang="fr-FR" dirty="0" smtClean="0"/>
          </a:p>
          <a:p>
            <a:pPr algn="r" rtl="1"/>
            <a:r>
              <a:rPr lang="ar-SA" dirty="0" smtClean="0"/>
              <a:t>ـ </a:t>
            </a:r>
            <a:r>
              <a:rPr lang="ar-SA" b="1" dirty="0" smtClean="0"/>
              <a:t>مادة وحيدة يتيمة لمكافحة هذه</a:t>
            </a:r>
            <a:r>
              <a:rPr lang="ar-MA" b="1" dirty="0" smtClean="0"/>
              <a:t> </a:t>
            </a:r>
            <a:r>
              <a:rPr lang="ar-SA" b="1" dirty="0" smtClean="0"/>
              <a:t>الجريمة </a:t>
            </a:r>
            <a:r>
              <a:rPr lang="ar-SA" dirty="0" smtClean="0"/>
              <a:t>؛</a:t>
            </a:r>
            <a:endParaRPr lang="fr-FR" dirty="0" smtClean="0"/>
          </a:p>
          <a:p>
            <a:pPr algn="r" rtl="1"/>
            <a:r>
              <a:rPr lang="ar-SA" b="1" dirty="0" smtClean="0"/>
              <a:t>ـ العقوبة تجعلها جنحة ضبطية </a:t>
            </a:r>
            <a:r>
              <a:rPr lang="ar-SA" dirty="0" smtClean="0"/>
              <a:t>مثل جنح السير وأقل؛ في حين أن جرام المال العام هي جنايات؛</a:t>
            </a:r>
            <a:endParaRPr lang="fr-FR" dirty="0" smtClean="0"/>
          </a:p>
          <a:p>
            <a:pPr algn="r" rtl="1"/>
            <a:r>
              <a:rPr lang="ar-SA" dirty="0" smtClean="0"/>
              <a:t>ـ </a:t>
            </a:r>
            <a:r>
              <a:rPr lang="ar-SA" b="1" dirty="0" smtClean="0"/>
              <a:t>وعلى مستوى المخاطبين </a:t>
            </a:r>
            <a:r>
              <a:rPr lang="ar-MA" dirty="0" smtClean="0"/>
              <a:t>تمت معاقبة </a:t>
            </a:r>
            <a:r>
              <a:rPr lang="ar-SA" dirty="0" smtClean="0"/>
              <a:t>كل</a:t>
            </a:r>
            <a:r>
              <a:rPr lang="fr-FR" dirty="0" smtClean="0"/>
              <a:t> </a:t>
            </a:r>
            <a:r>
              <a:rPr lang="ar-SA" dirty="0" smtClean="0"/>
              <a:t>موظف</a:t>
            </a:r>
            <a:r>
              <a:rPr lang="fr-FR" dirty="0" smtClean="0"/>
              <a:t> </a:t>
            </a:r>
            <a:r>
              <a:rPr lang="ar-SA" dirty="0" smtClean="0"/>
              <a:t>عمومي ثبت</a:t>
            </a:r>
            <a:r>
              <a:rPr lang="fr-FR" dirty="0" smtClean="0"/>
              <a:t> </a:t>
            </a:r>
            <a:r>
              <a:rPr lang="ar-SA" dirty="0" smtClean="0"/>
              <a:t>بعد</a:t>
            </a:r>
            <a:r>
              <a:rPr lang="fr-FR" dirty="0" smtClean="0"/>
              <a:t> </a:t>
            </a:r>
            <a:r>
              <a:rPr lang="ar-SA" dirty="0" smtClean="0"/>
              <a:t>توليه</a:t>
            </a:r>
            <a:r>
              <a:rPr lang="fr-FR" dirty="0" smtClean="0"/>
              <a:t> </a:t>
            </a:r>
            <a:r>
              <a:rPr lang="ar-SA" dirty="0" smtClean="0"/>
              <a:t>للوظيفة</a:t>
            </a:r>
            <a:r>
              <a:rPr lang="fr-FR" dirty="0" smtClean="0"/>
              <a:t> </a:t>
            </a:r>
            <a:r>
              <a:rPr lang="ar-SA" dirty="0" smtClean="0"/>
              <a:t>أن</a:t>
            </a:r>
            <a:r>
              <a:rPr lang="fr-FR" dirty="0" smtClean="0"/>
              <a:t> </a:t>
            </a:r>
            <a:r>
              <a:rPr lang="ar-SA" dirty="0" smtClean="0"/>
              <a:t>ذمته</a:t>
            </a:r>
            <a:r>
              <a:rPr lang="fr-FR" dirty="0" smtClean="0"/>
              <a:t> </a:t>
            </a:r>
            <a:r>
              <a:rPr lang="ar-SA" dirty="0" err="1" smtClean="0"/>
              <a:t>الماليةعرفت</a:t>
            </a:r>
            <a:r>
              <a:rPr lang="fr-FR" dirty="0" smtClean="0"/>
              <a:t> </a:t>
            </a:r>
            <a:r>
              <a:rPr lang="ar-SA" dirty="0" smtClean="0"/>
              <a:t>زيادة</a:t>
            </a:r>
            <a:r>
              <a:rPr lang="fr-FR" dirty="0" smtClean="0"/>
              <a:t> </a:t>
            </a:r>
            <a:r>
              <a:rPr lang="ar-SA" dirty="0" smtClean="0"/>
              <a:t>ملحوظة</a:t>
            </a:r>
            <a:r>
              <a:rPr lang="fr-FR" dirty="0" smtClean="0"/>
              <a:t> </a:t>
            </a:r>
            <a:r>
              <a:rPr lang="ar-SA" dirty="0" err="1" smtClean="0"/>
              <a:t>وغيرمبررة</a:t>
            </a:r>
            <a:r>
              <a:rPr lang="ar-SA" dirty="0" smtClean="0"/>
              <a:t>؛ في حين أنه يتعين أن يتم التجريم بالنسبة للجميع؛</a:t>
            </a:r>
            <a:endParaRPr lang="fr-FR" dirty="0" smtClean="0"/>
          </a:p>
          <a:p>
            <a:pPr algn="r" rtl="1"/>
            <a:r>
              <a:rPr lang="ar-SA" dirty="0" smtClean="0"/>
              <a:t>ـ </a:t>
            </a:r>
            <a:r>
              <a:rPr lang="ar-SA" b="1" dirty="0" smtClean="0"/>
              <a:t>المكافحة </a:t>
            </a:r>
            <a:r>
              <a:rPr lang="ar-SA" b="1" dirty="0" err="1" smtClean="0"/>
              <a:t>الاجرائية</a:t>
            </a:r>
            <a:r>
              <a:rPr lang="ar-SA" b="1" dirty="0" smtClean="0"/>
              <a:t> غائبة</a:t>
            </a:r>
            <a:r>
              <a:rPr lang="ar-SA" dirty="0" smtClean="0"/>
              <a:t>؛ إذ لا وجود لنص يتعلق بالمصادرة؛</a:t>
            </a:r>
            <a:endParaRPr lang="fr-FR" dirty="0" smtClean="0"/>
          </a:p>
          <a:p>
            <a:pPr algn="r" rtl="1"/>
            <a:r>
              <a:rPr lang="ar-SA" dirty="0" smtClean="0"/>
              <a:t>ـ </a:t>
            </a:r>
            <a:r>
              <a:rPr lang="ar-SA" b="1" dirty="0" smtClean="0"/>
              <a:t>كما لم يتم </a:t>
            </a:r>
            <a:r>
              <a:rPr lang="ar-SA" b="1" dirty="0" err="1" smtClean="0"/>
              <a:t>احداث</a:t>
            </a:r>
            <a:r>
              <a:rPr lang="ar-SA" b="1" dirty="0" smtClean="0"/>
              <a:t> جهاز إدارة الأموال الكسب غير المشروع؛ </a:t>
            </a:r>
            <a:r>
              <a:rPr lang="ar-SA" dirty="0" smtClean="0"/>
              <a:t>يمكنه أن يتصالح (تفعيلا للمقاربة المالية بدل المقاربة الزجرية فقط)؛</a:t>
            </a:r>
            <a:endParaRPr lang="fr-FR" dirty="0" smtClean="0"/>
          </a:p>
          <a:p>
            <a:pPr algn="r" rtl="1"/>
            <a:r>
              <a:rPr lang="ar-SA" dirty="0" smtClean="0"/>
              <a:t>يجب وضعه تحت يد جهة محايدة: بالعديد من الدول المتقدمة ومصر مؤخرا أصبح تابعا للسلطة القضائية؛</a:t>
            </a:r>
            <a:endParaRPr lang="fr-FR" dirty="0" smtClean="0"/>
          </a:p>
          <a:p>
            <a:pPr algn="r" rtl="1"/>
            <a:r>
              <a:rPr lang="ar-SA" dirty="0" smtClean="0"/>
              <a:t>يمكنه إدارة </a:t>
            </a:r>
            <a:r>
              <a:rPr lang="ar-SA" dirty="0" err="1" smtClean="0"/>
              <a:t>الاموال</a:t>
            </a:r>
            <a:r>
              <a:rPr lang="ar-SA" dirty="0" smtClean="0"/>
              <a:t> الموضوعة تحت يده واستثمارها؛</a:t>
            </a:r>
            <a:endParaRPr lang="fr-FR" dirty="0" smtClean="0"/>
          </a:p>
          <a:p>
            <a:pPr algn="r" rtl="1"/>
            <a:r>
              <a:rPr lang="ar-SA" dirty="0" smtClean="0"/>
              <a:t>ـ خلاصة: كنا ننتظر قانونا متكاملا؛ ونراه الحل .</a:t>
            </a:r>
            <a:endParaRPr lang="fr-FR" dirty="0" smtClean="0"/>
          </a:p>
          <a:p>
            <a:pPr algn="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MA" b="1" u="sng" dirty="0" smtClean="0"/>
              <a:t>ثانيا: </a:t>
            </a:r>
            <a:r>
              <a:rPr lang="ar-SA" b="1" u="sng" dirty="0" smtClean="0"/>
              <a:t>تعقب </a:t>
            </a:r>
            <a:r>
              <a:rPr lang="ar-SA" b="1" u="sng" dirty="0"/>
              <a:t>الأموال ذات المصدر الجرمي</a:t>
            </a:r>
            <a:endParaRPr lang="fr-FR" dirty="0"/>
          </a:p>
        </p:txBody>
      </p:sp>
      <p:sp>
        <p:nvSpPr>
          <p:cNvPr id="3" name="Espace réservé du contenu 2"/>
          <p:cNvSpPr>
            <a:spLocks noGrp="1"/>
          </p:cNvSpPr>
          <p:nvPr>
            <p:ph idx="1"/>
          </p:nvPr>
        </p:nvSpPr>
        <p:spPr/>
        <p:txBody>
          <a:bodyPr/>
          <a:lstStyle/>
          <a:p>
            <a:pPr algn="r" rtl="1"/>
            <a:r>
              <a:rPr lang="ar-SA" b="1" dirty="0" smtClean="0"/>
              <a:t>مخاطر ال</a:t>
            </a:r>
            <a:r>
              <a:rPr lang="ar-MA" b="1" dirty="0" smtClean="0"/>
              <a:t>أ</a:t>
            </a:r>
            <a:r>
              <a:rPr lang="ar-SA" b="1" dirty="0" smtClean="0"/>
              <a:t>موال غير النظيفة على الاقتصاد تم حسم النقاش</a:t>
            </a:r>
            <a:r>
              <a:rPr lang="ar-MA" b="1" dirty="0" smtClean="0"/>
              <a:t> الفقهاء بوجوب المكافحة؛</a:t>
            </a:r>
            <a:endParaRPr lang="fr-FR" dirty="0" smtClean="0"/>
          </a:p>
          <a:p>
            <a:pPr algn="r" rtl="1"/>
            <a:r>
              <a:rPr lang="ar-SA" b="1" dirty="0" smtClean="0"/>
              <a:t>الاشكال في كون هذا القانون هو قانون الحيثان الكبيرة؛ </a:t>
            </a:r>
            <a:r>
              <a:rPr lang="ar-MA" b="1" dirty="0" smtClean="0"/>
              <a:t>مما جعله ي</a:t>
            </a:r>
            <a:r>
              <a:rPr lang="ar-SA" b="1" dirty="0" smtClean="0"/>
              <a:t>وضع كقانون </a:t>
            </a:r>
            <a:r>
              <a:rPr lang="ar-MA" b="1" dirty="0" smtClean="0"/>
              <a:t>لتشجيع " الإفلات من العقاب" و</a:t>
            </a:r>
            <a:r>
              <a:rPr lang="ar-SA" b="1" dirty="0" smtClean="0"/>
              <a:t>ل</a:t>
            </a:r>
            <a:r>
              <a:rPr lang="ar-MA" b="1" dirty="0" smtClean="0"/>
              <a:t>ـ «</a:t>
            </a:r>
            <a:r>
              <a:rPr lang="ar-SA" b="1" dirty="0" smtClean="0"/>
              <a:t>لمكافحة الجزئية</a:t>
            </a:r>
            <a:r>
              <a:rPr lang="ar-MA" b="1" dirty="0" smtClean="0"/>
              <a:t>».</a:t>
            </a:r>
            <a:endParaRPr lang="fr-FR" dirty="0" smtClean="0"/>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214290"/>
            <a:ext cx="8686800" cy="6357982"/>
          </a:xfrm>
        </p:spPr>
        <p:txBody>
          <a:bodyPr>
            <a:normAutofit fontScale="25000" lnSpcReduction="20000"/>
          </a:bodyPr>
          <a:lstStyle/>
          <a:p>
            <a:pPr algn="r" rtl="1">
              <a:lnSpc>
                <a:spcPct val="170000"/>
              </a:lnSpc>
            </a:pPr>
            <a:r>
              <a:rPr lang="ar-MA" sz="9600" b="1" dirty="0" smtClean="0"/>
              <a:t>1 ـ الاختصاص الحصري لمحاكم الرباط يشكل تهديدا لمبدأ "عدم الإفلات من العقاب" إذ يؤثر على معدل اكتشاف هذه الجريمة؛</a:t>
            </a:r>
            <a:endParaRPr lang="fr-FR" sz="9600" dirty="0" smtClean="0"/>
          </a:p>
          <a:p>
            <a:pPr algn="r" rtl="1">
              <a:lnSpc>
                <a:spcPct val="170000"/>
              </a:lnSpc>
            </a:pPr>
            <a:r>
              <a:rPr lang="ar-MA" sz="6400" b="1" dirty="0" smtClean="0"/>
              <a:t>يثير موقف واضعي  هذه المسودة استغرابا بخصوص  عدم التراجع عن منح محاكم الرباط اختصاصا وطنيا ــ حصرياــ للبت في جرائم غسـل الأمـوال ــ وهو استغراب ليس فقط في شقه المتعلق بمدى جواز القول بكون قضاة محاكم الرباط هم وحدهم المؤهلون للبت في جرائم غسل الأموال، بل هو استغراب قانوني إذ حصر الاختصاص لمحاكم الرباط يجعل المسطرة بطيئة وتعتريها صعوبات ، </a:t>
            </a:r>
            <a:endParaRPr lang="fr-FR" sz="6400" b="1" dirty="0" smtClean="0"/>
          </a:p>
          <a:p>
            <a:pPr algn="r" rtl="1">
              <a:lnSpc>
                <a:spcPct val="170000"/>
              </a:lnSpc>
            </a:pPr>
            <a:r>
              <a:rPr lang="ar-MA" sz="6400" b="1" dirty="0" smtClean="0"/>
              <a:t>خاصة وأن جريمة غسل الأموال بطبيعتها الواقعية والقانونية تقتضي وجود جريمة أصلية، وهو ما يستدعي فصل مسطرة غسل الأموال وإحالتها على النيابة العامة بالرباط حال ارتباطها بجريمة لم تقترف بالدائرة </a:t>
            </a:r>
            <a:r>
              <a:rPr lang="ar-MA" sz="6400" b="1" dirty="0" err="1" smtClean="0"/>
              <a:t>الاستئنافية</a:t>
            </a:r>
            <a:r>
              <a:rPr lang="ar-MA" sz="6400" b="1" dirty="0" smtClean="0"/>
              <a:t> لمحكمة الاستئناف بالرباط، بل وأحيانا ولو ارتكبت بإحدى محاكم الدائرة </a:t>
            </a:r>
            <a:r>
              <a:rPr lang="ar-MA" sz="6400" b="1" dirty="0" err="1" smtClean="0"/>
              <a:t>الاستئنافية</a:t>
            </a:r>
            <a:r>
              <a:rPr lang="ar-MA" sz="6400" b="1" dirty="0" smtClean="0"/>
              <a:t> غير دائرة المحكمة الابتدائية بالرباط، كسلا </a:t>
            </a:r>
            <a:r>
              <a:rPr lang="ar-MA" sz="6400" b="1" dirty="0" err="1" smtClean="0"/>
              <a:t>أوالرماني</a:t>
            </a:r>
            <a:r>
              <a:rPr lang="ar-MA" sz="6400" b="1" dirty="0" smtClean="0"/>
              <a:t> أو  </a:t>
            </a:r>
            <a:r>
              <a:rPr lang="ar-MA" sz="6400" b="1" dirty="0" err="1" smtClean="0"/>
              <a:t>تمارة</a:t>
            </a:r>
            <a:r>
              <a:rPr lang="ar-MA" sz="6400" b="1" dirty="0" smtClean="0"/>
              <a:t> أو </a:t>
            </a:r>
            <a:r>
              <a:rPr lang="ar-MA" sz="6400" b="1" dirty="0" err="1" smtClean="0"/>
              <a:t>الخميسات</a:t>
            </a:r>
            <a:r>
              <a:rPr lang="ar-MA" sz="6400" b="1" dirty="0" smtClean="0"/>
              <a:t>؛ فإنه يتعين فصل نسخة  من المسطرة وإحالتها على وكيل الملك لدى المحكمة الابتدائية بالرباط؛ إذا  كان الأمر يتعلق بجنحة غسل الأموال .</a:t>
            </a:r>
            <a:endParaRPr lang="fr-FR" sz="6400" b="1" dirty="0" smtClean="0"/>
          </a:p>
          <a:p>
            <a:pPr algn="r" rtl="1">
              <a:lnSpc>
                <a:spcPct val="170000"/>
              </a:lnSpc>
            </a:pPr>
            <a:r>
              <a:rPr lang="ar-MA" sz="6400" b="1" dirty="0" smtClean="0"/>
              <a:t>    ولا يمكننا أن نغفل كون منح اختصاص وطني لجرائم غسل الأموال يجسد المكافحة الجزئية لهذه الجريمة، وهو ما يؤثر على معدل اكتشافها وبالتالي مكافحتها؛ مما يؤثر سلبا على مبدأ "عدم الإفلات من العقاب".</a:t>
            </a:r>
            <a:endParaRPr lang="fr-FR" sz="6400" b="1" dirty="0" smtClean="0"/>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357166"/>
            <a:ext cx="8686800" cy="6143668"/>
          </a:xfrm>
        </p:spPr>
        <p:txBody>
          <a:bodyPr>
            <a:normAutofit fontScale="77500" lnSpcReduction="20000"/>
          </a:bodyPr>
          <a:lstStyle/>
          <a:p>
            <a:pPr algn="r" rtl="1"/>
            <a:r>
              <a:rPr lang="ar-MA" dirty="0" smtClean="0"/>
              <a:t>ويظهر التأثير على </a:t>
            </a:r>
            <a:r>
              <a:rPr lang="ar-SA" dirty="0" smtClean="0"/>
              <a:t>معدل اكتشافها ومعدل زجرها </a:t>
            </a:r>
            <a:r>
              <a:rPr lang="ar-MA" dirty="0" smtClean="0"/>
              <a:t>ـ بجلاء ـ في طون </a:t>
            </a:r>
            <a:r>
              <a:rPr lang="ar-SA" dirty="0" smtClean="0"/>
              <a:t>عدد الملفات التي </a:t>
            </a:r>
            <a:r>
              <a:rPr lang="ar-MA" dirty="0" smtClean="0"/>
              <a:t>تم الب</a:t>
            </a:r>
            <a:r>
              <a:rPr lang="ar-SA" dirty="0" smtClean="0"/>
              <a:t>ت فيها منذ 2007 (تاريخ وضع قانون مكافحة غسل الأموال) إلى اليوم لا يتجاوز رؤوس أصابع اليد الواحدة (أربع أو خمس ملفات)، ناهيك عن تكدس ملفات التحقيق.</a:t>
            </a:r>
            <a:endParaRPr lang="fr-FR" dirty="0" smtClean="0"/>
          </a:p>
          <a:p>
            <a:pPr algn="r" rtl="1"/>
            <a:r>
              <a:rPr lang="ar-SA" b="1" dirty="0" smtClean="0"/>
              <a:t>2 ــ مدى جرأة المقتضيات الإجرائية التي تهم عمل وحدة معالجة المعلومات الماليةـ</a:t>
            </a:r>
            <a:endParaRPr lang="fr-FR" dirty="0" smtClean="0"/>
          </a:p>
          <a:p>
            <a:pPr algn="r" rtl="1"/>
            <a:r>
              <a:rPr lang="ar-SA" dirty="0" smtClean="0"/>
              <a:t>نصت المادة 14 من قانون مكافحة غسل الأموال المغربي على أنه تحدث بنص تنظيمي لدى الوزارة الأولى وحدة لمعالجة المعلومات المالية .</a:t>
            </a:r>
            <a:endParaRPr lang="fr-FR" dirty="0" smtClean="0"/>
          </a:p>
          <a:p>
            <a:pPr algn="r" rtl="1"/>
            <a:r>
              <a:rPr lang="ar-SA" dirty="0" smtClean="0"/>
              <a:t>  وفي 24/12/2008 صدر مرسوم عن الوزير الأول عدد 572-08-0 محدث للوحدة المذكورة </a:t>
            </a:r>
            <a:r>
              <a:rPr lang="ar-SA" baseline="30000" dirty="0" smtClean="0">
                <a:hlinkClick r:id="" action="ppaction://hlinkfile"/>
              </a:rPr>
              <a:t>(1)</a:t>
            </a:r>
            <a:r>
              <a:rPr lang="ar-SA" dirty="0" smtClean="0"/>
              <a:t> متضمنا 12 مادة نظمت تأليف هذه الوحدة وتسييرها ، وأحالت بشأن المهام </a:t>
            </a:r>
            <a:r>
              <a:rPr lang="ar-SA" dirty="0" err="1" smtClean="0"/>
              <a:t>المنوطة</a:t>
            </a:r>
            <a:r>
              <a:rPr lang="ar-SA" dirty="0" smtClean="0"/>
              <a:t> </a:t>
            </a:r>
            <a:r>
              <a:rPr lang="ar-SA" dirty="0" err="1" smtClean="0"/>
              <a:t>بها</a:t>
            </a:r>
            <a:r>
              <a:rPr lang="ar-SA" dirty="0" smtClean="0"/>
              <a:t> على القانون عدد 05/43 المتعلق بمكافحة غسل الأموال . </a:t>
            </a:r>
            <a:endParaRPr lang="fr-FR" dirty="0" smtClean="0"/>
          </a:p>
          <a:p>
            <a:pPr algn="r" rtl="1"/>
            <a:r>
              <a:rPr lang="ar-SA" dirty="0" smtClean="0"/>
              <a:t>ـــ من خلال الاطلاع على المرسوم المحدث لها يتبين أنها </a:t>
            </a:r>
            <a:r>
              <a:rPr lang="ar-SA" b="1" dirty="0" smtClean="0"/>
              <a:t>ليست ذات طابع قضائي: </a:t>
            </a:r>
            <a:endParaRPr lang="fr-FR" dirty="0" smtClean="0"/>
          </a:p>
          <a:p>
            <a:pPr algn="r" rtl="1"/>
            <a:r>
              <a:rPr lang="ar-SA" dirty="0" smtClean="0"/>
              <a:t>ونلحظ ذلك من خلال كونها:</a:t>
            </a:r>
            <a:endParaRPr lang="fr-FR" dirty="0" smtClean="0"/>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MA" dirty="0" smtClean="0"/>
              <a:t>عيوب تشكيلة الوحدة:</a:t>
            </a:r>
            <a:endParaRPr lang="fr-FR" dirty="0"/>
          </a:p>
        </p:txBody>
      </p:sp>
      <p:sp>
        <p:nvSpPr>
          <p:cNvPr id="3" name="Espace réservé du contenu 2"/>
          <p:cNvSpPr>
            <a:spLocks noGrp="1"/>
          </p:cNvSpPr>
          <p:nvPr>
            <p:ph idx="1"/>
          </p:nvPr>
        </p:nvSpPr>
        <p:spPr/>
        <p:txBody>
          <a:bodyPr>
            <a:normAutofit fontScale="70000" lnSpcReduction="20000"/>
          </a:bodyPr>
          <a:lstStyle/>
          <a:p>
            <a:pPr algn="r" rtl="1"/>
            <a:r>
              <a:rPr lang="ar-SA" dirty="0" smtClean="0"/>
              <a:t> ــــ </a:t>
            </a:r>
            <a:r>
              <a:rPr lang="ar-SA" b="1" dirty="0" smtClean="0"/>
              <a:t>تتألف من أعضاء تابعين للسلطة التنفيذية</a:t>
            </a:r>
            <a:r>
              <a:rPr lang="ar-SA" dirty="0" smtClean="0"/>
              <a:t>، وحتى تمثيلية وزارة العدل </a:t>
            </a:r>
            <a:r>
              <a:rPr lang="ar-SA" dirty="0" err="1" smtClean="0"/>
              <a:t>محتشمة؛إذ</a:t>
            </a:r>
            <a:r>
              <a:rPr lang="ar-MA" dirty="0" smtClean="0"/>
              <a:t> أن </a:t>
            </a:r>
            <a:r>
              <a:rPr lang="ar-SA" dirty="0" smtClean="0"/>
              <a:t>الأعضاء الممثلين لها </a:t>
            </a:r>
            <a:r>
              <a:rPr lang="ar-SA" dirty="0" err="1" smtClean="0"/>
              <a:t>إثنان</a:t>
            </a:r>
            <a:r>
              <a:rPr lang="ar-SA" dirty="0" smtClean="0"/>
              <a:t> من 11 عضوا؛ ناهيك عن كون رئيسها الحالي لا ينتمي للسلطة القضائية ، بل وبتمثيلية منعدمة بالنسبة للأعضاء التابعين </a:t>
            </a:r>
            <a:r>
              <a:rPr lang="ar-SA" dirty="0" err="1" smtClean="0"/>
              <a:t>لللسلطة</a:t>
            </a:r>
            <a:r>
              <a:rPr lang="ar-SA" dirty="0" smtClean="0"/>
              <a:t> القضائية، وعلى الرغم من أن ممثلي وزارة العدل هما قاضيين؛ إلا أنهما يمثلان وزارة العدل فيكونا بدورهما تابعين للسلطة التنفيذية ؛</a:t>
            </a:r>
            <a:endParaRPr lang="fr-FR" dirty="0" smtClean="0"/>
          </a:p>
          <a:p>
            <a:pPr algn="r" rtl="1"/>
            <a:r>
              <a:rPr lang="ar-SA" dirty="0" smtClean="0"/>
              <a:t>ــــ </a:t>
            </a:r>
            <a:r>
              <a:rPr lang="ar-SA" b="1" dirty="0" smtClean="0"/>
              <a:t>تابعة مباشرة لرئيس الحكومة</a:t>
            </a:r>
            <a:r>
              <a:rPr lang="ar-SA" dirty="0" smtClean="0"/>
              <a:t>؛مما يظهر أن مفهوم الدولة حاضر وبقوة في مكافحة غسل الأموال فتكون ـــ بذلك ــ مكافحة إدارية .</a:t>
            </a:r>
            <a:endParaRPr lang="fr-FR" dirty="0" smtClean="0"/>
          </a:p>
          <a:p>
            <a:pPr algn="r" rtl="1"/>
            <a:r>
              <a:rPr lang="ar-SA" dirty="0" smtClean="0"/>
              <a:t>ــــ ويبقى أهم دور أسند لها هو مهمة تحديد شروط اليقظة ؛ </a:t>
            </a:r>
            <a:r>
              <a:rPr lang="ar-MA" dirty="0" smtClean="0"/>
              <a:t>وتحديد </a:t>
            </a:r>
            <a:r>
              <a:rPr lang="ar-SA" dirty="0" smtClean="0"/>
              <a:t>مبالغ المعاملات وكذا الشروط الخاصة بالمعاملات التي تستلزم تطبيق أحكام قانون مكافحة غسل الأموال؛ وقد صدر بالفعل في 24ـ 09 ــ2009 مقرر متعلق بمبالغ الدنيا لواجب اليقظة حدده في 50000 درهم وقد تم إلغاؤه أخيرا.</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MA" dirty="0" smtClean="0"/>
              <a:t>نطاق المسئولية</a:t>
            </a:r>
            <a:endParaRPr lang="fr-FR" dirty="0"/>
          </a:p>
        </p:txBody>
      </p:sp>
      <p:sp>
        <p:nvSpPr>
          <p:cNvPr id="3" name="Espace réservé du contenu 2"/>
          <p:cNvSpPr>
            <a:spLocks noGrp="1"/>
          </p:cNvSpPr>
          <p:nvPr>
            <p:ph idx="1"/>
          </p:nvPr>
        </p:nvSpPr>
        <p:spPr/>
        <p:txBody>
          <a:bodyPr>
            <a:normAutofit fontScale="55000" lnSpcReduction="20000"/>
          </a:bodyPr>
          <a:lstStyle/>
          <a:p>
            <a:pPr algn="r" rtl="1"/>
            <a:r>
              <a:rPr lang="ar-SA" b="1" u="sng" dirty="0" smtClean="0"/>
              <a:t>3 ــ مدى إلزامية الدولة بالتصريح بالاشتباه:</a:t>
            </a:r>
            <a:endParaRPr lang="fr-FR" dirty="0" smtClean="0"/>
          </a:p>
          <a:p>
            <a:pPr algn="r" rtl="1"/>
            <a:r>
              <a:rPr lang="ar-MA" dirty="0" smtClean="0"/>
              <a:t>منذ صدور قانون 05/43  تم استثناء الدولة  من التصريح بالاشتباه ، وقد نادينا بعدم جواز استثنائها ــ بعلة كونها منزهة  ـــ حتى لا تستغل مسألة تنزهها للزج </a:t>
            </a:r>
            <a:r>
              <a:rPr lang="ar-MA" dirty="0" err="1" smtClean="0"/>
              <a:t>بها</a:t>
            </a:r>
            <a:r>
              <a:rPr lang="ar-MA" dirty="0" smtClean="0"/>
              <a:t> وجعلها واجهة لعمليات غسل الأموال.</a:t>
            </a:r>
            <a:endParaRPr lang="fr-FR" dirty="0" smtClean="0"/>
          </a:p>
          <a:p>
            <a:pPr algn="r" rtl="1"/>
            <a:r>
              <a:rPr lang="ar-MA" dirty="0" smtClean="0"/>
              <a:t>وفي التعديل الذي لحق هذا القانون بموجب القانون الصادر في 20/01/2011 حذفت عبارة "باستثناء الدولة" ، لكن لم تتم إضافتها إلى لائحة الأشخاص الخاضعين لتطبيق هذا القانون؛ وهي صيغة تعني أن الدولة مستثناة؛ ليكون ما أعطاه القانون (المعدل) باليد اليمنى انتزعه باليد اليسرى. </a:t>
            </a:r>
          </a:p>
          <a:p>
            <a:pPr algn="r" rtl="1"/>
            <a:r>
              <a:rPr lang="ar-MA" dirty="0" smtClean="0"/>
              <a:t>النتيجة: نرى الزام الدولة بالتصريح (في المسودة) .  </a:t>
            </a:r>
            <a:endParaRPr lang="fr-FR" dirty="0" smtClean="0"/>
          </a:p>
          <a:p>
            <a:pPr algn="r" rtl="1"/>
            <a:r>
              <a:rPr lang="ar-SA" b="1" u="sng" dirty="0" smtClean="0"/>
              <a:t>4 </a:t>
            </a:r>
            <a:r>
              <a:rPr lang="ar-SA" b="1" u="sng" dirty="0" err="1" smtClean="0"/>
              <a:t>ـ</a:t>
            </a:r>
            <a:r>
              <a:rPr lang="ar-SA" b="1" u="sng" dirty="0" smtClean="0"/>
              <a:t> من خلال الجريمة الأصلية </a:t>
            </a:r>
            <a:r>
              <a:rPr lang="ar-SA" b="1" u="sng" dirty="0" err="1" smtClean="0"/>
              <a:t>المتحصلة</a:t>
            </a:r>
            <a:r>
              <a:rPr lang="ar-SA" b="1" u="sng" dirty="0" smtClean="0"/>
              <a:t> منها الأموال موضوع الغسل:</a:t>
            </a:r>
            <a:endParaRPr lang="fr-FR" dirty="0" smtClean="0"/>
          </a:p>
          <a:p>
            <a:pPr algn="r" rtl="1"/>
            <a:r>
              <a:rPr lang="ar-SA" dirty="0" smtClean="0"/>
              <a:t>    اختار واضعو </a:t>
            </a:r>
            <a:r>
              <a:rPr lang="ar-MA" dirty="0" smtClean="0"/>
              <a:t>مسودة مشروع </a:t>
            </a:r>
            <a:r>
              <a:rPr lang="ar-SA" dirty="0" smtClean="0"/>
              <a:t>قانون مكافحة غسل الأموال أسلوب تحديد الجرائم الاصلية وهي حسب  الفصل 2–574 :</a:t>
            </a:r>
            <a:endParaRPr lang="fr-FR" dirty="0" smtClean="0"/>
          </a:p>
          <a:p>
            <a:pPr algn="r" rtl="1"/>
            <a:r>
              <a:rPr lang="ar-SA" dirty="0" smtClean="0"/>
              <a:t>الاتجار غير المشروع في المخدرات والمؤثرات العقلية؛</a:t>
            </a:r>
            <a:endParaRPr lang="fr-FR" dirty="0" smtClean="0"/>
          </a:p>
          <a:p>
            <a:pPr algn="r" rtl="1"/>
            <a:r>
              <a:rPr lang="ar-SA" dirty="0" smtClean="0"/>
              <a:t>الاتجار في البشر؛</a:t>
            </a:r>
            <a:endParaRPr lang="fr-FR" dirty="0" smtClean="0"/>
          </a:p>
          <a:p>
            <a:pPr algn="r" rtl="1"/>
            <a:r>
              <a:rPr lang="ar-SA" b="1" dirty="0" smtClean="0"/>
              <a:t>- الاتجار </a:t>
            </a:r>
            <a:r>
              <a:rPr lang="ar-SA" b="1" dirty="0" err="1" smtClean="0"/>
              <a:t>بالاعضاء</a:t>
            </a:r>
            <a:r>
              <a:rPr lang="ar-SA" b="1" dirty="0" smtClean="0"/>
              <a:t> البشرية؛</a:t>
            </a:r>
            <a:endParaRPr lang="fr-FR" dirty="0" smtClean="0"/>
          </a:p>
          <a:p>
            <a:pPr algn="r" rtl="1"/>
            <a:r>
              <a:rPr lang="ar-SA" dirty="0" smtClean="0"/>
              <a:t>تهريب المهاجرين؛</a:t>
            </a:r>
            <a:endParaRPr lang="fr-FR" dirty="0" smtClean="0"/>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642918"/>
            <a:ext cx="8686800" cy="5929354"/>
          </a:xfrm>
        </p:spPr>
        <p:txBody>
          <a:bodyPr>
            <a:normAutofit fontScale="47500" lnSpcReduction="20000"/>
          </a:bodyPr>
          <a:lstStyle/>
          <a:p>
            <a:pPr algn="r" rtl="1"/>
            <a:r>
              <a:rPr lang="ar-SA" sz="3800" b="1" dirty="0" smtClean="0"/>
              <a:t>الاتجار غير المشروع في الأسلحة والذخيرة؛</a:t>
            </a:r>
            <a:endParaRPr lang="fr-FR" sz="3800" b="1" dirty="0" smtClean="0"/>
          </a:p>
          <a:p>
            <a:pPr algn="r" rtl="1"/>
            <a:r>
              <a:rPr lang="ar-SA" sz="3800" b="1" dirty="0" smtClean="0"/>
              <a:t>الرشوة والغدر واستغلال النفوذ واختلاس الأموال العامة والخاصة؛</a:t>
            </a:r>
            <a:endParaRPr lang="fr-FR" sz="3800" b="1" dirty="0" smtClean="0"/>
          </a:p>
          <a:p>
            <a:pPr algn="r" rtl="1"/>
            <a:r>
              <a:rPr lang="ar-SA" sz="3800" b="1" dirty="0" smtClean="0"/>
              <a:t>الجرائم الإرهابية؛</a:t>
            </a:r>
            <a:endParaRPr lang="fr-FR" sz="3800" b="1" dirty="0" smtClean="0"/>
          </a:p>
          <a:p>
            <a:pPr algn="r" rtl="1"/>
            <a:r>
              <a:rPr lang="ar-SA" sz="3800" b="1" dirty="0" smtClean="0"/>
              <a:t>تزوير أو تزييف النقود وسندات القروض العمومية ووسائل الأداء الأخرى؛</a:t>
            </a:r>
            <a:endParaRPr lang="fr-FR" sz="3800" b="1" dirty="0" smtClean="0"/>
          </a:p>
          <a:p>
            <a:pPr algn="r" rtl="1"/>
            <a:r>
              <a:rPr lang="ar-SA" sz="3800" b="1" dirty="0" smtClean="0"/>
              <a:t>الانتماء إلى عصابة منظمة أنشئت أو وجدت للقيام بإعداد أو ارتكاب فعل إرهابي أو أفعال إرهابية؛</a:t>
            </a:r>
            <a:endParaRPr lang="fr-FR" sz="3800" b="1" dirty="0" smtClean="0"/>
          </a:p>
          <a:p>
            <a:pPr algn="r" rtl="1"/>
            <a:r>
              <a:rPr lang="ar-SA" sz="3800" b="1" dirty="0" smtClean="0"/>
              <a:t>الاستغلال الجنسي؛</a:t>
            </a:r>
            <a:endParaRPr lang="fr-FR" sz="3800" b="1" dirty="0" smtClean="0"/>
          </a:p>
          <a:p>
            <a:pPr algn="r" rtl="1"/>
            <a:r>
              <a:rPr lang="ar-SA" sz="3800" b="1" dirty="0" smtClean="0"/>
              <a:t>إخفاء أشياء </a:t>
            </a:r>
            <a:r>
              <a:rPr lang="ar-SA" sz="3800" b="1" dirty="0" err="1" smtClean="0"/>
              <a:t>متحصلة</a:t>
            </a:r>
            <a:r>
              <a:rPr lang="ar-SA" sz="3800" b="1" dirty="0" smtClean="0"/>
              <a:t> من جناية أو جنحة؛</a:t>
            </a:r>
            <a:endParaRPr lang="fr-FR" sz="3800" b="1" dirty="0" smtClean="0"/>
          </a:p>
          <a:p>
            <a:pPr algn="r" rtl="1"/>
            <a:r>
              <a:rPr lang="ar-SA" sz="3800" b="1" dirty="0" smtClean="0"/>
              <a:t>خيانة الأمانة؛</a:t>
            </a:r>
            <a:endParaRPr lang="fr-FR" sz="3800" b="1" dirty="0" smtClean="0"/>
          </a:p>
          <a:p>
            <a:pPr algn="r" rtl="1"/>
            <a:r>
              <a:rPr lang="ar-SA" sz="3800" b="1" dirty="0" smtClean="0"/>
              <a:t>النصب؛</a:t>
            </a:r>
            <a:endParaRPr lang="fr-FR" sz="3800" b="1" dirty="0" smtClean="0"/>
          </a:p>
          <a:p>
            <a:pPr algn="r" rtl="1"/>
            <a:r>
              <a:rPr lang="ar-SA" sz="3800" b="1" dirty="0" smtClean="0"/>
              <a:t>الجرائم التي تمس بالملكية الصناعية؛</a:t>
            </a:r>
            <a:endParaRPr lang="fr-FR" sz="3800" b="1" dirty="0" smtClean="0"/>
          </a:p>
          <a:p>
            <a:pPr algn="r" rtl="1"/>
            <a:r>
              <a:rPr lang="ar-SA" sz="3800" b="1" dirty="0" smtClean="0"/>
              <a:t>الجرائم التي تمس بحقوق المؤلف والحقوق المجاورة؛</a:t>
            </a:r>
            <a:endParaRPr lang="fr-FR" sz="3800" b="1" dirty="0" smtClean="0"/>
          </a:p>
          <a:p>
            <a:pPr algn="r" rtl="1"/>
            <a:r>
              <a:rPr lang="ar-SA" sz="3800" b="1" dirty="0" smtClean="0"/>
              <a:t>الجرائم المرتكبة ضد البيئة؛</a:t>
            </a:r>
            <a:endParaRPr lang="fr-FR" sz="3800" b="1" dirty="0" smtClean="0"/>
          </a:p>
          <a:p>
            <a:pPr algn="r" rtl="1"/>
            <a:r>
              <a:rPr lang="ar-SA" sz="3800" b="1" dirty="0" smtClean="0"/>
              <a:t>القتل </a:t>
            </a:r>
            <a:r>
              <a:rPr lang="ar-SA" sz="3800" b="1" dirty="0" err="1" smtClean="0"/>
              <a:t>العمدي</a:t>
            </a:r>
            <a:r>
              <a:rPr lang="ar-SA" sz="3800" b="1" dirty="0" smtClean="0"/>
              <a:t> أو العنف أو الإيذاء </a:t>
            </a:r>
            <a:r>
              <a:rPr lang="ar-SA" sz="3800" b="1" dirty="0" err="1" smtClean="0"/>
              <a:t>العمدي</a:t>
            </a:r>
            <a:r>
              <a:rPr lang="ar-SA" sz="3800" b="1" dirty="0" smtClean="0"/>
              <a:t>؛</a:t>
            </a:r>
            <a:endParaRPr lang="fr-FR" sz="3800" b="1" dirty="0" smtClean="0"/>
          </a:p>
          <a:p>
            <a:pPr algn="r" rtl="1"/>
            <a:r>
              <a:rPr lang="ar-SA" sz="3800" b="1" dirty="0" smtClean="0"/>
              <a:t>الاختطاف والاحتجاز </a:t>
            </a:r>
            <a:r>
              <a:rPr lang="ar-SA" sz="3800" b="1" dirty="0" err="1" smtClean="0"/>
              <a:t>وأخد</a:t>
            </a:r>
            <a:r>
              <a:rPr lang="ar-SA" sz="3800" b="1" dirty="0" smtClean="0"/>
              <a:t> الرهائن؛</a:t>
            </a:r>
            <a:endParaRPr lang="fr-FR" sz="3800" b="1" dirty="0" smtClean="0"/>
          </a:p>
          <a:p>
            <a:pPr algn="r" rtl="1"/>
            <a:r>
              <a:rPr lang="ar-SA" sz="3800" b="1" dirty="0" smtClean="0"/>
              <a:t>السرقة وانتزاع الأموال؛</a:t>
            </a:r>
            <a:endParaRPr lang="fr-FR" sz="3800" b="1" dirty="0" smtClean="0"/>
          </a:p>
          <a:p>
            <a:pPr algn="r" rtl="1"/>
            <a:r>
              <a:rPr lang="ar-SA" sz="3800" b="1" dirty="0" smtClean="0"/>
              <a:t>تهريب البضائع؛</a:t>
            </a:r>
            <a:endParaRPr lang="fr-FR" sz="3800" b="1" dirty="0" smtClean="0"/>
          </a:p>
          <a:p>
            <a:pPr algn="r" rtl="1"/>
            <a:r>
              <a:rPr lang="ar-SA" sz="3800" b="1" dirty="0" smtClean="0"/>
              <a:t>الغش في البضائع وفي المواد الغذائية؛</a:t>
            </a:r>
            <a:endParaRPr lang="fr-FR" sz="3800" b="1" dirty="0" smtClean="0"/>
          </a:p>
          <a:p>
            <a:pPr algn="r" rtl="1"/>
            <a:r>
              <a:rPr lang="ar-SA" sz="3800" dirty="0" smtClean="0"/>
              <a:t>التزييف والتزوير وانتحال الوظائف أو الألقاب أو الأسماء أو استعمالها بدون </a:t>
            </a:r>
            <a:r>
              <a:rPr lang="ar-SA" dirty="0" smtClean="0"/>
              <a:t>حق؛</a:t>
            </a:r>
            <a:endParaRPr lang="fr-FR" dirty="0" smtClean="0"/>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357166"/>
            <a:ext cx="8686800" cy="6143668"/>
          </a:xfrm>
        </p:spPr>
        <p:txBody>
          <a:bodyPr>
            <a:normAutofit fontScale="62500" lnSpcReduction="20000"/>
          </a:bodyPr>
          <a:lstStyle/>
          <a:p>
            <a:pPr algn="r" rtl="1"/>
            <a:r>
              <a:rPr lang="ar-SA" dirty="0" smtClean="0"/>
              <a:t>تحويل الطائرات أو السفن أو أية وسيلة أخرى من وسائل النقل أو إتلافها أو إتلاف منشآت الملاحة الجوية أو البحرية أو البرية أو </a:t>
            </a:r>
            <a:r>
              <a:rPr lang="ar-SA" dirty="0" err="1" smtClean="0"/>
              <a:t>تعييب</a:t>
            </a:r>
            <a:r>
              <a:rPr lang="ar-SA" dirty="0" smtClean="0"/>
              <a:t> أو تخريب أو إتلاف وسائل الاتصال؛</a:t>
            </a:r>
            <a:endParaRPr lang="fr-FR" dirty="0" smtClean="0"/>
          </a:p>
          <a:p>
            <a:pPr algn="r" rtl="1"/>
            <a:r>
              <a:rPr lang="ar-SA" dirty="0" smtClean="0"/>
              <a:t>الحصول أثناء مزاولة مهنة أو القيام بمهمة على معلومات متميزة واستخدامها لإنجاز عملية أو أكثر في السوق؛</a:t>
            </a:r>
            <a:endParaRPr lang="fr-FR" dirty="0" smtClean="0"/>
          </a:p>
          <a:p>
            <a:pPr algn="r" rtl="1"/>
            <a:r>
              <a:rPr lang="ar-SA" dirty="0" smtClean="0"/>
              <a:t>المس بنظم المعالجة الآلية للمعطيات.</a:t>
            </a:r>
            <a:endParaRPr lang="ar-MA" dirty="0" smtClean="0"/>
          </a:p>
          <a:p>
            <a:pPr algn="r" rtl="1"/>
            <a:r>
              <a:rPr lang="ar-MA" b="1" dirty="0" smtClean="0"/>
              <a:t>ملاحظات:</a:t>
            </a:r>
            <a:endParaRPr lang="fr-FR" b="1" dirty="0" smtClean="0"/>
          </a:p>
          <a:p>
            <a:pPr algn="r" rtl="1"/>
            <a:r>
              <a:rPr lang="ar-SA" dirty="0" smtClean="0"/>
              <a:t>ولعل الفهم المتبادر وبتلقائية إلى الذهن هو </a:t>
            </a:r>
            <a:r>
              <a:rPr lang="ar-SA" b="1" dirty="0" smtClean="0"/>
              <a:t>جواز غسل الأموال </a:t>
            </a:r>
            <a:r>
              <a:rPr lang="ar-SA" b="1" dirty="0" err="1" smtClean="0"/>
              <a:t>المتحصلة</a:t>
            </a:r>
            <a:r>
              <a:rPr lang="ar-SA" b="1" dirty="0" smtClean="0"/>
              <a:t> من باقي الجرائم غير الواردة تعدادها كجرائم أولية </a:t>
            </a:r>
            <a:r>
              <a:rPr lang="ar-SA" dirty="0" smtClean="0"/>
              <a:t>؛ مما يشكل مكافحة جزئية لجرائم غسل الأموال ؛ فكان يتعين تجريم غسل الأموال </a:t>
            </a:r>
            <a:r>
              <a:rPr lang="ar-SA" dirty="0" err="1" smtClean="0"/>
              <a:t>المتحصلة</a:t>
            </a:r>
            <a:r>
              <a:rPr lang="ar-SA" dirty="0" smtClean="0"/>
              <a:t> من أية جريمة على غرار التشريع الأمريكي .</a:t>
            </a:r>
            <a:endParaRPr lang="fr-FR" dirty="0" smtClean="0"/>
          </a:p>
          <a:p>
            <a:pPr algn="r" rtl="1"/>
            <a:r>
              <a:rPr lang="ar-SA" dirty="0" smtClean="0"/>
              <a:t>يلاحظ ،إذن، أن واضعي هذا القانون اختاروا</a:t>
            </a:r>
            <a:r>
              <a:rPr lang="ar-MA" dirty="0" smtClean="0"/>
              <a:t> </a:t>
            </a:r>
            <a:r>
              <a:rPr lang="ar-SA" dirty="0" smtClean="0"/>
              <a:t>طريقة تحديد الجرائم المتحصل منها الأموال موضوع الغسل وذلك على غرار التشريع المصري واللبناني والسوداني .</a:t>
            </a:r>
            <a:endParaRPr lang="fr-FR" dirty="0" smtClean="0"/>
          </a:p>
          <a:p>
            <a:pPr algn="r" rtl="1"/>
            <a:r>
              <a:rPr lang="ar-SA" dirty="0" smtClean="0"/>
              <a:t>وقد سبق منذ مناقشة قانون غسل الأموال سنة 2007 أن اقترح بعض النواب إضافة جرائم تهريب العملة من وإلى المغرب، والإشارة إلى المناقصات الكبرى للدولة التي يمكن أن تكون واجهات افتراضية لغسيل الأموال، وطالبت فرق المعارضة إضافة جريمة تزوير النقود </a:t>
            </a:r>
            <a:r>
              <a:rPr lang="ar-SA" dirty="0" err="1" smtClean="0"/>
              <a:t>ـ</a:t>
            </a:r>
            <a:r>
              <a:rPr lang="ar-SA" dirty="0" smtClean="0"/>
              <a:t> وقد أضيفت بالفعل </a:t>
            </a:r>
            <a:r>
              <a:rPr lang="ar-SA" dirty="0" err="1" smtClean="0"/>
              <a:t>ـ</a:t>
            </a:r>
            <a:r>
              <a:rPr lang="ar-SA" dirty="0" smtClean="0"/>
              <a:t>.</a:t>
            </a:r>
            <a:endParaRPr lang="fr-FR" dirty="0" smtClean="0"/>
          </a:p>
          <a:p>
            <a:pPr algn="r" rtl="1"/>
            <a:r>
              <a:rPr lang="ar-MA" dirty="0" smtClean="0"/>
              <a:t>‘</a:t>
            </a:r>
            <a:r>
              <a:rPr lang="ar-MA" dirty="0" err="1" smtClean="0"/>
              <a:t>تفرير</a:t>
            </a:r>
            <a:r>
              <a:rPr lang="ar-MA" dirty="0" smtClean="0"/>
              <a:t> لجنة العدل والتشريع و حقوق الإنسان حول مشروع القانون رقم 05-43).</a:t>
            </a:r>
            <a:endParaRPr lang="fr-FR" dirty="0" smtClean="0"/>
          </a:p>
          <a:p>
            <a:pPr algn="r"/>
            <a:r>
              <a:rPr lang="ar-SA" dirty="0"/>
              <a:t>إلا </a:t>
            </a:r>
            <a:r>
              <a:rPr lang="ar-MA" dirty="0"/>
              <a:t>أ</a:t>
            </a:r>
            <a:r>
              <a:rPr lang="ar-SA" dirty="0" err="1"/>
              <a:t>ننا</a:t>
            </a:r>
            <a:r>
              <a:rPr lang="ar-SA" dirty="0"/>
              <a:t> </a:t>
            </a:r>
            <a:r>
              <a:rPr lang="ar-SA" b="1" dirty="0"/>
              <a:t>نرى الاكتفاء بعبارة "المتحصلة من أية جريمة" على غرار التشريعات المتقدمة؛ كالتشريع الأمريكي والفرنسي والبريطاني</a:t>
            </a:r>
            <a:r>
              <a:rPr lang="ar-SA" dirty="0"/>
              <a:t>، لأنه لا مبرر لانتقاء جرائم بعينها واستثناء أخرى من دائرة تجريم غسل الأموال المتحصلة منها مادامت الغاية هي مكافحة غسل الأموال</a:t>
            </a:r>
            <a:r>
              <a:rPr lang="ar-MA" dirty="0"/>
              <a:t>.</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endParaRPr lang="ar-MA" sz="1400" dirty="0" smtClean="0"/>
          </a:p>
          <a:p>
            <a:pPr algn="r" rtl="1"/>
            <a:r>
              <a:rPr lang="ar-MA" dirty="0"/>
              <a:t>ثالثا </a:t>
            </a:r>
            <a:r>
              <a:rPr lang="ar-SA" b="1" u="sng" dirty="0"/>
              <a:t>ـــ عدم تجريم التهرب الضريبي:</a:t>
            </a:r>
            <a:endParaRPr lang="fr-FR" dirty="0"/>
          </a:p>
          <a:p>
            <a:pPr algn="r" rtl="1"/>
            <a:endParaRPr lang="ar-MA" sz="1400" dirty="0"/>
          </a:p>
          <a:p>
            <a:pPr algn="r" rtl="1"/>
            <a:endParaRPr lang="ar-MA" sz="1400" dirty="0" smtClean="0"/>
          </a:p>
          <a:p>
            <a:pPr algn="r" rtl="1"/>
            <a:endParaRPr lang="ar-MA" sz="1400" dirty="0"/>
          </a:p>
          <a:p>
            <a:pPr algn="r" rtl="1"/>
            <a:r>
              <a:rPr lang="ar-SA" sz="2400" b="1" dirty="0" smtClean="0"/>
              <a:t>لكونه </a:t>
            </a:r>
            <a:r>
              <a:rPr lang="ar-SA" sz="2400" b="1" dirty="0"/>
              <a:t>يعد اعتداء واستنزافا لمالية وميزانية  الدولة؛ فمن لا يتحلى بالمواطنة اللازمة يجب ألا يبقى </a:t>
            </a:r>
            <a:r>
              <a:rPr lang="ar-SA" sz="2400" b="1" dirty="0" err="1"/>
              <a:t>بمنآى</a:t>
            </a:r>
            <a:r>
              <a:rPr lang="ar-SA" sz="2400" b="1" dirty="0"/>
              <a:t> عن العقاب.</a:t>
            </a:r>
            <a:endParaRPr lang="fr-FR" sz="2400" b="1" dirty="0"/>
          </a:p>
          <a:p>
            <a:pPr algn="r" rtl="1"/>
            <a:endParaRPr lang="fr-FR" sz="1400" dirty="0" smtClean="0"/>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285728"/>
            <a:ext cx="8686800" cy="6143668"/>
          </a:xfrm>
        </p:spPr>
        <p:txBody>
          <a:bodyPr>
            <a:normAutofit fontScale="62500" lnSpcReduction="20000"/>
          </a:bodyPr>
          <a:lstStyle/>
          <a:p>
            <a:pPr algn="r" rtl="1"/>
            <a:r>
              <a:rPr lang="ar-MA" b="1" u="sng" dirty="0" smtClean="0"/>
              <a:t>خامسا </a:t>
            </a:r>
            <a:r>
              <a:rPr lang="ar-SA" b="1" u="sng" dirty="0" smtClean="0"/>
              <a:t>ــ عدم الحسم في بعض الاشكالات التي تهم جرائم نهب المال العام:</a:t>
            </a:r>
            <a:endParaRPr lang="ar-MA" b="1" u="sng" dirty="0" smtClean="0"/>
          </a:p>
          <a:p>
            <a:pPr algn="r" rtl="1"/>
            <a:endParaRPr lang="ar-MA" b="1" u="sng" dirty="0"/>
          </a:p>
          <a:p>
            <a:pPr algn="r" rtl="1"/>
            <a:endParaRPr lang="fr-FR" dirty="0" smtClean="0"/>
          </a:p>
          <a:p>
            <a:pPr algn="r" rtl="1"/>
            <a:r>
              <a:rPr lang="ar-SA" dirty="0" smtClean="0"/>
              <a:t> كمفهوم المال العام إذ هذا المفهوم تضاربت بشأنه القرارات ولم يحسم على مستوى محكمة النقض الى اليوم؛ خاصة بالنسبة لبعض المؤسسات؛ إذ حتى في الفقه والقضاء المقارن كثرت النظريات والاتجاهات الفقهية المنظرة للبحث عن معيار محدد للتفرقة بين المال العام والمال الخاص </a:t>
            </a:r>
            <a:r>
              <a:rPr lang="ar-MA" dirty="0" smtClean="0"/>
              <a:t>ّ؛ </a:t>
            </a:r>
            <a:r>
              <a:rPr lang="ar-SA" dirty="0" smtClean="0"/>
              <a:t>فهل س</a:t>
            </a:r>
            <a:r>
              <a:rPr lang="ar-MA" dirty="0" smtClean="0"/>
              <a:t>ت</a:t>
            </a:r>
            <a:r>
              <a:rPr lang="ar-SA" dirty="0" err="1" smtClean="0"/>
              <a:t>عتمد</a:t>
            </a:r>
            <a:r>
              <a:rPr lang="ar-SA" dirty="0" smtClean="0"/>
              <a:t> </a:t>
            </a:r>
            <a:r>
              <a:rPr lang="ar-MA" dirty="0" smtClean="0"/>
              <a:t>المسودة</a:t>
            </a:r>
            <a:r>
              <a:rPr lang="ar-SA" dirty="0" smtClean="0"/>
              <a:t>:</a:t>
            </a:r>
            <a:endParaRPr lang="fr-FR" dirty="0" smtClean="0"/>
          </a:p>
          <a:p>
            <a:pPr algn="r" rtl="1"/>
            <a:r>
              <a:rPr lang="ar-SA" b="1" u="sng" dirty="0" smtClean="0"/>
              <a:t>اتجـاه مدرسة "التوجه الطبيعي"</a:t>
            </a:r>
            <a:r>
              <a:rPr lang="ar-SA" dirty="0" smtClean="0"/>
              <a:t>:</a:t>
            </a:r>
            <a:endParaRPr lang="fr-FR" dirty="0" smtClean="0"/>
          </a:p>
          <a:p>
            <a:pPr algn="r" rtl="1"/>
            <a:r>
              <a:rPr lang="ar-SA" dirty="0" smtClean="0"/>
              <a:t>التي تشتمل على النظريات التي تربط الصفة العامة للمال بطبيعة المال ذاته</a:t>
            </a:r>
            <a:r>
              <a:rPr lang="ar-MA" dirty="0" smtClean="0"/>
              <a:t>؛</a:t>
            </a:r>
          </a:p>
          <a:p>
            <a:pPr algn="r" rtl="1"/>
            <a:r>
              <a:rPr lang="ar-MA" dirty="0"/>
              <a:t>ا</a:t>
            </a:r>
            <a:r>
              <a:rPr lang="ar-SA" dirty="0" smtClean="0"/>
              <a:t>تجـاه </a:t>
            </a:r>
            <a:r>
              <a:rPr lang="ar-SA" b="1" u="sng" dirty="0" smtClean="0"/>
              <a:t>مدرسة "التوجه </a:t>
            </a:r>
            <a:r>
              <a:rPr lang="ar-SA" b="1" u="sng" dirty="0" err="1" smtClean="0"/>
              <a:t>التخصيصي</a:t>
            </a:r>
            <a:r>
              <a:rPr lang="ar-SA" b="1" u="sng" dirty="0" smtClean="0"/>
              <a:t>":</a:t>
            </a:r>
            <a:endParaRPr lang="fr-FR" dirty="0" smtClean="0"/>
          </a:p>
          <a:p>
            <a:pPr algn="r" rtl="1"/>
            <a:r>
              <a:rPr lang="ar-SA" dirty="0" smtClean="0"/>
              <a:t> الذي يضم النظريات التي يرى القائلون </a:t>
            </a:r>
            <a:r>
              <a:rPr lang="ar-SA" dirty="0" err="1" smtClean="0"/>
              <a:t>بها</a:t>
            </a:r>
            <a:r>
              <a:rPr lang="ar-SA" dirty="0" smtClean="0"/>
              <a:t> أن التخصيص للمنفعة العامة هو السمة المميزة للمال العام، </a:t>
            </a:r>
            <a:endParaRPr lang="fr-FR" dirty="0" smtClean="0"/>
          </a:p>
          <a:p>
            <a:pPr algn="r" rtl="1"/>
            <a:r>
              <a:rPr lang="ar-SA" b="1" u="sng" dirty="0" err="1" smtClean="0"/>
              <a:t>أالاتجـاه</a:t>
            </a:r>
            <a:r>
              <a:rPr lang="ar-SA" b="1" u="sng" dirty="0" smtClean="0"/>
              <a:t> الذي يرى أنصاره تأسيس معيار المال العام خارج فكرة التخصيص</a:t>
            </a:r>
            <a:r>
              <a:rPr lang="ar-SA" dirty="0" smtClean="0"/>
              <a:t> ووجوب الربط بين الصفة العامة للمال وإرادة المشرع .</a:t>
            </a:r>
            <a:endParaRPr lang="fr-FR" dirty="0" smtClean="0"/>
          </a:p>
          <a:p>
            <a:pPr algn="r" rtl="1"/>
            <a:r>
              <a:rPr lang="ar-MA" b="1" u="sng" dirty="0">
                <a:effectLst>
                  <a:outerShdw blurRad="38100" dist="38100" dir="2700000" algn="tl">
                    <a:srgbClr val="000000">
                      <a:alpha val="43137"/>
                    </a:srgbClr>
                  </a:outerShdw>
                </a:effectLst>
              </a:rPr>
              <a:t>ت</a:t>
            </a:r>
            <a:r>
              <a:rPr lang="ar-SA" b="1" u="sng" dirty="0" err="1" smtClean="0">
                <a:effectLst>
                  <a:outerShdw blurRad="38100" dist="38100" dir="2700000" algn="tl">
                    <a:srgbClr val="000000">
                      <a:alpha val="43137"/>
                    </a:srgbClr>
                  </a:outerShdw>
                </a:effectLst>
              </a:rPr>
              <a:t>وض</a:t>
            </a:r>
            <a:r>
              <a:rPr lang="ar-MA" b="1" u="sng" dirty="0" smtClean="0">
                <a:effectLst>
                  <a:outerShdw blurRad="38100" dist="38100" dir="2700000" algn="tl">
                    <a:srgbClr val="000000">
                      <a:alpha val="43137"/>
                    </a:srgbClr>
                  </a:outerShdw>
                </a:effectLst>
              </a:rPr>
              <a:t>ي</a:t>
            </a:r>
            <a:r>
              <a:rPr lang="ar-SA" b="1" u="sng" dirty="0" smtClean="0">
                <a:effectLst>
                  <a:outerShdw blurRad="38100" dist="38100" dir="2700000" algn="tl">
                    <a:srgbClr val="000000">
                      <a:alpha val="43137"/>
                    </a:srgbClr>
                  </a:outerShdw>
                </a:effectLst>
              </a:rPr>
              <a:t>ح</a:t>
            </a:r>
            <a:r>
              <a:rPr lang="ar-MA" u="sng" dirty="0">
                <a:effectLst>
                  <a:outerShdw blurRad="38100" dist="38100" dir="2700000" algn="tl">
                    <a:srgbClr val="000000">
                      <a:alpha val="43137"/>
                    </a:srgbClr>
                  </a:outerShdw>
                </a:effectLst>
              </a:rPr>
              <a:t>:</a:t>
            </a:r>
            <a:endParaRPr lang="fr-FR" u="sng" dirty="0" smtClean="0">
              <a:effectLst>
                <a:outerShdw blurRad="38100" dist="38100" dir="2700000" algn="tl">
                  <a:srgbClr val="000000">
                    <a:alpha val="43137"/>
                  </a:srgbClr>
                </a:outerShdw>
              </a:effectLst>
            </a:endParaRPr>
          </a:p>
          <a:p>
            <a:pPr algn="r" rtl="1"/>
            <a:r>
              <a:rPr lang="ar-SA" dirty="0" smtClean="0"/>
              <a:t> أن الغاية من تحديد مفهوم المال العام هو الحسم في مدى اعتبار الفعل </a:t>
            </a:r>
            <a:r>
              <a:rPr lang="ar-SA" dirty="0" err="1" smtClean="0"/>
              <a:t>الجرمي</a:t>
            </a:r>
            <a:r>
              <a:rPr lang="ar-SA" dirty="0" smtClean="0"/>
              <a:t> جناية أو جنحة؛ إذ كلما تحققت صفة العمومية في المال صار فعل الاعتداء يشكل جناية لا جنحة .</a:t>
            </a:r>
            <a:endParaRPr lang="fr-FR" dirty="0" smtClean="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MA" dirty="0" smtClean="0"/>
              <a:t>توطئة:</a:t>
            </a:r>
            <a:endParaRPr lang="fr-FR" dirty="0"/>
          </a:p>
        </p:txBody>
      </p:sp>
      <p:sp>
        <p:nvSpPr>
          <p:cNvPr id="3" name="Espace réservé du contenu 2"/>
          <p:cNvSpPr>
            <a:spLocks noGrp="1"/>
          </p:cNvSpPr>
          <p:nvPr>
            <p:ph idx="1"/>
          </p:nvPr>
        </p:nvSpPr>
        <p:spPr>
          <a:xfrm>
            <a:off x="304800" y="1554162"/>
            <a:ext cx="8686800" cy="5018110"/>
          </a:xfrm>
        </p:spPr>
        <p:txBody>
          <a:bodyPr>
            <a:normAutofit fontScale="92500" lnSpcReduction="20000"/>
          </a:bodyPr>
          <a:lstStyle/>
          <a:p>
            <a:pPr algn="justLow" rtl="1"/>
            <a:r>
              <a:rPr lang="ar-MA" sz="2600" dirty="0" smtClean="0"/>
              <a:t>النقاش وطني حول </a:t>
            </a:r>
            <a:r>
              <a:rPr lang="ar-SA" sz="2600" dirty="0" smtClean="0"/>
              <a:t>مسودة مشروع القانون الجنائي</a:t>
            </a:r>
            <a:r>
              <a:rPr lang="ar-MA" sz="2600" dirty="0" smtClean="0"/>
              <a:t> فاق ما حظيت </a:t>
            </a:r>
            <a:r>
              <a:rPr lang="ar-MA" sz="2600" dirty="0" err="1" smtClean="0"/>
              <a:t>به</a:t>
            </a:r>
            <a:r>
              <a:rPr lang="ar-MA" sz="2600" dirty="0" smtClean="0"/>
              <a:t> </a:t>
            </a:r>
            <a:r>
              <a:rPr lang="ar-SA" sz="2600" dirty="0" smtClean="0"/>
              <a:t>مسودة مشروع قانون المسطرة الجنائية</a:t>
            </a:r>
            <a:r>
              <a:rPr lang="ar-MA" sz="2600" dirty="0" smtClean="0"/>
              <a:t> رغم أن </a:t>
            </a:r>
            <a:r>
              <a:rPr lang="ar-MA" sz="2600" dirty="0" err="1" smtClean="0"/>
              <a:t>الاخير</a:t>
            </a:r>
            <a:r>
              <a:rPr lang="ar-MA" sz="2600" dirty="0" smtClean="0"/>
              <a:t> يعد قانون الضمانات.</a:t>
            </a:r>
            <a:endParaRPr lang="fr-FR" sz="2600" dirty="0" smtClean="0"/>
          </a:p>
          <a:p>
            <a:pPr algn="justLow" rtl="1"/>
            <a:r>
              <a:rPr lang="ar-MA" sz="2600" dirty="0" smtClean="0"/>
              <a:t>و</a:t>
            </a:r>
            <a:r>
              <a:rPr lang="ar-SA" sz="2600" dirty="0" smtClean="0"/>
              <a:t>أشير </a:t>
            </a:r>
            <a:r>
              <a:rPr lang="ar-SA" sz="2600" dirty="0" err="1" smtClean="0"/>
              <a:t>بداءة</a:t>
            </a:r>
            <a:r>
              <a:rPr lang="ar-SA" sz="2600" dirty="0" smtClean="0"/>
              <a:t> إلى أن الأمر لا يتعلق </a:t>
            </a:r>
            <a:r>
              <a:rPr lang="ar-SA" sz="2600" dirty="0" err="1" smtClean="0"/>
              <a:t>بـ</a:t>
            </a:r>
            <a:r>
              <a:rPr lang="ar-SA" sz="2600" dirty="0" smtClean="0"/>
              <a:t> "مسودة مشروع قانون جنائي" بل </a:t>
            </a:r>
            <a:r>
              <a:rPr lang="ar-SA" sz="2600" dirty="0" err="1" smtClean="0"/>
              <a:t>بـ</a:t>
            </a:r>
            <a:r>
              <a:rPr lang="ar-SA" sz="2600" dirty="0" smtClean="0"/>
              <a:t> "مسودة مشروع تعديل وتتميم القانون الجنائي الحالي"</a:t>
            </a:r>
            <a:endParaRPr lang="fr-FR" sz="2600" dirty="0" smtClean="0"/>
          </a:p>
          <a:p>
            <a:pPr algn="justLow" rtl="1"/>
            <a:r>
              <a:rPr lang="ar-SA" sz="2600" dirty="0" smtClean="0"/>
              <a:t>ولمناقشة هذه المسودة لا بد من مداخل أساسية:</a:t>
            </a:r>
            <a:endParaRPr lang="fr-FR" sz="2600" dirty="0" smtClean="0"/>
          </a:p>
          <a:p>
            <a:pPr algn="justLow" rtl="1"/>
            <a:r>
              <a:rPr lang="ar-SA" sz="2600" b="1" dirty="0" smtClean="0"/>
              <a:t>1 </a:t>
            </a:r>
            <a:r>
              <a:rPr lang="ar-SA" sz="2600" b="1" dirty="0" err="1" smtClean="0"/>
              <a:t>ـ</a:t>
            </a:r>
            <a:r>
              <a:rPr lang="ar-SA" sz="2600" b="1" dirty="0" smtClean="0"/>
              <a:t> أصبح التشريع اليوم صناعة وفنا </a:t>
            </a:r>
            <a:r>
              <a:rPr lang="ar-SA" sz="2600" b="1" dirty="0" err="1" smtClean="0"/>
              <a:t>سيما</a:t>
            </a:r>
            <a:r>
              <a:rPr lang="ar-SA" sz="2600" b="1" dirty="0" smtClean="0"/>
              <a:t> في الجرائم الفنية ذات الطبيعة التقنية ؛</a:t>
            </a:r>
            <a:endParaRPr lang="fr-FR" sz="2600" dirty="0" smtClean="0"/>
          </a:p>
          <a:p>
            <a:pPr algn="justLow" rtl="1"/>
            <a:r>
              <a:rPr lang="ar-SA" sz="2600" b="1" dirty="0" smtClean="0"/>
              <a:t>2 </a:t>
            </a:r>
            <a:r>
              <a:rPr lang="ar-SA" sz="2600" b="1" dirty="0" err="1" smtClean="0"/>
              <a:t>ـ</a:t>
            </a:r>
            <a:r>
              <a:rPr lang="ar-SA" sz="2600" b="1" dirty="0" smtClean="0"/>
              <a:t> يجب أن يخضع التشريع </a:t>
            </a:r>
            <a:r>
              <a:rPr lang="ar-SA" sz="2600" b="1" dirty="0" err="1" smtClean="0"/>
              <a:t>لتوافقات</a:t>
            </a:r>
            <a:r>
              <a:rPr lang="ar-SA" sz="2600" b="1" dirty="0" smtClean="0"/>
              <a:t> مكونات المجتمع ؛</a:t>
            </a:r>
            <a:endParaRPr lang="fr-FR" sz="2600" dirty="0" smtClean="0"/>
          </a:p>
          <a:p>
            <a:pPr algn="justLow" rtl="1"/>
            <a:r>
              <a:rPr lang="ar-SA" sz="2600" b="1" dirty="0" smtClean="0"/>
              <a:t>3 ـ </a:t>
            </a:r>
            <a:r>
              <a:rPr lang="ar-SA" sz="2600" b="1" dirty="0" err="1" smtClean="0"/>
              <a:t>دستر</a:t>
            </a:r>
            <a:r>
              <a:rPr lang="ar-MA" sz="2600" b="1" dirty="0" smtClean="0"/>
              <a:t>ة </a:t>
            </a:r>
            <a:r>
              <a:rPr lang="ar-SA" sz="2600" b="1" dirty="0" smtClean="0"/>
              <a:t>الدستور المغربي المقاربة التشاركية ؛</a:t>
            </a:r>
            <a:endParaRPr lang="fr-FR" sz="2600" dirty="0" smtClean="0"/>
          </a:p>
          <a:p>
            <a:pPr algn="justLow" rtl="1"/>
            <a:r>
              <a:rPr lang="ar-SA" sz="2600" b="1" dirty="0" smtClean="0"/>
              <a:t>4 </a:t>
            </a:r>
            <a:r>
              <a:rPr lang="ar-SA" sz="2600" b="1" dirty="0" err="1" smtClean="0"/>
              <a:t>ـ</a:t>
            </a:r>
            <a:r>
              <a:rPr lang="ar-SA" sz="2600" b="1" dirty="0" smtClean="0"/>
              <a:t> اعتبر الدستور المغربي الاتفاقيات المصادق عليها جزءا من القانون الداخلي ؛ مما يستوجب طرح إشكالية مواءمة التشريع المغربي مع </a:t>
            </a:r>
            <a:r>
              <a:rPr lang="ar-SA" sz="2600" b="1" dirty="0" err="1" smtClean="0"/>
              <a:t>الأوفاق</a:t>
            </a:r>
            <a:r>
              <a:rPr lang="ar-SA" sz="2600" b="1" dirty="0" smtClean="0"/>
              <a:t> الدولية ؛</a:t>
            </a:r>
            <a:endParaRPr lang="fr-FR" sz="2600" dirty="0" smtClean="0"/>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endParaRPr lang="ar-MA" sz="4800" dirty="0" smtClean="0"/>
          </a:p>
          <a:p>
            <a:pPr marL="0" indent="0" algn="ctr">
              <a:buNone/>
            </a:pPr>
            <a:r>
              <a:rPr lang="ar-MA" sz="4800" b="1" dirty="0" smtClean="0"/>
              <a:t>شكرا على تتبعكم</a:t>
            </a:r>
            <a:endParaRPr lang="fr-FR" sz="4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500042"/>
            <a:ext cx="8686800" cy="6143668"/>
          </a:xfrm>
        </p:spPr>
        <p:txBody>
          <a:bodyPr>
            <a:normAutofit fontScale="55000" lnSpcReduction="20000"/>
          </a:bodyPr>
          <a:lstStyle/>
          <a:p>
            <a:pPr algn="r" rtl="1"/>
            <a:r>
              <a:rPr lang="ar-SA" sz="4400" b="1" dirty="0" smtClean="0"/>
              <a:t> هي مداخل  نتساءل معها عن مدى توفق واضعي المسودة في الانضباط لها .</a:t>
            </a:r>
            <a:endParaRPr lang="fr-FR" sz="4400" b="1" dirty="0" smtClean="0"/>
          </a:p>
          <a:p>
            <a:pPr algn="r" rtl="1"/>
            <a:r>
              <a:rPr lang="ar-SA" sz="4400" dirty="0" smtClean="0"/>
              <a:t> </a:t>
            </a:r>
            <a:endParaRPr lang="fr-FR" sz="4400" dirty="0" smtClean="0"/>
          </a:p>
          <a:p>
            <a:pPr algn="r" rtl="1"/>
            <a:r>
              <a:rPr lang="ar-SA" sz="4400" dirty="0" smtClean="0"/>
              <a:t>لكن قبل كل هذا فالملاحظ أنه ثمت مواضيع تحتاج لنقاش مجتمعي من قبيل الاجهاض والاعدام؟ لكونهما</a:t>
            </a:r>
            <a:r>
              <a:rPr lang="ar-MA" sz="4400" dirty="0" smtClean="0"/>
              <a:t> </a:t>
            </a:r>
            <a:r>
              <a:rPr lang="ar-SA" sz="4400" dirty="0" smtClean="0"/>
              <a:t>يتعلقان بحق دستوري وهو حق الجاني في الحياة وحق الجنين في الحياة؟</a:t>
            </a:r>
            <a:endParaRPr lang="fr-FR" sz="4400" dirty="0" smtClean="0"/>
          </a:p>
          <a:p>
            <a:pPr algn="r" rtl="1"/>
            <a:r>
              <a:rPr lang="ar-MA" sz="4400" dirty="0" smtClean="0"/>
              <a:t>فنتساءل: </a:t>
            </a:r>
            <a:r>
              <a:rPr lang="ar-SA" sz="4400" dirty="0" smtClean="0"/>
              <a:t>أما كان يجب أن يحسم النقاش</a:t>
            </a:r>
            <a:r>
              <a:rPr lang="ar-MA" sz="4400" dirty="0" smtClean="0"/>
              <a:t>، </a:t>
            </a:r>
            <a:r>
              <a:rPr lang="ar-SA" sz="4400" dirty="0" smtClean="0"/>
              <a:t>ثم ننتقل إلى الصياغة التشريعية؛ سيما وأن منع تجريم الاجهاض طرح نقاشا </a:t>
            </a:r>
            <a:r>
              <a:rPr lang="ar-SA" sz="4400" dirty="0" err="1" smtClean="0"/>
              <a:t>باسبانيا</a:t>
            </a:r>
            <a:r>
              <a:rPr lang="ar-MA" sz="4400" dirty="0" smtClean="0"/>
              <a:t> </a:t>
            </a:r>
            <a:r>
              <a:rPr lang="ar-SA" sz="4400" dirty="0" smtClean="0"/>
              <a:t>أدى إلى استقالة وزير العدل بعد مظاهرات بمدريد ضد مشروع القانون الذي تقدم به و</a:t>
            </a:r>
            <a:r>
              <a:rPr lang="ar-MA" sz="4400" dirty="0" smtClean="0"/>
              <a:t>مظاهرات </a:t>
            </a:r>
            <a:r>
              <a:rPr lang="ar-SA" sz="4400" dirty="0" smtClean="0"/>
              <a:t>أخرى تؤيده .</a:t>
            </a:r>
            <a:endParaRPr lang="fr-FR" sz="4400" dirty="0" smtClean="0"/>
          </a:p>
          <a:p>
            <a:pPr algn="r" rtl="1"/>
            <a:r>
              <a:rPr lang="ar-SA" sz="4400" dirty="0" smtClean="0"/>
              <a:t>صناعة التشريع لا تتماشى وتعدد المسودات؛ حتى نتيه في المسودات ونعوم النقاش في الأمور الثانوية؛ </a:t>
            </a:r>
            <a:endParaRPr lang="fr-FR" sz="4400" dirty="0" smtClean="0"/>
          </a:p>
          <a:p>
            <a:pPr algn="r" rtl="1"/>
            <a:r>
              <a:rPr lang="ar-SA" sz="4400" dirty="0" smtClean="0"/>
              <a:t> </a:t>
            </a:r>
            <a:endParaRPr lang="fr-FR" sz="4400" dirty="0" smtClean="0"/>
          </a:p>
          <a:p>
            <a:pPr algn="r" rtl="1"/>
            <a:r>
              <a:rPr lang="ar-SA" sz="4400" dirty="0" smtClean="0"/>
              <a:t>ستقتصر دراستي لمسودة مشروع قانون جنائي</a:t>
            </a:r>
            <a:r>
              <a:rPr lang="fr-FR" sz="4400" dirty="0" smtClean="0"/>
              <a:t> </a:t>
            </a:r>
            <a:r>
              <a:rPr lang="ar-SA" sz="4400" dirty="0" smtClean="0"/>
              <a:t>على مدى توفق هذه المسودة في وضع إطار قانوني تجريمي فعال لمكافحة الفساد .</a:t>
            </a:r>
            <a:endParaRPr lang="fr-FR" sz="4400" dirty="0" smtClean="0"/>
          </a:p>
          <a:p>
            <a:pPr rtl="1"/>
            <a:r>
              <a:rPr lang="ar-SA" dirty="0" smtClean="0"/>
              <a:t> </a:t>
            </a:r>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642918"/>
            <a:ext cx="8686800" cy="5857916"/>
          </a:xfrm>
        </p:spPr>
        <p:txBody>
          <a:bodyPr/>
          <a:lstStyle/>
          <a:p>
            <a:pPr algn="ctr" rtl="1"/>
            <a:r>
              <a:rPr lang="ar-MA" b="1" dirty="0" smtClean="0"/>
              <a:t>أسباب </a:t>
            </a:r>
            <a:r>
              <a:rPr lang="ar-SA" b="1" dirty="0" smtClean="0"/>
              <a:t>مقاربة الموضوع</a:t>
            </a:r>
            <a:endParaRPr lang="fr-FR" b="1" dirty="0" smtClean="0"/>
          </a:p>
          <a:p>
            <a:pPr algn="r" rtl="1"/>
            <a:endParaRPr lang="fr-FR" dirty="0" smtClean="0"/>
          </a:p>
          <a:p>
            <a:pPr algn="r" rtl="1"/>
            <a:r>
              <a:rPr lang="ar-SA" dirty="0" smtClean="0"/>
              <a:t>ــ كون إطاره القانوني </a:t>
            </a:r>
            <a:r>
              <a:rPr lang="ar-SA" dirty="0" err="1" smtClean="0"/>
              <a:t>التجريمي</a:t>
            </a:r>
            <a:r>
              <a:rPr lang="ar-SA" dirty="0" smtClean="0"/>
              <a:t> يهم المتحكمين في الاقتصاد والسياسة والسلطة؛ مما قد يقع عائقا أمام كل سياسة جنائية تروم المكافحة المأمولة </a:t>
            </a:r>
            <a:r>
              <a:rPr lang="ar-MA" dirty="0" smtClean="0"/>
              <a:t>و</a:t>
            </a:r>
            <a:r>
              <a:rPr lang="ar-SA" dirty="0" smtClean="0"/>
              <a:t>تستهدف الحماية المأمولة للمال العام ؛</a:t>
            </a:r>
            <a:endParaRPr lang="fr-FR" dirty="0" smtClean="0"/>
          </a:p>
          <a:p>
            <a:pPr algn="r" rtl="1"/>
            <a:r>
              <a:rPr lang="ar-MA" dirty="0" smtClean="0"/>
              <a:t>ــاهتمام المجتمع الدولي؛</a:t>
            </a:r>
          </a:p>
          <a:p>
            <a:pPr algn="r" rtl="1"/>
            <a:r>
              <a:rPr lang="ar-MA" dirty="0" smtClean="0"/>
              <a:t>مخاطر الفساد اقتصاديا اجتماعيا وسياسيا؛</a:t>
            </a:r>
            <a:endParaRPr lang="fr-FR"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214290"/>
            <a:ext cx="8686800" cy="6215106"/>
          </a:xfrm>
        </p:spPr>
        <p:txBody>
          <a:bodyPr>
            <a:normAutofit fontScale="92500" lnSpcReduction="20000"/>
          </a:bodyPr>
          <a:lstStyle/>
          <a:p>
            <a:pPr algn="r" rtl="1"/>
            <a:r>
              <a:rPr lang="ar-MA" b="1" u="sng" dirty="0" smtClean="0"/>
              <a:t>ــ </a:t>
            </a:r>
            <a:r>
              <a:rPr lang="ar-MA" b="1" u="sng" dirty="0"/>
              <a:t>إ</a:t>
            </a:r>
            <a:r>
              <a:rPr lang="ar-MA" b="1" u="sng" dirty="0" smtClean="0"/>
              <a:t>حصائيات:</a:t>
            </a:r>
            <a:endParaRPr lang="fr-FR" dirty="0" smtClean="0"/>
          </a:p>
          <a:p>
            <a:pPr algn="r" rtl="1"/>
            <a:r>
              <a:rPr lang="ar-MA" b="1" dirty="0" smtClean="0"/>
              <a:t>تكلفة الفساد عشرين مليار درهم؛ 5 في المائة من الناتج و ج ؛</a:t>
            </a:r>
            <a:endParaRPr lang="fr-FR" dirty="0" smtClean="0"/>
          </a:p>
          <a:p>
            <a:pPr algn="r" rtl="1"/>
            <a:r>
              <a:rPr lang="ar-MA" b="1" dirty="0" smtClean="0"/>
              <a:t> تعني: 6 في المائة من وزارة العدل؛</a:t>
            </a:r>
            <a:endParaRPr lang="fr-FR" dirty="0" smtClean="0"/>
          </a:p>
          <a:p>
            <a:pPr algn="r" rtl="1"/>
            <a:r>
              <a:rPr lang="ar-MA" b="1" dirty="0" smtClean="0"/>
              <a:t>25 من ميزانية المبادرة الوطنية للتنمية البشرية؛ أي ما يقارب انتاج سنوي لمنطقة دكالة عبدة ؛</a:t>
            </a:r>
            <a:endParaRPr lang="fr-FR" dirty="0" smtClean="0"/>
          </a:p>
          <a:p>
            <a:pPr algn="r" rtl="1"/>
            <a:r>
              <a:rPr lang="ar-MA" b="1" dirty="0" smtClean="0"/>
              <a:t>تكلفة اقتصادية واجتماعية: الدخل الفردي ارتفاع الاسعار؛</a:t>
            </a:r>
            <a:endParaRPr lang="fr-FR" dirty="0" smtClean="0"/>
          </a:p>
          <a:p>
            <a:pPr algn="r" rtl="1"/>
            <a:r>
              <a:rPr lang="ar-MA" b="1" dirty="0" smtClean="0"/>
              <a:t>إذن ما الحل أمام كون جرائم نهب المال العام جرائم خطيرة وتقترف من قبل المتنفذين في الاقتصاد والسياسة وحتى السلطة؟</a:t>
            </a:r>
            <a:endParaRPr lang="fr-FR" dirty="0" smtClean="0"/>
          </a:p>
          <a:p>
            <a:pPr algn="r" rtl="1"/>
            <a:r>
              <a:rPr lang="ar-MA" b="1" dirty="0" smtClean="0"/>
              <a:t>ـــ الحل في مناقشة موضوع  الشجاعة في مكافحة الفساد سيما نهب المال العام؛</a:t>
            </a:r>
            <a:endParaRPr lang="fr-FR" dirty="0" smtClean="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25000" lnSpcReduction="20000"/>
          </a:bodyPr>
          <a:lstStyle/>
          <a:p>
            <a:pPr algn="r" rtl="1"/>
            <a:endParaRPr lang="ar-MA" sz="11200" b="1" dirty="0"/>
          </a:p>
          <a:p>
            <a:pPr algn="r" rtl="1"/>
            <a:r>
              <a:rPr lang="ar-MA" sz="11200" b="1" dirty="0" smtClean="0"/>
              <a:t>لا </a:t>
            </a:r>
            <a:r>
              <a:rPr lang="ar-SA" sz="11200" b="1" dirty="0" smtClean="0"/>
              <a:t>بد لهذه الشجاعة أن تمر عبر الشجاعة القانونية بوضع إطار قانوني فعال للمكافحة، وهو ما يحتاج في مثل هكذا جرائم إلى قرار سياسي بداءة ، ولا بد كذلك (</a:t>
            </a:r>
            <a:r>
              <a:rPr lang="ar-SA" sz="11200" b="1" dirty="0" err="1" smtClean="0"/>
              <a:t>بالاضافة</a:t>
            </a:r>
            <a:r>
              <a:rPr lang="ar-SA" sz="11200" b="1" dirty="0" smtClean="0"/>
              <a:t> إلى الشجاعة القانونية) من قول هذا القانون قولا صحيحا وشجاعا من طرف من يطبقه وهو القضاء ؛ إلا ان ذلك يطرح سؤال الأمن القانوني للقاضي لكي يتمكن من توفير أمن قضائي للمتقاضي؛ لكون فاقد </a:t>
            </a:r>
            <a:r>
              <a:rPr lang="ar-SA" sz="11200" b="1" dirty="0" err="1" smtClean="0"/>
              <a:t>الشئ</a:t>
            </a:r>
            <a:r>
              <a:rPr lang="ar-SA" sz="11200" b="1" dirty="0" smtClean="0"/>
              <a:t> لا يعطيه.</a:t>
            </a:r>
            <a:endParaRPr lang="fr-FR" sz="11200" b="1" dirty="0" smtClean="0"/>
          </a:p>
          <a:p>
            <a:pPr algn="r" rtl="1"/>
            <a:endParaRPr lang="ar-MA" sz="11200" b="1" dirty="0" smtClean="0"/>
          </a:p>
          <a:p>
            <a:pPr marL="0" indent="0" algn="r" rtl="1">
              <a:buNone/>
            </a:pPr>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ar-MA" dirty="0"/>
          </a:p>
          <a:p>
            <a:pPr algn="r" rtl="1"/>
            <a:endParaRPr lang="ar-MA" dirty="0" smtClean="0"/>
          </a:p>
          <a:p>
            <a:pPr algn="r" rtl="1"/>
            <a:endParaRPr lang="fr-FR" dirty="0" smtClean="0"/>
          </a:p>
          <a:p>
            <a:pPr algn="r" rtl="1"/>
            <a:r>
              <a:rPr lang="ar-SA" dirty="0" err="1" smtClean="0"/>
              <a:t>فلنستقرئ</a:t>
            </a:r>
            <a:r>
              <a:rPr lang="ar-SA" dirty="0" smtClean="0"/>
              <a:t> إذن نصوص هذه المسودة للوقوف عن مدى مكافحتها للفساد؟</a:t>
            </a:r>
            <a:endParaRPr lang="fr-FR" dirty="0" smtClean="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574576"/>
            <a:ext cx="8686800" cy="838200"/>
          </a:xfrm>
        </p:spPr>
        <p:txBody>
          <a:bodyPr>
            <a:normAutofit fontScale="90000"/>
          </a:bodyPr>
          <a:lstStyle/>
          <a:p>
            <a:pPr algn="r"/>
            <a:r>
              <a:rPr lang="ar-MA" b="1" dirty="0" smtClean="0"/>
              <a:t>أسس السياسة </a:t>
            </a:r>
            <a:r>
              <a:rPr lang="ar-MA" b="1" dirty="0" err="1"/>
              <a:t>اللجنائية</a:t>
            </a:r>
            <a:r>
              <a:rPr lang="ar-MA" b="1" dirty="0"/>
              <a:t> في مجال مكافحة الفساد:</a:t>
            </a:r>
            <a:br>
              <a:rPr lang="ar-MA" b="1" dirty="0"/>
            </a:br>
            <a:endParaRPr lang="fr-FR" dirty="0"/>
          </a:p>
        </p:txBody>
      </p:sp>
      <p:sp>
        <p:nvSpPr>
          <p:cNvPr id="3" name="Espace réservé du contenu 2"/>
          <p:cNvSpPr>
            <a:spLocks noGrp="1"/>
          </p:cNvSpPr>
          <p:nvPr>
            <p:ph idx="1"/>
          </p:nvPr>
        </p:nvSpPr>
        <p:spPr/>
        <p:txBody>
          <a:bodyPr>
            <a:normAutofit/>
          </a:bodyPr>
          <a:lstStyle/>
          <a:p>
            <a:pPr algn="r" rtl="1"/>
            <a:endParaRPr lang="ar-MA" sz="2400" b="1" dirty="0" smtClean="0"/>
          </a:p>
          <a:p>
            <a:pPr algn="r" rtl="1"/>
            <a:r>
              <a:rPr lang="ar-MA" sz="2400" b="1" dirty="0" smtClean="0"/>
              <a:t>ــ  تفعيل المكافحة </a:t>
            </a:r>
            <a:r>
              <a:rPr lang="ar-MA" sz="2400" b="1" dirty="0"/>
              <a:t>الاجرائية بدل المكافحة الموضوعية </a:t>
            </a:r>
            <a:r>
              <a:rPr lang="ar-MA" sz="2400" b="1" dirty="0" smtClean="0"/>
              <a:t>فقط؛</a:t>
            </a:r>
            <a:endParaRPr lang="ar-MA" sz="2400" b="1" dirty="0"/>
          </a:p>
          <a:p>
            <a:pPr algn="r" rtl="1"/>
            <a:r>
              <a:rPr lang="ar-MA" sz="2400" b="1" dirty="0"/>
              <a:t>ـ </a:t>
            </a:r>
            <a:r>
              <a:rPr lang="ar-MA" sz="2400" b="1" dirty="0" smtClean="0"/>
              <a:t>اعتماد المقاربة المالية (طبقا لاتف</a:t>
            </a:r>
            <a:r>
              <a:rPr lang="ar-MA" sz="2400" b="1" dirty="0"/>
              <a:t>ا</a:t>
            </a:r>
            <a:r>
              <a:rPr lang="ar-MA" sz="2400" b="1" dirty="0" smtClean="0"/>
              <a:t>قية </a:t>
            </a:r>
            <a:r>
              <a:rPr lang="ar-MA" sz="2400" b="1" dirty="0"/>
              <a:t>مكافحة الفساد </a:t>
            </a:r>
            <a:r>
              <a:rPr lang="ar-MA" sz="2400" b="1" dirty="0" smtClean="0"/>
              <a:t>): محاولة إرجاع الأموال المنهوبة إلى خزينة الدولة ؛</a:t>
            </a:r>
          </a:p>
          <a:p>
            <a:pPr algn="r" rtl="1"/>
            <a:r>
              <a:rPr lang="ar-MA" sz="2400" b="1" dirty="0" smtClean="0"/>
              <a:t>ـ </a:t>
            </a:r>
            <a:r>
              <a:rPr lang="ar-MA" sz="2400" b="1" dirty="0"/>
              <a:t>تفعيل المصادرة </a:t>
            </a:r>
            <a:r>
              <a:rPr lang="ar-MA" sz="2400" b="1" dirty="0" smtClean="0"/>
              <a:t>على القيمة: </a:t>
            </a:r>
            <a:r>
              <a:rPr lang="ar-MA" sz="2400" b="1" dirty="0"/>
              <a:t>بما يعني مصادرة الأموال في أي يد كانت؛ ولو بيد غير المحكوم عليه؛ كأبناء أو زوج المدان خروجا </a:t>
            </a:r>
            <a:r>
              <a:rPr lang="ar-MA" sz="2400" b="1" dirty="0" smtClean="0"/>
              <a:t>على </a:t>
            </a:r>
            <a:r>
              <a:rPr lang="ar-MA" sz="2400" b="1" dirty="0"/>
              <a:t>القواعد </a:t>
            </a:r>
            <a:r>
              <a:rPr lang="ar-MA" sz="2400" b="1" dirty="0" smtClean="0"/>
              <a:t>العامة التي تعتبر المصادرة عقوبة اضافية لا يقضى بها الا مع العقوبة الاصلية ؛</a:t>
            </a:r>
            <a:endParaRPr lang="ar-MA" sz="2400" b="1" dirty="0"/>
          </a:p>
          <a:p>
            <a:pPr algn="r" rtl="1"/>
            <a:endParaRPr lang="ar-MA" sz="2400" b="1" dirty="0"/>
          </a:p>
          <a:p>
            <a:pPr algn="r" rtl="1"/>
            <a:endParaRPr lang="fr-FR" dirty="0"/>
          </a:p>
        </p:txBody>
      </p:sp>
    </p:spTree>
    <p:extLst>
      <p:ext uri="{BB962C8B-B14F-4D97-AF65-F5344CB8AC3E}">
        <p14:creationId xmlns:p14="http://schemas.microsoft.com/office/powerpoint/2010/main" xmlns="" val="4245208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u="sng" dirty="0" smtClean="0"/>
              <a:t>أولا: </a:t>
            </a:r>
            <a:r>
              <a:rPr lang="ar-SA" b="1" u="sng" dirty="0" smtClean="0"/>
              <a:t>مكافحة </a:t>
            </a:r>
            <a:r>
              <a:rPr lang="ar-SA" b="1" u="sng" dirty="0"/>
              <a:t>الإثراء </a:t>
            </a:r>
            <a:r>
              <a:rPr lang="ar-SA" b="1" u="sng" dirty="0" err="1"/>
              <a:t>غيرالمشروع</a:t>
            </a:r>
            <a:endParaRPr lang="fr-FR" dirty="0"/>
          </a:p>
        </p:txBody>
      </p:sp>
      <p:sp>
        <p:nvSpPr>
          <p:cNvPr id="3" name="Espace réservé du contenu 2"/>
          <p:cNvSpPr>
            <a:spLocks noGrp="1"/>
          </p:cNvSpPr>
          <p:nvPr>
            <p:ph idx="1"/>
          </p:nvPr>
        </p:nvSpPr>
        <p:spPr>
          <a:xfrm>
            <a:off x="304800" y="1554162"/>
            <a:ext cx="8686800" cy="4875234"/>
          </a:xfrm>
        </p:spPr>
        <p:txBody>
          <a:bodyPr>
            <a:normAutofit fontScale="92500"/>
          </a:bodyPr>
          <a:lstStyle/>
          <a:p>
            <a:pPr algn="r" rtl="1"/>
            <a:r>
              <a:rPr lang="ar-SA" dirty="0" smtClean="0"/>
              <a:t>أضافت مسودة مشروع القانون الجنائي فرعا</a:t>
            </a:r>
            <a:r>
              <a:rPr lang="ar-MA" dirty="0" smtClean="0"/>
              <a:t> </a:t>
            </a:r>
            <a:r>
              <a:rPr lang="ar-SA" dirty="0" smtClean="0"/>
              <a:t>رابعا</a:t>
            </a:r>
            <a:r>
              <a:rPr lang="ar-MA" dirty="0" smtClean="0"/>
              <a:t> </a:t>
            </a:r>
            <a:r>
              <a:rPr lang="ar-SA" dirty="0" smtClean="0"/>
              <a:t>مكررا عنون ب</a:t>
            </a:r>
            <a:r>
              <a:rPr lang="ar-MA" dirty="0" smtClean="0"/>
              <a:t>ـ "</a:t>
            </a:r>
            <a:r>
              <a:rPr lang="ar-SA" dirty="0" smtClean="0"/>
              <a:t>الإثراء</a:t>
            </a:r>
            <a:r>
              <a:rPr lang="ar-MA" dirty="0" smtClean="0"/>
              <a:t> </a:t>
            </a:r>
            <a:r>
              <a:rPr lang="ar-SA" dirty="0" smtClean="0"/>
              <a:t>غير</a:t>
            </a:r>
            <a:r>
              <a:rPr lang="ar-MA" dirty="0" smtClean="0"/>
              <a:t> </a:t>
            </a:r>
            <a:r>
              <a:rPr lang="ar-SA" dirty="0" smtClean="0"/>
              <a:t>المشروع" ؛</a:t>
            </a:r>
            <a:r>
              <a:rPr lang="ar-MA" dirty="0" smtClean="0"/>
              <a:t> فنص في </a:t>
            </a:r>
            <a:r>
              <a:rPr lang="ar-SA" dirty="0" smtClean="0"/>
              <a:t>المادة</a:t>
            </a:r>
            <a:r>
              <a:rPr lang="fr-FR" dirty="0" smtClean="0"/>
              <a:t> 7</a:t>
            </a:r>
            <a:r>
              <a:rPr lang="ar-SA" dirty="0" smtClean="0"/>
              <a:t> من الفصل 256 على أنه:</a:t>
            </a:r>
            <a:endParaRPr lang="fr-FR" dirty="0" smtClean="0"/>
          </a:p>
          <a:p>
            <a:pPr algn="just" rtl="1"/>
            <a:r>
              <a:rPr lang="ar-SA" b="1" dirty="0" smtClean="0"/>
              <a:t>"يعد</a:t>
            </a:r>
            <a:r>
              <a:rPr lang="ar-MA" b="1" dirty="0" smtClean="0"/>
              <a:t> </a:t>
            </a:r>
            <a:r>
              <a:rPr lang="ar-SA" b="1" dirty="0" smtClean="0"/>
              <a:t>مرتك</a:t>
            </a:r>
            <a:r>
              <a:rPr lang="ar-MA" b="1" dirty="0" err="1" smtClean="0"/>
              <a:t>با</a:t>
            </a:r>
            <a:r>
              <a:rPr lang="fr-FR" b="1" dirty="0" smtClean="0"/>
              <a:t> </a:t>
            </a:r>
            <a:r>
              <a:rPr lang="ar-SA" b="1" dirty="0" smtClean="0"/>
              <a:t>لجريمة</a:t>
            </a:r>
            <a:r>
              <a:rPr lang="ar-MA" b="1" dirty="0" smtClean="0"/>
              <a:t> </a:t>
            </a:r>
            <a:r>
              <a:rPr lang="ar-SA" b="1" dirty="0" smtClean="0"/>
              <a:t>الإثراء</a:t>
            </a:r>
            <a:r>
              <a:rPr lang="ar-MA" b="1" dirty="0" smtClean="0"/>
              <a:t> </a:t>
            </a:r>
            <a:r>
              <a:rPr lang="ar-SA" b="1" dirty="0" err="1" smtClean="0"/>
              <a:t>غيرالمشروع،ويعاقب</a:t>
            </a:r>
            <a:r>
              <a:rPr lang="ar-SA" b="1" dirty="0" smtClean="0"/>
              <a:t> بالحبس</a:t>
            </a:r>
            <a:r>
              <a:rPr lang="fr-FR" b="1" dirty="0" smtClean="0"/>
              <a:t> </a:t>
            </a:r>
            <a:r>
              <a:rPr lang="ar-SA" b="1" dirty="0" smtClean="0"/>
              <a:t>من</a:t>
            </a:r>
            <a:r>
              <a:rPr lang="fr-FR" b="1" dirty="0" smtClean="0"/>
              <a:t> </a:t>
            </a:r>
            <a:r>
              <a:rPr lang="ar-SA" b="1" dirty="0" smtClean="0"/>
              <a:t>شهر</a:t>
            </a:r>
            <a:r>
              <a:rPr lang="ar-MA" b="1" dirty="0" smtClean="0"/>
              <a:t>ي</a:t>
            </a:r>
            <a:r>
              <a:rPr lang="ar-SA" b="1" dirty="0" smtClean="0"/>
              <a:t>ن</a:t>
            </a:r>
            <a:r>
              <a:rPr lang="ar-MA" b="1" dirty="0" smtClean="0"/>
              <a:t> </a:t>
            </a:r>
            <a:r>
              <a:rPr lang="ar-MA" b="1" dirty="0"/>
              <a:t>إ</a:t>
            </a:r>
            <a:r>
              <a:rPr lang="ar-SA" b="1" dirty="0" err="1" smtClean="0"/>
              <a:t>لى</a:t>
            </a:r>
            <a:r>
              <a:rPr lang="ar-MA" b="1" dirty="0" smtClean="0"/>
              <a:t> </a:t>
            </a:r>
            <a:r>
              <a:rPr lang="ar-SA" b="1" dirty="0" smtClean="0"/>
              <a:t>سنتين</a:t>
            </a:r>
            <a:r>
              <a:rPr lang="ar-MA" b="1" dirty="0" smtClean="0"/>
              <a:t> </a:t>
            </a:r>
            <a:r>
              <a:rPr lang="ar-SA" b="1" dirty="0" err="1" smtClean="0"/>
              <a:t>وغرامةمن</a:t>
            </a:r>
            <a:r>
              <a:rPr lang="ar-SA" b="1" dirty="0" smtClean="0"/>
              <a:t> 5000 إلى 50000 درهم</a:t>
            </a:r>
            <a:r>
              <a:rPr lang="ar-MA" b="1" dirty="0" smtClean="0"/>
              <a:t> </a:t>
            </a:r>
            <a:r>
              <a:rPr lang="ar-SA" b="1" dirty="0" smtClean="0"/>
              <a:t>كل</a:t>
            </a:r>
            <a:r>
              <a:rPr lang="ar-MA" b="1" dirty="0" smtClean="0"/>
              <a:t> </a:t>
            </a:r>
            <a:r>
              <a:rPr lang="ar-SA" b="1" dirty="0" smtClean="0"/>
              <a:t>موظف</a:t>
            </a:r>
            <a:r>
              <a:rPr lang="ar-MA" b="1" dirty="0" smtClean="0"/>
              <a:t> </a:t>
            </a:r>
            <a:r>
              <a:rPr lang="ar-SA" b="1" dirty="0" smtClean="0"/>
              <a:t>عمومي،ثبت</a:t>
            </a:r>
            <a:r>
              <a:rPr lang="ar-MA" b="1" dirty="0" smtClean="0"/>
              <a:t> </a:t>
            </a:r>
            <a:r>
              <a:rPr lang="ar-SA" b="1" dirty="0" smtClean="0"/>
              <a:t>بعد</a:t>
            </a:r>
            <a:r>
              <a:rPr lang="ar-MA" b="1" dirty="0" smtClean="0"/>
              <a:t> </a:t>
            </a:r>
            <a:r>
              <a:rPr lang="ar-SA" b="1" dirty="0" smtClean="0"/>
              <a:t>توليه</a:t>
            </a:r>
            <a:r>
              <a:rPr lang="ar-MA" b="1" dirty="0"/>
              <a:t> </a:t>
            </a:r>
            <a:r>
              <a:rPr lang="ar-SA" b="1" dirty="0" err="1" smtClean="0"/>
              <a:t>للوظيفة،أن</a:t>
            </a:r>
            <a:r>
              <a:rPr lang="ar-MA" b="1" dirty="0" smtClean="0"/>
              <a:t> </a:t>
            </a:r>
            <a:r>
              <a:rPr lang="ar-SA" b="1" dirty="0" smtClean="0"/>
              <a:t>ذمته</a:t>
            </a:r>
            <a:r>
              <a:rPr lang="ar-MA" b="1" dirty="0" smtClean="0"/>
              <a:t> </a:t>
            </a:r>
            <a:r>
              <a:rPr lang="ar-SA" b="1" dirty="0" smtClean="0"/>
              <a:t>المالية</a:t>
            </a:r>
            <a:r>
              <a:rPr lang="ar-MA" b="1" dirty="0" smtClean="0"/>
              <a:t> </a:t>
            </a:r>
            <a:r>
              <a:rPr lang="ar-SA" b="1" dirty="0" smtClean="0"/>
              <a:t>عرفت</a:t>
            </a:r>
            <a:r>
              <a:rPr lang="ar-MA" b="1" dirty="0" smtClean="0"/>
              <a:t> </a:t>
            </a:r>
            <a:r>
              <a:rPr lang="ar-SA" b="1" dirty="0" smtClean="0"/>
              <a:t>زيادة</a:t>
            </a:r>
            <a:r>
              <a:rPr lang="ar-MA" b="1" dirty="0" smtClean="0"/>
              <a:t> </a:t>
            </a:r>
            <a:r>
              <a:rPr lang="ar-SA" b="1" dirty="0" smtClean="0"/>
              <a:t>ملحوظة،</a:t>
            </a:r>
            <a:r>
              <a:rPr lang="ar-MA" b="1" dirty="0" smtClean="0"/>
              <a:t> </a:t>
            </a:r>
            <a:r>
              <a:rPr lang="ar-SA" b="1" dirty="0" smtClean="0"/>
              <a:t>وغير</a:t>
            </a:r>
            <a:r>
              <a:rPr lang="ar-MA" b="1" dirty="0" smtClean="0"/>
              <a:t> </a:t>
            </a:r>
            <a:r>
              <a:rPr lang="ar-SA" b="1" dirty="0" smtClean="0"/>
              <a:t>مبررة،</a:t>
            </a:r>
            <a:r>
              <a:rPr lang="ar-MA" b="1" dirty="0" smtClean="0"/>
              <a:t> </a:t>
            </a:r>
            <a:r>
              <a:rPr lang="ar-SA" b="1" dirty="0" smtClean="0"/>
              <a:t>مقارنة</a:t>
            </a:r>
            <a:r>
              <a:rPr lang="ar-MA" b="1" dirty="0" smtClean="0"/>
              <a:t> </a:t>
            </a:r>
            <a:r>
              <a:rPr lang="ar-SA" b="1" dirty="0" smtClean="0"/>
              <a:t>مع</a:t>
            </a:r>
            <a:r>
              <a:rPr lang="ar-MA" b="1" dirty="0" smtClean="0"/>
              <a:t> </a:t>
            </a:r>
            <a:r>
              <a:rPr lang="ar-SA" b="1" dirty="0" smtClean="0"/>
              <a:t>مصادر</a:t>
            </a:r>
            <a:r>
              <a:rPr lang="ar-MA" b="1" dirty="0" smtClean="0"/>
              <a:t> </a:t>
            </a:r>
            <a:r>
              <a:rPr lang="ar-SA" b="1" dirty="0" smtClean="0"/>
              <a:t>دخله</a:t>
            </a:r>
            <a:r>
              <a:rPr lang="ar-MA" b="1" dirty="0" smtClean="0"/>
              <a:t> </a:t>
            </a:r>
            <a:r>
              <a:rPr lang="ar-SA" b="1" dirty="0" smtClean="0"/>
              <a:t>المشروع،ولم</a:t>
            </a:r>
            <a:r>
              <a:rPr lang="ar-MA" b="1" dirty="0" smtClean="0"/>
              <a:t> </a:t>
            </a:r>
            <a:r>
              <a:rPr lang="ar-SA" b="1" dirty="0" smtClean="0"/>
              <a:t>يدل</a:t>
            </a:r>
            <a:r>
              <a:rPr lang="ar-MA" b="1" dirty="0" smtClean="0"/>
              <a:t> </a:t>
            </a:r>
            <a:r>
              <a:rPr lang="ar-SA" b="1" dirty="0" smtClean="0"/>
              <a:t>بما</a:t>
            </a:r>
            <a:r>
              <a:rPr lang="ar-MA" b="1" dirty="0" smtClean="0"/>
              <a:t> </a:t>
            </a:r>
            <a:r>
              <a:rPr lang="ar-SA" b="1" dirty="0" smtClean="0"/>
              <a:t>يثبت</a:t>
            </a:r>
            <a:r>
              <a:rPr lang="ar-MA" b="1" dirty="0" smtClean="0"/>
              <a:t> </a:t>
            </a:r>
            <a:r>
              <a:rPr lang="ar-SA" b="1" dirty="0" smtClean="0"/>
              <a:t>المصدر</a:t>
            </a:r>
            <a:r>
              <a:rPr lang="ar-MA" b="1" dirty="0" smtClean="0"/>
              <a:t> </a:t>
            </a:r>
            <a:r>
              <a:rPr lang="ar-SA" b="1" dirty="0" smtClean="0"/>
              <a:t>المشروع</a:t>
            </a:r>
            <a:r>
              <a:rPr lang="ar-MA" b="1" dirty="0" smtClean="0"/>
              <a:t> </a:t>
            </a:r>
            <a:r>
              <a:rPr lang="ar-SA" b="1" dirty="0" smtClean="0"/>
              <a:t>لتلك</a:t>
            </a:r>
            <a:r>
              <a:rPr lang="ar-MA" b="1" dirty="0" smtClean="0"/>
              <a:t> </a:t>
            </a:r>
            <a:r>
              <a:rPr lang="ar-SA" b="1" dirty="0" smtClean="0"/>
              <a:t>الزيادة." </a:t>
            </a:r>
            <a:endParaRPr lang="fr-FR"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MA" dirty="0" smtClean="0"/>
              <a:t>نظرة انتقادية:</a:t>
            </a:r>
            <a:endParaRPr lang="fr-FR" dirty="0"/>
          </a:p>
        </p:txBody>
      </p:sp>
      <p:sp>
        <p:nvSpPr>
          <p:cNvPr id="3" name="Espace réservé du contenu 2"/>
          <p:cNvSpPr>
            <a:spLocks noGrp="1"/>
          </p:cNvSpPr>
          <p:nvPr>
            <p:ph idx="1"/>
          </p:nvPr>
        </p:nvSpPr>
        <p:spPr/>
        <p:txBody>
          <a:bodyPr>
            <a:normAutofit fontScale="92500"/>
          </a:bodyPr>
          <a:lstStyle/>
          <a:p>
            <a:pPr algn="r"/>
            <a:r>
              <a:rPr lang="ar-SA" dirty="0" smtClean="0"/>
              <a:t>نادينا لسنوات بتجريم الكسب غير المشروع، بوضع قانون من أين لك هذا </a:t>
            </a:r>
            <a:r>
              <a:rPr lang="ar-MA" dirty="0" smtClean="0"/>
              <a:t>أ</a:t>
            </a:r>
            <a:r>
              <a:rPr lang="ar-SA" dirty="0" smtClean="0"/>
              <a:t>و من أين لك كل هذا</a:t>
            </a:r>
            <a:r>
              <a:rPr lang="ar-MA" dirty="0" smtClean="0"/>
              <a:t>؟ </a:t>
            </a:r>
          </a:p>
          <a:p>
            <a:pPr algn="r"/>
            <a:r>
              <a:rPr lang="ar-SA" dirty="0" smtClean="0"/>
              <a:t>على اعتبار أنه الحل لمكافحة الأموال غير النظيفة؛ طالما أن النقاش الذي طرح بين الفقهاء والاقتصاديين والمفكرين حول جدوى المكافحة من عدمه رجح  في الاخير</a:t>
            </a:r>
            <a:r>
              <a:rPr lang="ar-MA" dirty="0" smtClean="0"/>
              <a:t> ب</a:t>
            </a:r>
            <a:r>
              <a:rPr lang="ar-SA" dirty="0" smtClean="0"/>
              <a:t>وجوب المكافحة بالنظر للآثار الوخيمة لهذه الأموال على الاقتصاد إذ تتسبب في التضخم مما يؤدي إلى ازدياد الهوة بين الفقراء والاغنياء، ناهيك عن أزمات اقتصادية ، عاطلين </a:t>
            </a:r>
            <a:r>
              <a:rPr lang="ar-SA" dirty="0" err="1" smtClean="0"/>
              <a:t>ووو</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150</TotalTime>
  <Words>1856</Words>
  <Application>Microsoft Office PowerPoint</Application>
  <PresentationFormat>Affichage à l'écran (4:3)</PresentationFormat>
  <Paragraphs>178</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Promenade</vt:lpstr>
      <vt:lpstr>Diapositive 1</vt:lpstr>
      <vt:lpstr>توطئة:</vt:lpstr>
      <vt:lpstr>Diapositive 3</vt:lpstr>
      <vt:lpstr>Diapositive 4</vt:lpstr>
      <vt:lpstr>Diapositive 5</vt:lpstr>
      <vt:lpstr>Diapositive 6</vt:lpstr>
      <vt:lpstr>أسس السياسة اللجنائية في مجال مكافحة الفساد: </vt:lpstr>
      <vt:lpstr>أولا: مكافحة الإثراء غيرالمشروع</vt:lpstr>
      <vt:lpstr>نظرة انتقادية:</vt:lpstr>
      <vt:lpstr>Diapositive 10</vt:lpstr>
      <vt:lpstr>ثانيا: تعقب الأموال ذات المصدر الجرمي</vt:lpstr>
      <vt:lpstr>Diapositive 12</vt:lpstr>
      <vt:lpstr>Diapositive 13</vt:lpstr>
      <vt:lpstr>عيوب تشكيلة الوحدة:</vt:lpstr>
      <vt:lpstr>نطاق المسئولية</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nabil</dc:creator>
  <cp:lastModifiedBy>nabil</cp:lastModifiedBy>
  <cp:revision>44</cp:revision>
  <dcterms:created xsi:type="dcterms:W3CDTF">2015-06-16T11:19:12Z</dcterms:created>
  <dcterms:modified xsi:type="dcterms:W3CDTF">2015-06-23T23:47:05Z</dcterms:modified>
</cp:coreProperties>
</file>