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28"/>
  </p:notesMasterIdLst>
  <p:handoutMasterIdLst>
    <p:handoutMasterId r:id="rId29"/>
  </p:handoutMasterIdLst>
  <p:sldIdLst>
    <p:sldId id="256" r:id="rId2"/>
    <p:sldId id="257" r:id="rId3"/>
    <p:sldId id="310" r:id="rId4"/>
    <p:sldId id="311" r:id="rId5"/>
    <p:sldId id="312" r:id="rId6"/>
    <p:sldId id="313" r:id="rId7"/>
    <p:sldId id="314" r:id="rId8"/>
    <p:sldId id="317" r:id="rId9"/>
    <p:sldId id="318" r:id="rId10"/>
    <p:sldId id="319" r:id="rId11"/>
    <p:sldId id="320" r:id="rId12"/>
    <p:sldId id="326" r:id="rId13"/>
    <p:sldId id="321" r:id="rId14"/>
    <p:sldId id="322" r:id="rId15"/>
    <p:sldId id="315" r:id="rId16"/>
    <p:sldId id="316" r:id="rId17"/>
    <p:sldId id="289" r:id="rId18"/>
    <p:sldId id="298" r:id="rId19"/>
    <p:sldId id="290" r:id="rId20"/>
    <p:sldId id="300" r:id="rId21"/>
    <p:sldId id="323" r:id="rId22"/>
    <p:sldId id="324" r:id="rId23"/>
    <p:sldId id="325" r:id="rId24"/>
    <p:sldId id="327" r:id="rId25"/>
    <p:sldId id="329" r:id="rId26"/>
    <p:sldId id="268" r:id="rId27"/>
  </p:sldIdLst>
  <p:sldSz cx="9144000" cy="6858000" type="screen4x3"/>
  <p:notesSz cx="6797675" cy="9928225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588" autoAdjust="0"/>
    <p:restoredTop sz="94671" autoAdjust="0"/>
  </p:normalViewPr>
  <p:slideViewPr>
    <p:cSldViewPr>
      <p:cViewPr>
        <p:scale>
          <a:sx n="72" d="100"/>
          <a:sy n="72" d="100"/>
        </p:scale>
        <p:origin x="-1104" y="-13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2F3678E-F4AD-46FC-8F72-5DF314BE44DB}" type="datetimeFigureOut">
              <a:rPr lang="fr-FR" smtClean="0"/>
              <a:pPr/>
              <a:t>31/12/2014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6DC7A31-5E29-42F8-B7F0-B971E48C99B0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29039047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32942300-BCD5-4D53-B6CD-703D4A4D9F3A}" type="datetimeFigureOut">
              <a:rPr lang="fr-FR"/>
              <a:pPr>
                <a:defRPr/>
              </a:pPr>
              <a:t>31/12/2014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fr-FR" noProof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79450" y="4716463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noProof="0" smtClean="0"/>
              <a:t>Cliquez pour modifier les styles du texte du masque</a:t>
            </a:r>
          </a:p>
          <a:p>
            <a:pPr lvl="1"/>
            <a:r>
              <a:rPr lang="fr-FR" noProof="0" smtClean="0"/>
              <a:t>Deuxième niveau</a:t>
            </a:r>
          </a:p>
          <a:p>
            <a:pPr lvl="2"/>
            <a:r>
              <a:rPr lang="fr-FR" noProof="0" smtClean="0"/>
              <a:t>Troisième niveau</a:t>
            </a:r>
          </a:p>
          <a:p>
            <a:pPr lvl="3"/>
            <a:r>
              <a:rPr lang="fr-FR" noProof="0" smtClean="0"/>
              <a:t>Quatrième niveau</a:t>
            </a:r>
          </a:p>
          <a:p>
            <a:pPr lvl="4"/>
            <a:r>
              <a:rPr lang="fr-FR" noProof="0" smtClean="0"/>
              <a:t>Cinquième niveau</a:t>
            </a:r>
            <a:endParaRPr lang="fr-FR" noProof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E2ED1C52-5E7E-434E-B38A-7B806A8FB734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3200631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23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fr-FR" smtClean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FBFBAFF9-CBC8-4AE5-BEEB-0C86DF261408}" type="slidenum">
              <a:rPr lang="fr-FR" smtClean="0"/>
              <a:pPr>
                <a:defRPr/>
              </a:pPr>
              <a:t>1</a:t>
            </a:fld>
            <a:endParaRPr lang="fr-F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17575" y="744538"/>
            <a:ext cx="4962525" cy="3722687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6900E28-C542-4A50-AAEA-7A5621D9B137}" type="slidenum">
              <a:rPr lang="fr-FR" smtClean="0"/>
              <a:pPr>
                <a:defRPr/>
              </a:pPr>
              <a:t>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10012121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17575" y="744538"/>
            <a:ext cx="4962525" cy="3722687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6900E28-C542-4A50-AAEA-7A5621D9B137}" type="slidenum">
              <a:rPr lang="fr-FR" smtClean="0"/>
              <a:pPr>
                <a:defRPr/>
              </a:pPr>
              <a:t>22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10012121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17575" y="744538"/>
            <a:ext cx="4962525" cy="3722687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6900E28-C542-4A50-AAEA-7A5621D9B137}" type="slidenum">
              <a:rPr lang="fr-FR" smtClean="0"/>
              <a:pPr>
                <a:defRPr/>
              </a:pPr>
              <a:t>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10012121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2ED1C52-5E7E-434E-B38A-7B806A8FB734}" type="slidenum">
              <a:rPr lang="fr-FR" smtClean="0"/>
              <a:pPr>
                <a:defRPr/>
              </a:pPr>
              <a:t>24</a:t>
            </a:fld>
            <a:endParaRPr lang="fr-FR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A6AEFC2-ABCC-4552-8FC5-5F3F57AE8FA6}" type="slidenum">
              <a:rPr lang="fr-FR" smtClean="0"/>
              <a:pPr>
                <a:defRPr/>
              </a:pPr>
              <a:t>25</a:t>
            </a:fld>
            <a:endParaRPr lang="fr-FR" smtClean="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fr-FR" altLang="fr-FR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r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17" name="Sous-titr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fr-FR" smtClean="0"/>
              <a:t>Cliquez pour modifier le style des sous-titres du masque</a:t>
            </a:r>
            <a:endParaRPr lang="en-US"/>
          </a:p>
        </p:txBody>
      </p:sp>
      <p:sp>
        <p:nvSpPr>
          <p:cNvPr id="4" name="Espace réservé de la date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EAC86EB-E106-48E8-B70A-5B3A4224C32B}" type="datetime1">
              <a:rPr lang="fr-FR" smtClean="0"/>
              <a:pPr>
                <a:defRPr/>
              </a:pPr>
              <a:t>31/12/2014</a:t>
            </a:fld>
            <a:endParaRPr lang="fr-FR"/>
          </a:p>
        </p:txBody>
      </p:sp>
      <p:sp>
        <p:nvSpPr>
          <p:cNvPr id="5" name="Espace réservé du pied de page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01B16A-AF9E-4626-8762-9AE840AA5CAD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  <p:transition spd="med">
    <p:wip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e la date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3368EE-AD8D-45DD-8B36-D8F3EBA1FFCE}" type="datetime1">
              <a:rPr lang="fr-FR" smtClean="0"/>
              <a:pPr>
                <a:defRPr/>
              </a:pPr>
              <a:t>31/12/2014</a:t>
            </a:fld>
            <a:endParaRPr lang="fr-FR"/>
          </a:p>
        </p:txBody>
      </p:sp>
      <p:sp>
        <p:nvSpPr>
          <p:cNvPr id="5" name="Espace réservé du pied de page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FB9ED6-7E48-43DF-875C-06CA86710584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  <p:transition spd="med">
    <p:wip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e la date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E1B0C1-1E99-4E60-A535-D889199F989A}" type="datetime1">
              <a:rPr lang="fr-FR" smtClean="0"/>
              <a:pPr>
                <a:defRPr/>
              </a:pPr>
              <a:t>31/12/2014</a:t>
            </a:fld>
            <a:endParaRPr lang="fr-FR"/>
          </a:p>
        </p:txBody>
      </p:sp>
      <p:sp>
        <p:nvSpPr>
          <p:cNvPr id="5" name="Espace réservé du pied de page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51875C-A905-4026-B352-B2F0585660C0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  <p:transition spd="med">
    <p:wip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e la date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ED379F-F451-4C0F-8FAE-1A065C311EE0}" type="datetime1">
              <a:rPr lang="fr-FR" smtClean="0"/>
              <a:pPr>
                <a:defRPr/>
              </a:pPr>
              <a:t>31/12/2014</a:t>
            </a:fld>
            <a:endParaRPr lang="fr-FR"/>
          </a:p>
        </p:txBody>
      </p:sp>
      <p:sp>
        <p:nvSpPr>
          <p:cNvPr id="5" name="Espace réservé du pied de page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41DD8C-39BF-4D29-BA3C-14F30098F8F7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  <p:transition spd="med">
    <p:wip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45F06612-B570-46E6-BA60-F617FDAE3FF6}" type="datetime1">
              <a:rPr lang="fr-FR" smtClean="0"/>
              <a:pPr>
                <a:defRPr/>
              </a:pPr>
              <a:t>31/12/2014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E96DB4-B308-4E51-99FA-83B1A763EC88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  <p:transition spd="med">
    <p:wip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5" name="Espace réservé de la date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47B0F4-BEDF-4883-8F48-2E4E5022EFA8}" type="datetime1">
              <a:rPr lang="fr-FR" smtClean="0"/>
              <a:pPr>
                <a:defRPr/>
              </a:pPr>
              <a:t>31/12/2014</a:t>
            </a:fld>
            <a:endParaRPr lang="fr-FR"/>
          </a:p>
        </p:txBody>
      </p:sp>
      <p:sp>
        <p:nvSpPr>
          <p:cNvPr id="6" name="Espace réservé du pied de page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F849A9-60C8-4944-9B6C-FDE1697AA5A7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  <p:transition spd="med">
    <p:wip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7" name="Espace réservé de la date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05987D-7D86-4907-AD5A-D021B151D4AE}" type="datetime1">
              <a:rPr lang="fr-FR" smtClean="0"/>
              <a:pPr>
                <a:defRPr/>
              </a:pPr>
              <a:t>31/12/2014</a:t>
            </a:fld>
            <a:endParaRPr lang="fr-FR"/>
          </a:p>
        </p:txBody>
      </p:sp>
      <p:sp>
        <p:nvSpPr>
          <p:cNvPr id="8" name="Espace réservé du pied de page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9" name="Espace réservé du numéro de diapositive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6986C8-0B14-4AE0-AF43-29B0F2ED13B9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  <p:transition spd="med">
    <p:wip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3" name="Espace réservé de la date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995426-70BF-4208-9322-52D80B1A7261}" type="datetime1">
              <a:rPr lang="fr-FR" smtClean="0"/>
              <a:pPr>
                <a:defRPr/>
              </a:pPr>
              <a:t>31/12/2014</a:t>
            </a:fld>
            <a:endParaRPr lang="fr-FR"/>
          </a:p>
        </p:txBody>
      </p:sp>
      <p:sp>
        <p:nvSpPr>
          <p:cNvPr id="4" name="Espace réservé du pied de page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numéro de diapositive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602367-135A-495A-97F1-B1010302AB5D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  <p:transition spd="med">
    <p:wip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FE1A2F-165C-493E-8034-7BD4322249CC}" type="datetime1">
              <a:rPr lang="fr-FR" smtClean="0"/>
              <a:pPr>
                <a:defRPr/>
              </a:pPr>
              <a:t>31/12/2014</a:t>
            </a:fld>
            <a:endParaRPr lang="fr-FR"/>
          </a:p>
        </p:txBody>
      </p:sp>
      <p:sp>
        <p:nvSpPr>
          <p:cNvPr id="3" name="Espace réservé du pied de page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Espace réservé du numéro de diapositive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3ABE3E-B83A-4224-8A70-40FB3E939BB7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  <p:transition spd="med">
    <p:wip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5" name="Espace réservé de la date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18566F-0F77-4FDB-BCBE-71E398916A1C}" type="datetime1">
              <a:rPr lang="fr-FR" smtClean="0"/>
              <a:pPr>
                <a:defRPr/>
              </a:pPr>
              <a:t>31/12/2014</a:t>
            </a:fld>
            <a:endParaRPr lang="fr-FR"/>
          </a:p>
        </p:txBody>
      </p:sp>
      <p:sp>
        <p:nvSpPr>
          <p:cNvPr id="6" name="Espace réservé du pied de page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14BD00-5B2B-4DA3-A19A-EFB059C23964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  <p:transition spd="med">
    <p:wip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gner et arrondir un rectangle à un seul coin 4"/>
          <p:cNvSpPr/>
          <p:nvPr/>
        </p:nvSpPr>
        <p:spPr>
          <a:xfrm rot="420000" flipV="1">
            <a:off x="3165475" y="1108075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Triangle rectangle 5"/>
          <p:cNvSpPr/>
          <p:nvPr/>
        </p:nvSpPr>
        <p:spPr>
          <a:xfrm rot="420000" flipV="1">
            <a:off x="8004175" y="5359400"/>
            <a:ext cx="155575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Forme libre 6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Forme libre 7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fr-FR" noProof="0" smtClean="0"/>
              <a:t>Cliquez sur l'icône pour ajouter une image</a:t>
            </a:r>
            <a:endParaRPr lang="en-US" noProof="0" dirty="0"/>
          </a:p>
        </p:txBody>
      </p:sp>
      <p:sp>
        <p:nvSpPr>
          <p:cNvPr id="9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8DEA1562-F445-42CD-81A2-BDB182936C73}" type="datetime1">
              <a:rPr lang="fr-FR" smtClean="0"/>
              <a:pPr>
                <a:defRPr/>
              </a:pPr>
              <a:t>31/12/2014</a:t>
            </a:fld>
            <a:endParaRPr lang="fr-FR"/>
          </a:p>
        </p:txBody>
      </p:sp>
      <p:sp>
        <p:nvSpPr>
          <p:cNvPr id="10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1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2ABAD5-A709-405D-93CB-E8A73B55326B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  <p:transition spd="med">
    <p:wip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  <a:alpha val="48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rme libre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Forme libre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28" name="Espace réservé du titre 8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 style du titre</a:t>
            </a:r>
            <a:endParaRPr lang="en-US" smtClean="0"/>
          </a:p>
        </p:txBody>
      </p:sp>
      <p:sp>
        <p:nvSpPr>
          <p:cNvPr id="1029" name="Espace réservé du texte 29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smtClean="0"/>
          </a:p>
        </p:txBody>
      </p:sp>
      <p:sp>
        <p:nvSpPr>
          <p:cNvPr id="10" name="Espace réservé de la date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tx2">
                    <a:shade val="9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83E0305E-10F4-462C-860C-F9583086AE0F}" type="datetime1">
              <a:rPr lang="fr-FR" smtClean="0"/>
              <a:pPr>
                <a:defRPr/>
              </a:pPr>
              <a:t>31/12/2014</a:t>
            </a:fld>
            <a:endParaRPr lang="fr-FR"/>
          </a:p>
        </p:txBody>
      </p:sp>
      <p:sp>
        <p:nvSpPr>
          <p:cNvPr id="22" name="Espace réservé du pied de page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8" name="Espace réservé du numéro de diapositive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8D605A06-D434-4BD9-8147-44F27C7CAA64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  <p:grpSp>
        <p:nvGrpSpPr>
          <p:cNvPr id="1033" name="Groupe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Forme libre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13" name="Forme libre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9" r:id="rId1"/>
    <p:sldLayoutId id="2147483781" r:id="rId2"/>
    <p:sldLayoutId id="2147483790" r:id="rId3"/>
    <p:sldLayoutId id="2147483782" r:id="rId4"/>
    <p:sldLayoutId id="2147483783" r:id="rId5"/>
    <p:sldLayoutId id="2147483784" r:id="rId6"/>
    <p:sldLayoutId id="2147483785" r:id="rId7"/>
    <p:sldLayoutId id="2147483786" r:id="rId8"/>
    <p:sldLayoutId id="2147483791" r:id="rId9"/>
    <p:sldLayoutId id="2147483787" r:id="rId10"/>
    <p:sldLayoutId id="2147483788" r:id="rId11"/>
  </p:sldLayoutIdLst>
  <p:transition spd="med">
    <p:wipe/>
  </p:transition>
  <p:hf hdr="0" ft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re 6"/>
          <p:cNvSpPr>
            <a:spLocks noGrp="1"/>
          </p:cNvSpPr>
          <p:nvPr>
            <p:ph type="title"/>
          </p:nvPr>
        </p:nvSpPr>
        <p:spPr>
          <a:xfrm>
            <a:off x="6643702" y="571480"/>
            <a:ext cx="2159116" cy="928694"/>
          </a:xfrm>
        </p:spPr>
        <p:txBody>
          <a:bodyPr/>
          <a:lstStyle/>
          <a:p>
            <a:pPr algn="ctr" rtl="1" eaLnBrk="1" fontAlgn="auto" hangingPunct="1">
              <a:spcAft>
                <a:spcPts val="0"/>
              </a:spcAft>
              <a:defRPr/>
            </a:pPr>
            <a:r>
              <a:rPr lang="ar-MA" sz="2800" dirty="0" smtClean="0">
                <a:solidFill>
                  <a:schemeClr val="tx1">
                    <a:lumMod val="95000"/>
                  </a:schemeClr>
                </a:solidFill>
              </a:rPr>
              <a:t>المملكة المغربية</a:t>
            </a:r>
            <a:br>
              <a:rPr lang="ar-MA" sz="2800" dirty="0" smtClean="0">
                <a:solidFill>
                  <a:schemeClr val="tx1">
                    <a:lumMod val="95000"/>
                  </a:schemeClr>
                </a:solidFill>
              </a:rPr>
            </a:br>
            <a:r>
              <a:rPr lang="ar-MA" sz="2800" dirty="0" smtClean="0">
                <a:solidFill>
                  <a:schemeClr val="tx1">
                    <a:lumMod val="95000"/>
                  </a:schemeClr>
                </a:solidFill>
              </a:rPr>
              <a:t>رئيس الحكومة</a:t>
            </a:r>
            <a:endParaRPr lang="fr-FR" sz="2800" dirty="0">
              <a:solidFill>
                <a:schemeClr val="tx1">
                  <a:lumMod val="95000"/>
                </a:schemeClr>
              </a:solidFill>
            </a:endParaRPr>
          </a:p>
        </p:txBody>
      </p:sp>
      <p:sp>
        <p:nvSpPr>
          <p:cNvPr id="8" name="Espace réservé du texte 7"/>
          <p:cNvSpPr>
            <a:spLocks noGrp="1"/>
          </p:cNvSpPr>
          <p:nvPr>
            <p:ph type="body" idx="1"/>
          </p:nvPr>
        </p:nvSpPr>
        <p:spPr>
          <a:xfrm>
            <a:off x="1025202" y="3284984"/>
            <a:ext cx="7772400" cy="1509712"/>
          </a:xfrm>
        </p:spPr>
        <p:txBody>
          <a:bodyPr>
            <a:normAutofit fontScale="25000" lnSpcReduction="20000"/>
          </a:bodyPr>
          <a:lstStyle/>
          <a:p>
            <a:pPr algn="ctr" rtl="1" eaLnBrk="1" fontAlgn="auto" hangingPunct="1">
              <a:spcAft>
                <a:spcPts val="0"/>
              </a:spcAft>
              <a:buClr>
                <a:schemeClr val="accent3"/>
              </a:buClr>
              <a:defRPr/>
            </a:pPr>
            <a:r>
              <a:rPr lang="ar-MA" sz="16000" b="1" dirty="0" smtClean="0"/>
              <a:t>الهيئة المركزية للوقاية من الرشوة</a:t>
            </a:r>
            <a:r>
              <a:rPr lang="ar-SA" sz="16000" b="1" dirty="0" smtClean="0"/>
              <a:t>:</a:t>
            </a:r>
            <a:endParaRPr lang="fr-FR" sz="16000" b="1" dirty="0" smtClean="0"/>
          </a:p>
          <a:p>
            <a:pPr algn="ctr" rtl="1" eaLnBrk="1" fontAlgn="auto" hangingPunct="1">
              <a:spcAft>
                <a:spcPts val="0"/>
              </a:spcAft>
              <a:buClr>
                <a:schemeClr val="accent3"/>
              </a:buClr>
              <a:defRPr/>
            </a:pPr>
            <a:r>
              <a:rPr lang="ar-SA" sz="16000" b="1" dirty="0"/>
              <a:t>أية استراتيجية لمكافحة </a:t>
            </a:r>
            <a:r>
              <a:rPr lang="ar-SA" sz="16000" b="1" dirty="0" smtClean="0"/>
              <a:t>الرشوة؟</a:t>
            </a:r>
            <a:endParaRPr lang="en-US" sz="16000" b="1" dirty="0"/>
          </a:p>
          <a:p>
            <a:pPr algn="ctr" rtl="1" eaLnBrk="1" fontAlgn="auto" hangingPunct="1">
              <a:spcAft>
                <a:spcPts val="0"/>
              </a:spcAft>
              <a:buClr>
                <a:schemeClr val="accent3"/>
              </a:buClr>
              <a:defRPr/>
            </a:pPr>
            <a:endParaRPr lang="ar-MA" sz="3200" b="1" dirty="0" smtClean="0"/>
          </a:p>
          <a:p>
            <a:pPr algn="ctr" rtl="1" eaLnBrk="1" fontAlgn="auto" hangingPunct="1">
              <a:spcAft>
                <a:spcPts val="0"/>
              </a:spcAft>
              <a:buClr>
                <a:schemeClr val="accent3"/>
              </a:buClr>
              <a:defRPr/>
            </a:pPr>
            <a:endParaRPr lang="ar-MA" sz="3200" b="1" dirty="0" smtClean="0"/>
          </a:p>
          <a:p>
            <a:pPr algn="ctr" rtl="1" eaLnBrk="1" fontAlgn="auto" hangingPunct="1">
              <a:spcAft>
                <a:spcPts val="0"/>
              </a:spcAft>
              <a:buClr>
                <a:schemeClr val="accent3"/>
              </a:buClr>
              <a:defRPr/>
            </a:pPr>
            <a:endParaRPr lang="en-US" sz="3200" b="1" dirty="0" smtClean="0"/>
          </a:p>
          <a:p>
            <a:pPr algn="ctr" rtl="1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ar-MA" sz="9600" b="1" dirty="0" smtClean="0"/>
              <a:t> </a:t>
            </a:r>
            <a:endParaRPr lang="fr-FR" sz="9600" dirty="0" smtClean="0"/>
          </a:p>
          <a:p>
            <a:pPr algn="ctr" rtl="1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ar-SA" sz="9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الثلاثاء </a:t>
            </a:r>
            <a:r>
              <a:rPr lang="ar-SA" sz="8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30</a:t>
            </a:r>
            <a:r>
              <a:rPr lang="ar-SA" sz="9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ar-SA" sz="9600" b="1" dirty="0" smtClean="0">
                <a:solidFill>
                  <a:srgbClr val="002060"/>
                </a:solidFill>
              </a:rPr>
              <a:t>دجنبر </a:t>
            </a:r>
            <a:r>
              <a:rPr lang="ar-SA" sz="8000" b="1" dirty="0" smtClean="0">
                <a:solidFill>
                  <a:srgbClr val="002060"/>
                </a:solidFill>
              </a:rPr>
              <a:t>2014</a:t>
            </a:r>
            <a:r>
              <a:rPr lang="ar-SA" sz="9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fr-FR" sz="9600" b="1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Espace réservé de la date 9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BD40CD0C-7F9F-4BA1-B4E1-D905FC804732}" type="datetime1">
              <a:rPr lang="fr-FR" smtClean="0"/>
              <a:pPr>
                <a:defRPr/>
              </a:pPr>
              <a:t>31/12/2014</a:t>
            </a:fld>
            <a:endParaRPr lang="fr-FR" dirty="0"/>
          </a:p>
        </p:txBody>
      </p:sp>
      <p:sp>
        <p:nvSpPr>
          <p:cNvPr id="11" name="Espace réservé du numéro de diapositive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75B94D2-7950-487C-A08A-B04B0AA5E3C5}" type="slidenum">
              <a:rPr lang="fr-FR"/>
              <a:pPr>
                <a:defRPr/>
              </a:pPr>
              <a:t>1</a:t>
            </a:fld>
            <a:endParaRPr lang="fr-FR"/>
          </a:p>
        </p:txBody>
      </p:sp>
      <p:sp>
        <p:nvSpPr>
          <p:cNvPr id="5128" name="Rectangle 8"/>
          <p:cNvSpPr>
            <a:spLocks noChangeArrowheads="1"/>
          </p:cNvSpPr>
          <p:nvPr/>
        </p:nvSpPr>
        <p:spPr bwMode="auto">
          <a:xfrm>
            <a:off x="529378" y="1916832"/>
            <a:ext cx="8286750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 rtl="1" eaLnBrk="0" hangingPunct="0"/>
            <a:r>
              <a:rPr lang="ar-MA" sz="2800" b="1" dirty="0" smtClean="0">
                <a:solidFill>
                  <a:srgbClr val="083763"/>
                </a:solidFill>
                <a:cs typeface="Times New Roman" pitchFamily="18" charset="0"/>
              </a:rPr>
              <a:t>ملتقى وكالة المغرب العربي للأنباء</a:t>
            </a:r>
            <a:r>
              <a:rPr lang="ar-SA" sz="2800" b="1" dirty="0" smtClean="0">
                <a:solidFill>
                  <a:srgbClr val="083763"/>
                </a:solidFill>
                <a:cs typeface="Times New Roman" pitchFamily="18" charset="0"/>
              </a:rPr>
              <a:t> </a:t>
            </a:r>
          </a:p>
          <a:p>
            <a:pPr algn="ctr" rtl="1" eaLnBrk="0" hangingPunct="0"/>
            <a:r>
              <a:rPr lang="ar-SA" sz="2800" b="1" dirty="0" smtClean="0">
                <a:solidFill>
                  <a:srgbClr val="083763"/>
                </a:solidFill>
                <a:cs typeface="Times New Roman" pitchFamily="18" charset="0"/>
              </a:rPr>
              <a:t>مع السيد رئيس الهيئة المركزية للوقاية من الرشوة</a:t>
            </a:r>
            <a:endParaRPr lang="ar-SA" sz="2800" dirty="0">
              <a:solidFill>
                <a:srgbClr val="083763"/>
              </a:solidFill>
            </a:endParaRPr>
          </a:p>
        </p:txBody>
      </p:sp>
      <p:pic>
        <p:nvPicPr>
          <p:cNvPr id="12" name="Picture 4" descr="logo-ICPC final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28596" y="571480"/>
            <a:ext cx="2736850" cy="893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40" y="44624"/>
            <a:ext cx="9143560" cy="720080"/>
          </a:xfrm>
        </p:spPr>
        <p:txBody>
          <a:bodyPr/>
          <a:lstStyle/>
          <a:p>
            <a:pPr marL="342900" lvl="0" indent="-342900" algn="ctr" rtl="1" eaLnBrk="1" hangingPunct="1">
              <a:spcAft>
                <a:spcPts val="1000"/>
              </a:spcAft>
            </a:pPr>
            <a:r>
              <a:rPr lang="fr-FR" sz="3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II </a:t>
            </a:r>
            <a:r>
              <a:rPr lang="ar-MA" sz="4400" b="1" dirty="0">
                <a:solidFill>
                  <a:srgbClr val="002060"/>
                </a:solidFill>
              </a:rPr>
              <a:t>- حصيلة المنجزات</a:t>
            </a:r>
            <a:r>
              <a:rPr lang="ar-MA" sz="4400" b="1" dirty="0">
                <a:solidFill>
                  <a:srgbClr val="002060"/>
                </a:solidFill>
                <a:latin typeface="Times New Roman"/>
                <a:ea typeface="Times New Roman"/>
                <a:cs typeface="Arabic Transparent"/>
              </a:rPr>
              <a:t> </a:t>
            </a:r>
            <a:r>
              <a:rPr lang="ar-MA" sz="4400" b="1" kern="1200" dirty="0" smtClean="0">
                <a:solidFill>
                  <a:srgbClr val="002060"/>
                </a:solidFill>
                <a:latin typeface="Times New Roman"/>
                <a:ea typeface="Times New Roman"/>
                <a:cs typeface="Arabic Transparent"/>
              </a:rPr>
              <a:t>  </a:t>
            </a:r>
            <a:endParaRPr lang="fr-FR" sz="44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116632"/>
            <a:ext cx="1223963" cy="504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7" name="Connecteur droit 6"/>
          <p:cNvCxnSpPr/>
          <p:nvPr/>
        </p:nvCxnSpPr>
        <p:spPr>
          <a:xfrm>
            <a:off x="440" y="1052736"/>
            <a:ext cx="914356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" name="Titre 1"/>
          <p:cNvSpPr txBox="1">
            <a:spLocks/>
          </p:cNvSpPr>
          <p:nvPr/>
        </p:nvSpPr>
        <p:spPr bwMode="auto">
          <a:xfrm>
            <a:off x="137138" y="1628800"/>
            <a:ext cx="8853516" cy="39878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9pPr>
          </a:lstStyle>
          <a:p>
            <a:pPr algn="just" rtl="1">
              <a:lnSpc>
                <a:spcPct val="150000"/>
              </a:lnSpc>
            </a:pPr>
            <a:r>
              <a:rPr lang="ar-SA" sz="2800" b="1" dirty="0" smtClean="0">
                <a:solidFill>
                  <a:schemeClr val="tx1"/>
                </a:solidFill>
              </a:rPr>
              <a:t>3</a:t>
            </a:r>
            <a:r>
              <a:rPr lang="ar-MA" sz="2600" b="1" dirty="0" smtClean="0">
                <a:solidFill>
                  <a:srgbClr val="000000"/>
                </a:solidFill>
                <a:latin typeface="Times New Roman"/>
                <a:ea typeface="Times New Roman"/>
                <a:cs typeface="Arabic Transparent"/>
              </a:rPr>
              <a:t>- </a:t>
            </a:r>
            <a:r>
              <a:rPr lang="ar-MA" sz="2600" b="1" dirty="0">
                <a:solidFill>
                  <a:srgbClr val="000000"/>
                </a:solidFill>
                <a:latin typeface="Times New Roman"/>
                <a:ea typeface="Times New Roman"/>
                <a:cs typeface="Arabic Transparent"/>
              </a:rPr>
              <a:t>تحديد </a:t>
            </a:r>
            <a:r>
              <a:rPr lang="ar-SA" sz="2600" b="1" dirty="0">
                <a:solidFill>
                  <a:srgbClr val="000000"/>
                </a:solidFill>
                <a:latin typeface="Times New Roman"/>
                <a:ea typeface="Times New Roman"/>
                <a:cs typeface="Arabic Transparent"/>
              </a:rPr>
              <a:t>التوجهات الاستراتيجية لمكافحة </a:t>
            </a:r>
            <a:r>
              <a:rPr lang="ar-SA" sz="2600" b="1" dirty="0" smtClean="0">
                <a:solidFill>
                  <a:srgbClr val="000000"/>
                </a:solidFill>
                <a:latin typeface="Times New Roman"/>
                <a:ea typeface="Times New Roman"/>
                <a:cs typeface="Arabic Transparent"/>
              </a:rPr>
              <a:t>الفساد: 37 اقتراحا و260 إجراء:</a:t>
            </a:r>
            <a:endParaRPr lang="fr-FR" sz="2600" b="1" dirty="0">
              <a:solidFill>
                <a:srgbClr val="000000"/>
              </a:solidFill>
              <a:latin typeface="Times New Roman"/>
              <a:ea typeface="Times New Roman"/>
              <a:cs typeface="Arabic Transparent"/>
            </a:endParaRPr>
          </a:p>
          <a:p>
            <a:pPr algn="just" rtl="1">
              <a:lnSpc>
                <a:spcPct val="150000"/>
              </a:lnSpc>
              <a:buFont typeface="Wingdings" pitchFamily="2" charset="2"/>
              <a:buChar char="ü"/>
            </a:pPr>
            <a:r>
              <a:rPr lang="fr-FR" sz="2800" dirty="0" smtClean="0">
                <a:solidFill>
                  <a:schemeClr val="tx1"/>
                </a:solidFill>
              </a:rPr>
              <a:t> </a:t>
            </a:r>
            <a:r>
              <a:rPr lang="ar-SA" sz="2800" dirty="0" smtClean="0">
                <a:solidFill>
                  <a:schemeClr val="tx1"/>
                </a:solidFill>
              </a:rPr>
              <a:t>ترسيخ </a:t>
            </a:r>
            <a:r>
              <a:rPr lang="ar-SA" sz="2800" dirty="0">
                <a:solidFill>
                  <a:schemeClr val="tx1"/>
                </a:solidFill>
              </a:rPr>
              <a:t>البعد الاستراتيجي في مجال مكافحة الفساد،</a:t>
            </a:r>
            <a:endParaRPr lang="fr-FR" sz="2800" dirty="0">
              <a:solidFill>
                <a:schemeClr val="tx1"/>
              </a:solidFill>
            </a:endParaRPr>
          </a:p>
          <a:p>
            <a:pPr algn="just" rtl="1">
              <a:lnSpc>
                <a:spcPct val="150000"/>
              </a:lnSpc>
              <a:buFont typeface="Wingdings" pitchFamily="2" charset="2"/>
              <a:buChar char="ü"/>
            </a:pPr>
            <a:r>
              <a:rPr lang="fr-FR" sz="2800" dirty="0" smtClean="0">
                <a:solidFill>
                  <a:schemeClr val="tx1"/>
                </a:solidFill>
              </a:rPr>
              <a:t> </a:t>
            </a:r>
            <a:r>
              <a:rPr lang="ar-SA" sz="2800" dirty="0" err="1" smtClean="0">
                <a:solidFill>
                  <a:schemeClr val="tx1"/>
                </a:solidFill>
              </a:rPr>
              <a:t>تحيين</a:t>
            </a:r>
            <a:r>
              <a:rPr lang="ar-SA" sz="2800" dirty="0" smtClean="0">
                <a:solidFill>
                  <a:schemeClr val="tx1"/>
                </a:solidFill>
              </a:rPr>
              <a:t> </a:t>
            </a:r>
            <a:r>
              <a:rPr lang="ar-SA" sz="2800" dirty="0">
                <a:solidFill>
                  <a:schemeClr val="tx1"/>
                </a:solidFill>
              </a:rPr>
              <a:t>وملاءمة السياسة الجنائية مع متطلبات مكافحة الفساد،</a:t>
            </a:r>
            <a:endParaRPr lang="fr-FR" sz="2800" dirty="0">
              <a:solidFill>
                <a:schemeClr val="tx1"/>
              </a:solidFill>
            </a:endParaRPr>
          </a:p>
          <a:p>
            <a:pPr algn="just" rtl="1">
              <a:lnSpc>
                <a:spcPct val="150000"/>
              </a:lnSpc>
              <a:buFont typeface="Wingdings" pitchFamily="2" charset="2"/>
              <a:buChar char="ü"/>
            </a:pPr>
            <a:r>
              <a:rPr lang="fr-FR" sz="2800" dirty="0" smtClean="0">
                <a:solidFill>
                  <a:schemeClr val="tx1"/>
                </a:solidFill>
              </a:rPr>
              <a:t> </a:t>
            </a:r>
            <a:r>
              <a:rPr lang="ar-SA" sz="2800" dirty="0" smtClean="0">
                <a:solidFill>
                  <a:schemeClr val="tx1"/>
                </a:solidFill>
              </a:rPr>
              <a:t>تدعيم </a:t>
            </a:r>
            <a:r>
              <a:rPr lang="ar-SA" sz="2800" dirty="0">
                <a:solidFill>
                  <a:schemeClr val="tx1"/>
                </a:solidFill>
              </a:rPr>
              <a:t>فعالية ونجاعة مؤسسات المراقبة والمساءلة،</a:t>
            </a:r>
            <a:endParaRPr lang="fr-FR" sz="2800" dirty="0">
              <a:solidFill>
                <a:schemeClr val="tx1"/>
              </a:solidFill>
            </a:endParaRPr>
          </a:p>
          <a:p>
            <a:pPr algn="just" rtl="1">
              <a:lnSpc>
                <a:spcPct val="150000"/>
              </a:lnSpc>
              <a:buFont typeface="Wingdings" pitchFamily="2" charset="2"/>
              <a:buChar char="ü"/>
            </a:pPr>
            <a:r>
              <a:rPr lang="fr-FR" sz="2800" dirty="0" smtClean="0">
                <a:solidFill>
                  <a:schemeClr val="tx1"/>
                </a:solidFill>
              </a:rPr>
              <a:t> </a:t>
            </a:r>
            <a:r>
              <a:rPr lang="ar-MA" sz="2800" dirty="0" smtClean="0">
                <a:solidFill>
                  <a:schemeClr val="tx1"/>
                </a:solidFill>
              </a:rPr>
              <a:t>النهوض </a:t>
            </a:r>
            <a:r>
              <a:rPr lang="ar-MA" sz="2800" dirty="0">
                <a:solidFill>
                  <a:schemeClr val="tx1"/>
                </a:solidFill>
              </a:rPr>
              <a:t>بالحكامة العمومية وتعزيز الوقاية من الفساد</a:t>
            </a:r>
            <a:r>
              <a:rPr lang="ar-MA" sz="2800" dirty="0" smtClean="0">
                <a:solidFill>
                  <a:schemeClr val="tx1"/>
                </a:solidFill>
              </a:rPr>
              <a:t>،</a:t>
            </a:r>
            <a:endParaRPr lang="ar-SA" sz="2800" dirty="0" smtClean="0">
              <a:solidFill>
                <a:schemeClr val="tx1"/>
              </a:solidFill>
            </a:endParaRPr>
          </a:p>
          <a:p>
            <a:pPr algn="just" rtl="1">
              <a:lnSpc>
                <a:spcPct val="150000"/>
              </a:lnSpc>
              <a:buFont typeface="Wingdings" pitchFamily="2" charset="2"/>
              <a:buChar char="ü"/>
            </a:pPr>
            <a:r>
              <a:rPr lang="ar-SA" sz="2800" dirty="0" smtClean="0">
                <a:solidFill>
                  <a:schemeClr val="tx1"/>
                </a:solidFill>
              </a:rPr>
              <a:t>تحسين الحكامة السياسية،</a:t>
            </a:r>
            <a:endParaRPr lang="fr-FR" sz="2800" dirty="0">
              <a:solidFill>
                <a:schemeClr val="tx1"/>
              </a:solidFill>
            </a:endParaRPr>
          </a:p>
          <a:p>
            <a:pPr algn="just" rtl="1">
              <a:lnSpc>
                <a:spcPct val="150000"/>
              </a:lnSpc>
              <a:buFont typeface="Wingdings" pitchFamily="2" charset="2"/>
              <a:buChar char="ü"/>
            </a:pPr>
            <a:r>
              <a:rPr lang="ar-MA" sz="2800" dirty="0" smtClean="0">
                <a:solidFill>
                  <a:schemeClr val="tx1"/>
                </a:solidFill>
              </a:rPr>
              <a:t>تعزيز </a:t>
            </a:r>
            <a:r>
              <a:rPr lang="ar-MA" sz="2800" dirty="0">
                <a:solidFill>
                  <a:schemeClr val="tx1"/>
                </a:solidFill>
              </a:rPr>
              <a:t>حكامة القطاع الخاص،</a:t>
            </a:r>
            <a:endParaRPr lang="fr-FR" sz="2800" dirty="0">
              <a:solidFill>
                <a:schemeClr val="tx1"/>
              </a:solidFill>
            </a:endParaRPr>
          </a:p>
          <a:p>
            <a:pPr algn="just" rtl="1">
              <a:lnSpc>
                <a:spcPct val="150000"/>
              </a:lnSpc>
              <a:buFont typeface="Wingdings" pitchFamily="2" charset="2"/>
              <a:buChar char="ü"/>
            </a:pPr>
            <a:r>
              <a:rPr lang="fr-FR" sz="2800" dirty="0" smtClean="0">
                <a:solidFill>
                  <a:schemeClr val="tx1"/>
                </a:solidFill>
              </a:rPr>
              <a:t> </a:t>
            </a:r>
            <a:r>
              <a:rPr lang="ar-MA" sz="2800" dirty="0" smtClean="0">
                <a:solidFill>
                  <a:schemeClr val="tx1"/>
                </a:solidFill>
              </a:rPr>
              <a:t> </a:t>
            </a:r>
            <a:r>
              <a:rPr lang="ar-MA" sz="2800" dirty="0">
                <a:solidFill>
                  <a:schemeClr val="tx1"/>
                </a:solidFill>
              </a:rPr>
              <a:t>النهوض بالتواصل والتحسيس والشراكة. </a:t>
            </a:r>
            <a:endParaRPr lang="fr-FR" sz="28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C7CC790-0B46-4BC6-A52C-EF623DA9DF38}" type="datetime1">
              <a:rPr lang="fr-FR" smtClean="0"/>
              <a:pPr>
                <a:defRPr/>
              </a:pPr>
              <a:t>31/12/2014</a:t>
            </a:fld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0AA073D-4C3F-49A9-9B27-ED2E55314A9E}" type="slidenum">
              <a:rPr lang="fr-FR" smtClean="0"/>
              <a:pPr>
                <a:defRPr/>
              </a:pPr>
              <a:t>10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2957237369"/>
      </p:ext>
    </p:extLst>
  </p:cSld>
  <p:clrMapOvr>
    <a:masterClrMapping/>
  </p:clrMapOvr>
  <p:transition spd="med">
    <p:wip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40" y="95616"/>
            <a:ext cx="9143560" cy="813104"/>
          </a:xfrm>
        </p:spPr>
        <p:txBody>
          <a:bodyPr/>
          <a:lstStyle/>
          <a:p>
            <a:pPr marL="342900" lvl="0" indent="-342900" algn="ctr" rtl="1" eaLnBrk="1" hangingPunct="1">
              <a:spcAft>
                <a:spcPts val="1000"/>
              </a:spcAft>
            </a:pPr>
            <a:r>
              <a:rPr lang="fr-FR" sz="3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II</a:t>
            </a:r>
            <a:r>
              <a:rPr lang="fr-FR" sz="4400" b="1" dirty="0">
                <a:solidFill>
                  <a:srgbClr val="002060"/>
                </a:solidFill>
              </a:rPr>
              <a:t> </a:t>
            </a:r>
            <a:r>
              <a:rPr lang="ar-MA" sz="4400" b="1" dirty="0">
                <a:solidFill>
                  <a:srgbClr val="002060"/>
                </a:solidFill>
              </a:rPr>
              <a:t>- حصيلة المنجزات</a:t>
            </a:r>
            <a:r>
              <a:rPr lang="ar-MA" sz="4400" b="1" dirty="0">
                <a:solidFill>
                  <a:srgbClr val="002060"/>
                </a:solidFill>
                <a:latin typeface="Times New Roman"/>
                <a:ea typeface="Times New Roman"/>
                <a:cs typeface="Arabic Transparent"/>
              </a:rPr>
              <a:t> </a:t>
            </a:r>
            <a:r>
              <a:rPr lang="ar-MA" sz="4400" b="1" kern="1200" dirty="0" smtClean="0">
                <a:solidFill>
                  <a:srgbClr val="002060"/>
                </a:solidFill>
                <a:latin typeface="Times New Roman"/>
                <a:ea typeface="Times New Roman"/>
                <a:cs typeface="Arabic Transparent"/>
              </a:rPr>
              <a:t>  </a:t>
            </a:r>
            <a:endParaRPr lang="fr-FR" sz="44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116632"/>
            <a:ext cx="1223963" cy="504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7" name="Connecteur droit 6"/>
          <p:cNvCxnSpPr/>
          <p:nvPr/>
        </p:nvCxnSpPr>
        <p:spPr>
          <a:xfrm>
            <a:off x="440" y="1052736"/>
            <a:ext cx="914356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" name="Titre 1"/>
          <p:cNvSpPr txBox="1">
            <a:spLocks/>
          </p:cNvSpPr>
          <p:nvPr/>
        </p:nvSpPr>
        <p:spPr bwMode="auto">
          <a:xfrm>
            <a:off x="137138" y="1628800"/>
            <a:ext cx="8853516" cy="39878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9pPr>
          </a:lstStyle>
          <a:p>
            <a:pPr algn="just" rtl="1">
              <a:lnSpc>
                <a:spcPct val="150000"/>
              </a:lnSpc>
            </a:pPr>
            <a:r>
              <a:rPr lang="ar-MA" sz="2800" b="1" dirty="0"/>
              <a:t> </a:t>
            </a:r>
            <a:r>
              <a:rPr lang="ar-SA" sz="3200" b="1" dirty="0" smtClean="0">
                <a:solidFill>
                  <a:schemeClr val="tx1"/>
                </a:solidFill>
              </a:rPr>
              <a:t>4</a:t>
            </a:r>
            <a:r>
              <a:rPr lang="fr-FR" sz="3600" b="1" dirty="0" smtClean="0">
                <a:solidFill>
                  <a:schemeClr val="tx1"/>
                </a:solidFill>
              </a:rPr>
              <a:t>-</a:t>
            </a:r>
            <a:r>
              <a:rPr lang="ar-MA" sz="3600" b="1" dirty="0" smtClean="0">
                <a:solidFill>
                  <a:schemeClr val="tx1"/>
                </a:solidFill>
              </a:rPr>
              <a:t> </a:t>
            </a:r>
            <a:r>
              <a:rPr lang="ar-MA" sz="3600" b="1" dirty="0">
                <a:solidFill>
                  <a:schemeClr val="tx1"/>
                </a:solidFill>
              </a:rPr>
              <a:t>الاستجابة لطلبات </a:t>
            </a:r>
            <a:r>
              <a:rPr lang="ar-MA" sz="3600" b="1" dirty="0" smtClean="0">
                <a:solidFill>
                  <a:schemeClr val="tx1"/>
                </a:solidFill>
              </a:rPr>
              <a:t>الاستشارة</a:t>
            </a:r>
            <a:r>
              <a:rPr lang="ar-MA" sz="3600" dirty="0" smtClean="0">
                <a:solidFill>
                  <a:schemeClr val="tx1"/>
                </a:solidFill>
              </a:rPr>
              <a:t>: </a:t>
            </a:r>
            <a:endParaRPr lang="fr-FR" sz="3600" dirty="0">
              <a:solidFill>
                <a:schemeClr val="tx1"/>
              </a:solidFill>
            </a:endParaRPr>
          </a:p>
          <a:p>
            <a:pPr marL="354013" algn="just" rtl="1">
              <a:lnSpc>
                <a:spcPct val="150000"/>
              </a:lnSpc>
              <a:buFont typeface="Wingdings" pitchFamily="2" charset="2"/>
              <a:buChar char="ü"/>
            </a:pPr>
            <a:r>
              <a:rPr lang="fr-FR" sz="2800" dirty="0" smtClean="0">
                <a:solidFill>
                  <a:schemeClr val="tx1"/>
                </a:solidFill>
              </a:rPr>
              <a:t> </a:t>
            </a:r>
            <a:r>
              <a:rPr lang="ar-MA" sz="2800" dirty="0" smtClean="0">
                <a:solidFill>
                  <a:schemeClr val="tx1"/>
                </a:solidFill>
              </a:rPr>
              <a:t>مشروع </a:t>
            </a:r>
            <a:r>
              <a:rPr lang="ar-MA" sz="2800" dirty="0">
                <a:solidFill>
                  <a:schemeClr val="tx1"/>
                </a:solidFill>
              </a:rPr>
              <a:t>إصلاح منظومة العدالة، </a:t>
            </a:r>
            <a:endParaRPr lang="fr-FR" sz="2800" dirty="0">
              <a:solidFill>
                <a:schemeClr val="tx1"/>
              </a:solidFill>
            </a:endParaRPr>
          </a:p>
          <a:p>
            <a:pPr marL="354013" algn="just" rtl="1">
              <a:lnSpc>
                <a:spcPct val="150000"/>
              </a:lnSpc>
              <a:buFont typeface="Wingdings" pitchFamily="2" charset="2"/>
              <a:buChar char="ü"/>
            </a:pPr>
            <a:r>
              <a:rPr lang="fr-FR" sz="2800" dirty="0" smtClean="0">
                <a:solidFill>
                  <a:schemeClr val="tx1"/>
                </a:solidFill>
              </a:rPr>
              <a:t>  </a:t>
            </a:r>
            <a:r>
              <a:rPr lang="ar-MA" sz="2800" dirty="0" smtClean="0">
                <a:solidFill>
                  <a:schemeClr val="tx1"/>
                </a:solidFill>
              </a:rPr>
              <a:t>مشروع </a:t>
            </a:r>
            <a:r>
              <a:rPr lang="ar-MA" sz="2800" dirty="0">
                <a:solidFill>
                  <a:schemeClr val="tx1"/>
                </a:solidFill>
              </a:rPr>
              <a:t>الجهوية الموسعة، </a:t>
            </a:r>
            <a:endParaRPr lang="fr-FR" sz="2800" dirty="0">
              <a:solidFill>
                <a:schemeClr val="tx1"/>
              </a:solidFill>
            </a:endParaRPr>
          </a:p>
          <a:p>
            <a:pPr marL="811213" indent="-457200" algn="just" rtl="1">
              <a:lnSpc>
                <a:spcPct val="150000"/>
              </a:lnSpc>
              <a:buFont typeface="Wingdings" pitchFamily="2" charset="2"/>
              <a:buChar char="ü"/>
            </a:pPr>
            <a:r>
              <a:rPr lang="ar-MA" sz="2800" dirty="0" smtClean="0">
                <a:solidFill>
                  <a:schemeClr val="tx1"/>
                </a:solidFill>
              </a:rPr>
              <a:t>الحوار </a:t>
            </a:r>
            <a:r>
              <a:rPr lang="ar-MA" sz="2800" dirty="0">
                <a:solidFill>
                  <a:schemeClr val="tx1"/>
                </a:solidFill>
              </a:rPr>
              <a:t>الوطني حول الإعلام، </a:t>
            </a:r>
            <a:endParaRPr lang="fr-FR" sz="2800" dirty="0">
              <a:solidFill>
                <a:schemeClr val="tx1"/>
              </a:solidFill>
            </a:endParaRPr>
          </a:p>
          <a:p>
            <a:pPr marL="811213" indent="-457200" algn="just" rtl="1">
              <a:lnSpc>
                <a:spcPct val="150000"/>
              </a:lnSpc>
              <a:buFont typeface="Wingdings" pitchFamily="2" charset="2"/>
              <a:buChar char="ü"/>
            </a:pPr>
            <a:r>
              <a:rPr lang="ar-SA" sz="2800" dirty="0" smtClean="0">
                <a:solidFill>
                  <a:schemeClr val="tx1"/>
                </a:solidFill>
              </a:rPr>
              <a:t>المجتمع المدني ومكافحة الفساد،</a:t>
            </a:r>
            <a:endParaRPr lang="fr-FR" sz="2800" dirty="0">
              <a:solidFill>
                <a:schemeClr val="tx1"/>
              </a:solidFill>
            </a:endParaRPr>
          </a:p>
          <a:p>
            <a:pPr marL="354013" algn="just" rtl="1">
              <a:lnSpc>
                <a:spcPct val="150000"/>
              </a:lnSpc>
              <a:buFont typeface="Wingdings" pitchFamily="2" charset="2"/>
              <a:buChar char="ü"/>
            </a:pPr>
            <a:r>
              <a:rPr lang="fr-FR" sz="2800" dirty="0" smtClean="0">
                <a:solidFill>
                  <a:schemeClr val="tx1"/>
                </a:solidFill>
              </a:rPr>
              <a:t>  </a:t>
            </a:r>
            <a:r>
              <a:rPr lang="ar-MA" sz="2800" dirty="0" err="1" smtClean="0">
                <a:solidFill>
                  <a:schemeClr val="tx1"/>
                </a:solidFill>
              </a:rPr>
              <a:t>تحيين</a:t>
            </a:r>
            <a:r>
              <a:rPr lang="ar-MA" sz="2800" dirty="0" smtClean="0">
                <a:solidFill>
                  <a:schemeClr val="tx1"/>
                </a:solidFill>
              </a:rPr>
              <a:t> </a:t>
            </a:r>
            <a:r>
              <a:rPr lang="ar-MA" sz="2800" dirty="0">
                <a:solidFill>
                  <a:schemeClr val="tx1"/>
                </a:solidFill>
              </a:rPr>
              <a:t>برنامج عمل </a:t>
            </a:r>
            <a:r>
              <a:rPr lang="ar-MA" sz="2800" dirty="0" smtClean="0">
                <a:solidFill>
                  <a:schemeClr val="tx1"/>
                </a:solidFill>
              </a:rPr>
              <a:t>الحكومة</a:t>
            </a:r>
            <a:r>
              <a:rPr lang="ar-SA" sz="2800" dirty="0" smtClean="0">
                <a:solidFill>
                  <a:schemeClr val="tx1"/>
                </a:solidFill>
              </a:rPr>
              <a:t>.</a:t>
            </a:r>
            <a:endParaRPr lang="fr-FR" sz="2800" dirty="0">
              <a:solidFill>
                <a:schemeClr val="tx1"/>
              </a:solidFill>
            </a:endParaRPr>
          </a:p>
          <a:p>
            <a:pPr marL="354013" algn="just" rtl="1">
              <a:lnSpc>
                <a:spcPct val="150000"/>
              </a:lnSpc>
            </a:pPr>
            <a:endParaRPr lang="fr-FR" sz="28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4C9F7C3-0D29-4BE8-84A9-BD66D1950AC6}" type="datetime1">
              <a:rPr lang="fr-FR" smtClean="0"/>
              <a:pPr>
                <a:defRPr/>
              </a:pPr>
              <a:t>31/12/2014</a:t>
            </a:fld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0AA073D-4C3F-49A9-9B27-ED2E55314A9E}" type="slidenum">
              <a:rPr lang="fr-FR" smtClean="0"/>
              <a:pPr>
                <a:defRPr/>
              </a:pPr>
              <a:t>11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1894586519"/>
      </p:ext>
    </p:extLst>
  </p:cSld>
  <p:clrMapOvr>
    <a:masterClrMapping/>
  </p:clrMapOvr>
  <p:transition spd="med">
    <p:wip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40" y="95616"/>
            <a:ext cx="9143560" cy="813104"/>
          </a:xfrm>
        </p:spPr>
        <p:txBody>
          <a:bodyPr/>
          <a:lstStyle/>
          <a:p>
            <a:pPr marL="342900" lvl="0" indent="-342900" algn="ctr" rtl="1" eaLnBrk="1" hangingPunct="1">
              <a:spcAft>
                <a:spcPts val="1000"/>
              </a:spcAft>
            </a:pPr>
            <a:r>
              <a:rPr lang="fr-FR" sz="3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II</a:t>
            </a:r>
            <a:r>
              <a:rPr lang="fr-FR" sz="4400" b="1" dirty="0">
                <a:solidFill>
                  <a:srgbClr val="002060"/>
                </a:solidFill>
              </a:rPr>
              <a:t> </a:t>
            </a:r>
            <a:r>
              <a:rPr lang="ar-MA" sz="4400" b="1" dirty="0">
                <a:solidFill>
                  <a:srgbClr val="002060"/>
                </a:solidFill>
              </a:rPr>
              <a:t>- حصيلة المنجزات</a:t>
            </a:r>
            <a:r>
              <a:rPr lang="ar-MA" sz="4400" b="1" dirty="0">
                <a:solidFill>
                  <a:srgbClr val="002060"/>
                </a:solidFill>
                <a:latin typeface="Times New Roman"/>
                <a:ea typeface="Times New Roman"/>
                <a:cs typeface="Arabic Transparent"/>
              </a:rPr>
              <a:t> </a:t>
            </a:r>
            <a:r>
              <a:rPr lang="ar-MA" sz="4400" b="1" kern="1200" dirty="0" smtClean="0">
                <a:solidFill>
                  <a:srgbClr val="002060"/>
                </a:solidFill>
                <a:latin typeface="Times New Roman"/>
                <a:ea typeface="Times New Roman"/>
                <a:cs typeface="Arabic Transparent"/>
              </a:rPr>
              <a:t>  </a:t>
            </a:r>
            <a:endParaRPr lang="fr-FR" sz="44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116632"/>
            <a:ext cx="1223963" cy="504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7" name="Connecteur droit 6"/>
          <p:cNvCxnSpPr/>
          <p:nvPr/>
        </p:nvCxnSpPr>
        <p:spPr>
          <a:xfrm>
            <a:off x="440" y="1052736"/>
            <a:ext cx="914356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" name="Titre 1"/>
          <p:cNvSpPr txBox="1">
            <a:spLocks/>
          </p:cNvSpPr>
          <p:nvPr/>
        </p:nvSpPr>
        <p:spPr bwMode="auto">
          <a:xfrm>
            <a:off x="137138" y="1628800"/>
            <a:ext cx="8853516" cy="39878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9pPr>
          </a:lstStyle>
          <a:p>
            <a:pPr algn="just" rtl="1">
              <a:lnSpc>
                <a:spcPct val="150000"/>
              </a:lnSpc>
            </a:pPr>
            <a:r>
              <a:rPr lang="ar-MA" sz="3600" b="1" dirty="0">
                <a:solidFill>
                  <a:schemeClr val="tx1"/>
                </a:solidFill>
              </a:rPr>
              <a:t> </a:t>
            </a:r>
            <a:r>
              <a:rPr lang="ar-SA" sz="3200" b="1" dirty="0" smtClean="0">
                <a:solidFill>
                  <a:schemeClr val="tx1"/>
                </a:solidFill>
              </a:rPr>
              <a:t>5</a:t>
            </a:r>
            <a:r>
              <a:rPr lang="fr-FR" sz="3600" b="1" dirty="0" smtClean="0">
                <a:solidFill>
                  <a:schemeClr val="tx1"/>
                </a:solidFill>
              </a:rPr>
              <a:t>-</a:t>
            </a:r>
            <a:r>
              <a:rPr lang="ar-MA" sz="3600" b="1" dirty="0" smtClean="0">
                <a:solidFill>
                  <a:schemeClr val="tx1"/>
                </a:solidFill>
              </a:rPr>
              <a:t> </a:t>
            </a:r>
            <a:r>
              <a:rPr lang="ar-SA" sz="3600" b="1" dirty="0" smtClean="0">
                <a:solidFill>
                  <a:schemeClr val="tx1"/>
                </a:solidFill>
              </a:rPr>
              <a:t>التقدم بالاقتراحات والتوصيات</a:t>
            </a:r>
            <a:r>
              <a:rPr lang="ar-MA" sz="3200" b="1" dirty="0" smtClean="0">
                <a:solidFill>
                  <a:schemeClr val="tx1"/>
                </a:solidFill>
              </a:rPr>
              <a:t>: </a:t>
            </a:r>
            <a:endParaRPr lang="fr-FR" sz="3200" b="1" dirty="0" smtClean="0">
              <a:solidFill>
                <a:schemeClr val="tx1"/>
              </a:solidFill>
            </a:endParaRPr>
          </a:p>
          <a:p>
            <a:pPr marL="354013" algn="just" rtl="1">
              <a:lnSpc>
                <a:spcPct val="150000"/>
              </a:lnSpc>
              <a:buFont typeface="Wingdings" pitchFamily="2" charset="2"/>
              <a:buChar char="ü"/>
            </a:pPr>
            <a:r>
              <a:rPr lang="ar-MA" sz="3200" dirty="0" smtClean="0">
                <a:solidFill>
                  <a:schemeClr val="tx1"/>
                </a:solidFill>
              </a:rPr>
              <a:t> </a:t>
            </a:r>
            <a:r>
              <a:rPr lang="ar-SA" sz="3200" dirty="0" smtClean="0">
                <a:solidFill>
                  <a:schemeClr val="tx1"/>
                </a:solidFill>
              </a:rPr>
              <a:t>الإجراءات ذات الأولوية للوقاية ومكافحة الفساد،</a:t>
            </a:r>
          </a:p>
          <a:p>
            <a:pPr marL="354013" algn="just" rtl="1">
              <a:lnSpc>
                <a:spcPct val="150000"/>
              </a:lnSpc>
              <a:buFont typeface="Wingdings" pitchFamily="2" charset="2"/>
              <a:buChar char="ü"/>
            </a:pPr>
            <a:r>
              <a:rPr lang="ar-SA" sz="3200" dirty="0" smtClean="0">
                <a:solidFill>
                  <a:schemeClr val="tx1"/>
                </a:solidFill>
              </a:rPr>
              <a:t> مشروع </a:t>
            </a:r>
            <a:r>
              <a:rPr lang="ar-SA" sz="3200" dirty="0">
                <a:solidFill>
                  <a:schemeClr val="tx1"/>
                </a:solidFill>
              </a:rPr>
              <a:t>قانون الحق في الحصول على المعلومات،</a:t>
            </a:r>
            <a:endParaRPr lang="fr-FR" sz="3200" dirty="0">
              <a:solidFill>
                <a:schemeClr val="tx1"/>
              </a:solidFill>
            </a:endParaRPr>
          </a:p>
          <a:p>
            <a:pPr marL="354013" algn="just" rtl="1">
              <a:lnSpc>
                <a:spcPct val="150000"/>
              </a:lnSpc>
              <a:buFont typeface="Wingdings" pitchFamily="2" charset="2"/>
              <a:buChar char="ü"/>
            </a:pPr>
            <a:r>
              <a:rPr lang="ar-SA" sz="3200" dirty="0" smtClean="0">
                <a:solidFill>
                  <a:schemeClr val="tx1"/>
                </a:solidFill>
              </a:rPr>
              <a:t> </a:t>
            </a:r>
            <a:r>
              <a:rPr lang="ar-MA" sz="3200" dirty="0" smtClean="0">
                <a:solidFill>
                  <a:schemeClr val="tx1"/>
                </a:solidFill>
              </a:rPr>
              <a:t>مشروع </a:t>
            </a:r>
            <a:r>
              <a:rPr lang="ar-MA" sz="3200" dirty="0">
                <a:solidFill>
                  <a:schemeClr val="tx1"/>
                </a:solidFill>
              </a:rPr>
              <a:t>إصلاح منظومة الصفقات العمومية، </a:t>
            </a:r>
            <a:endParaRPr lang="ar-SA" sz="3200" dirty="0" smtClean="0">
              <a:solidFill>
                <a:schemeClr val="tx1"/>
              </a:solidFill>
            </a:endParaRPr>
          </a:p>
          <a:p>
            <a:pPr marL="354013" algn="just" rtl="1">
              <a:lnSpc>
                <a:spcPct val="150000"/>
              </a:lnSpc>
              <a:buFont typeface="Wingdings" pitchFamily="2" charset="2"/>
              <a:buChar char="ü"/>
            </a:pPr>
            <a:r>
              <a:rPr lang="ar-SA" sz="3200" dirty="0" smtClean="0">
                <a:solidFill>
                  <a:schemeClr val="tx1"/>
                </a:solidFill>
              </a:rPr>
              <a:t> </a:t>
            </a:r>
            <a:r>
              <a:rPr lang="ar-SA" sz="3200" dirty="0">
                <a:solidFill>
                  <a:schemeClr val="tx1"/>
                </a:solidFill>
              </a:rPr>
              <a:t>الاستراتيجية الوطنية للوقاية ومكافحة </a:t>
            </a:r>
            <a:r>
              <a:rPr lang="ar-SA" sz="3200" dirty="0" smtClean="0">
                <a:solidFill>
                  <a:schemeClr val="tx1"/>
                </a:solidFill>
              </a:rPr>
              <a:t>الرشوة.</a:t>
            </a:r>
            <a:endParaRPr lang="fr-FR" sz="3200" dirty="0">
              <a:solidFill>
                <a:schemeClr val="tx1"/>
              </a:solidFill>
            </a:endParaRPr>
          </a:p>
          <a:p>
            <a:pPr marL="354013" algn="just" rtl="1">
              <a:lnSpc>
                <a:spcPct val="150000"/>
              </a:lnSpc>
            </a:pPr>
            <a:endParaRPr lang="fr-FR" sz="28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4C9F7C3-0D29-4BE8-84A9-BD66D1950AC6}" type="datetime1">
              <a:rPr lang="fr-FR" smtClean="0"/>
              <a:pPr>
                <a:defRPr/>
              </a:pPr>
              <a:t>31/12/2014</a:t>
            </a:fld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0AA073D-4C3F-49A9-9B27-ED2E55314A9E}" type="slidenum">
              <a:rPr lang="fr-FR" smtClean="0"/>
              <a:pPr>
                <a:defRPr/>
              </a:pPr>
              <a:t>12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1147557460"/>
      </p:ext>
    </p:extLst>
  </p:cSld>
  <p:clrMapOvr>
    <a:masterClrMapping/>
  </p:clrMapOvr>
  <p:transition spd="med">
    <p:wip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40" y="0"/>
            <a:ext cx="9143560" cy="908720"/>
          </a:xfrm>
        </p:spPr>
        <p:txBody>
          <a:bodyPr/>
          <a:lstStyle/>
          <a:p>
            <a:pPr marL="342900" lvl="0" indent="-342900" algn="ctr" rtl="1" eaLnBrk="1" hangingPunct="1">
              <a:spcAft>
                <a:spcPts val="1000"/>
              </a:spcAft>
            </a:pPr>
            <a:r>
              <a:rPr lang="fr-FR" sz="3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II</a:t>
            </a:r>
            <a:r>
              <a:rPr lang="fr-FR" sz="4400" b="1" dirty="0">
                <a:solidFill>
                  <a:srgbClr val="002060"/>
                </a:solidFill>
              </a:rPr>
              <a:t> </a:t>
            </a:r>
            <a:r>
              <a:rPr lang="ar-MA" sz="4400" b="1" dirty="0">
                <a:solidFill>
                  <a:srgbClr val="002060"/>
                </a:solidFill>
              </a:rPr>
              <a:t>- حصيلة المنجزات</a:t>
            </a:r>
            <a:r>
              <a:rPr lang="ar-MA" sz="4400" b="1" dirty="0">
                <a:solidFill>
                  <a:srgbClr val="002060"/>
                </a:solidFill>
                <a:latin typeface="Times New Roman"/>
                <a:ea typeface="Times New Roman"/>
                <a:cs typeface="Arabic Transparent"/>
              </a:rPr>
              <a:t> </a:t>
            </a:r>
            <a:r>
              <a:rPr lang="ar-MA" sz="4400" b="1" kern="1200" dirty="0" smtClean="0">
                <a:solidFill>
                  <a:srgbClr val="002060"/>
                </a:solidFill>
                <a:latin typeface="Times New Roman"/>
                <a:ea typeface="Times New Roman"/>
                <a:cs typeface="Arabic Transparent"/>
              </a:rPr>
              <a:t>  </a:t>
            </a:r>
            <a:endParaRPr lang="fr-FR" sz="44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116632"/>
            <a:ext cx="1223963" cy="504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7" name="Connecteur droit 6"/>
          <p:cNvCxnSpPr/>
          <p:nvPr/>
        </p:nvCxnSpPr>
        <p:spPr>
          <a:xfrm>
            <a:off x="440" y="1052736"/>
            <a:ext cx="914356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" name="Titre 1"/>
          <p:cNvSpPr txBox="1">
            <a:spLocks/>
          </p:cNvSpPr>
          <p:nvPr/>
        </p:nvSpPr>
        <p:spPr bwMode="auto">
          <a:xfrm>
            <a:off x="145462" y="1772816"/>
            <a:ext cx="8853516" cy="39878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9pPr>
          </a:lstStyle>
          <a:p>
            <a:pPr algn="just" rtl="1"/>
            <a:r>
              <a:rPr lang="ar-MA" sz="3600" b="1" dirty="0">
                <a:solidFill>
                  <a:schemeClr val="tx1"/>
                </a:solidFill>
              </a:rPr>
              <a:t> </a:t>
            </a:r>
            <a:r>
              <a:rPr lang="ar-SA" sz="3200" b="1" dirty="0" smtClean="0">
                <a:solidFill>
                  <a:schemeClr val="tx1"/>
                </a:solidFill>
              </a:rPr>
              <a:t>6</a:t>
            </a:r>
            <a:r>
              <a:rPr lang="fr-FR" sz="3200" b="1" dirty="0" smtClean="0">
                <a:solidFill>
                  <a:schemeClr val="tx1"/>
                </a:solidFill>
              </a:rPr>
              <a:t>-</a:t>
            </a:r>
            <a:r>
              <a:rPr lang="ar-MA" sz="3200" b="1" dirty="0" smtClean="0">
                <a:solidFill>
                  <a:schemeClr val="tx1"/>
                </a:solidFill>
              </a:rPr>
              <a:t> </a:t>
            </a:r>
            <a:r>
              <a:rPr lang="ar-MA" sz="3600" b="1" dirty="0" smtClean="0">
                <a:solidFill>
                  <a:schemeClr val="tx1"/>
                </a:solidFill>
              </a:rPr>
              <a:t>تطوير التعاون والشراكة عل</a:t>
            </a:r>
            <a:r>
              <a:rPr lang="ar-SA" sz="3600" b="1" dirty="0" smtClean="0">
                <a:solidFill>
                  <a:schemeClr val="tx1"/>
                </a:solidFill>
              </a:rPr>
              <a:t>ى</a:t>
            </a:r>
            <a:r>
              <a:rPr lang="ar-MA" sz="3600" b="1" dirty="0" smtClean="0">
                <a:solidFill>
                  <a:schemeClr val="tx1"/>
                </a:solidFill>
              </a:rPr>
              <a:t> المستو</a:t>
            </a:r>
            <a:r>
              <a:rPr lang="ar-SA" sz="3600" b="1" dirty="0" smtClean="0">
                <a:solidFill>
                  <a:schemeClr val="tx1"/>
                </a:solidFill>
              </a:rPr>
              <a:t>يين</a:t>
            </a:r>
            <a:r>
              <a:rPr lang="ar-MA" sz="3600" b="1" dirty="0" smtClean="0">
                <a:solidFill>
                  <a:schemeClr val="tx1"/>
                </a:solidFill>
              </a:rPr>
              <a:t> الوطني</a:t>
            </a:r>
            <a:r>
              <a:rPr lang="ar-SA" sz="3600" b="1" dirty="0" smtClean="0">
                <a:solidFill>
                  <a:schemeClr val="tx1"/>
                </a:solidFill>
              </a:rPr>
              <a:t> والدولي</a:t>
            </a:r>
            <a:r>
              <a:rPr lang="ar-SA" sz="3000" b="1" dirty="0" smtClean="0">
                <a:solidFill>
                  <a:schemeClr val="tx1"/>
                </a:solidFill>
              </a:rPr>
              <a:t>:</a:t>
            </a:r>
            <a:r>
              <a:rPr lang="ar-MA" sz="3000" dirty="0" smtClean="0">
                <a:solidFill>
                  <a:schemeClr val="tx1"/>
                </a:solidFill>
              </a:rPr>
              <a:t> </a:t>
            </a:r>
            <a:endParaRPr lang="fr-FR" sz="3000" dirty="0" smtClean="0">
              <a:solidFill>
                <a:schemeClr val="tx1"/>
              </a:solidFill>
            </a:endParaRPr>
          </a:p>
          <a:p>
            <a:pPr marL="354013" algn="just" rtl="1">
              <a:buFont typeface="Wingdings" pitchFamily="2" charset="2"/>
              <a:buChar char="ü"/>
            </a:pPr>
            <a:r>
              <a:rPr lang="ar-MA" sz="3000" dirty="0" smtClean="0">
                <a:solidFill>
                  <a:schemeClr val="tx1"/>
                </a:solidFill>
              </a:rPr>
              <a:t> </a:t>
            </a:r>
            <a:r>
              <a:rPr lang="ar-MA" sz="3200" dirty="0" smtClean="0">
                <a:solidFill>
                  <a:schemeClr val="tx1"/>
                </a:solidFill>
              </a:rPr>
              <a:t>إطلاق بوابة الكترونية مشتركة للمعلومات حول الوقاية من الرشوة مخصصة للمقاولات الصغرى والمتوسطة،  </a:t>
            </a:r>
            <a:endParaRPr lang="fr-FR" sz="3200" dirty="0" smtClean="0">
              <a:solidFill>
                <a:schemeClr val="tx1"/>
              </a:solidFill>
            </a:endParaRPr>
          </a:p>
          <a:p>
            <a:pPr marL="354013" algn="just" rtl="1">
              <a:buFont typeface="Wingdings" pitchFamily="2" charset="2"/>
              <a:buChar char="ü"/>
            </a:pPr>
            <a:r>
              <a:rPr lang="ar-MA" sz="3200" dirty="0" smtClean="0">
                <a:solidFill>
                  <a:schemeClr val="tx1"/>
                </a:solidFill>
              </a:rPr>
              <a:t>إبرام اتفاقية </a:t>
            </a:r>
            <a:r>
              <a:rPr lang="ar-MA" sz="3200" dirty="0">
                <a:solidFill>
                  <a:schemeClr val="tx1"/>
                </a:solidFill>
              </a:rPr>
              <a:t>شراكة مع بعض الوزارات: النقل، الصحة، الإسكان، التربية، المفتشية العامة </a:t>
            </a:r>
            <a:r>
              <a:rPr lang="ar-MA" sz="3200" dirty="0" smtClean="0">
                <a:solidFill>
                  <a:schemeClr val="tx1"/>
                </a:solidFill>
              </a:rPr>
              <a:t>للمالية</a:t>
            </a:r>
            <a:r>
              <a:rPr lang="ar-SA" sz="3200" dirty="0" smtClean="0">
                <a:solidFill>
                  <a:schemeClr val="tx1"/>
                </a:solidFill>
              </a:rPr>
              <a:t>،</a:t>
            </a:r>
          </a:p>
          <a:p>
            <a:pPr marL="354013" algn="just" rtl="1">
              <a:buFont typeface="Wingdings" pitchFamily="2" charset="2"/>
              <a:buChar char="ü"/>
            </a:pPr>
            <a:r>
              <a:rPr lang="ar-SA" sz="3200" dirty="0" smtClean="0">
                <a:solidFill>
                  <a:schemeClr val="tx1"/>
                </a:solidFill>
              </a:rPr>
              <a:t>رئاسة الشبكة العربية لتعزيز النزاهة ومكافحة الفساد،</a:t>
            </a:r>
            <a:endParaRPr lang="fr-FR" sz="3200" dirty="0">
              <a:solidFill>
                <a:schemeClr val="tx1"/>
              </a:solidFill>
            </a:endParaRPr>
          </a:p>
          <a:p>
            <a:pPr marL="354013" algn="just" rtl="1">
              <a:buFont typeface="Wingdings" pitchFamily="2" charset="2"/>
              <a:buChar char="ü"/>
            </a:pPr>
            <a:r>
              <a:rPr lang="ar-SA" sz="3200" dirty="0" smtClean="0">
                <a:solidFill>
                  <a:schemeClr val="tx1"/>
                </a:solidFill>
              </a:rPr>
              <a:t>التعاون</a:t>
            </a:r>
            <a:r>
              <a:rPr lang="ar-MA" sz="3200" dirty="0" smtClean="0">
                <a:solidFill>
                  <a:schemeClr val="tx1"/>
                </a:solidFill>
              </a:rPr>
              <a:t> </a:t>
            </a:r>
            <a:r>
              <a:rPr lang="ar-MA" sz="3200" dirty="0">
                <a:solidFill>
                  <a:schemeClr val="tx1"/>
                </a:solidFill>
              </a:rPr>
              <a:t>مع كل من </a:t>
            </a:r>
            <a:r>
              <a:rPr lang="ar-MA" sz="3200" dirty="0" smtClean="0">
                <a:solidFill>
                  <a:schemeClr val="tx1"/>
                </a:solidFill>
              </a:rPr>
              <a:t>مؤتمر </a:t>
            </a:r>
            <a:r>
              <a:rPr lang="ar-MA" sz="3200" dirty="0">
                <a:solidFill>
                  <a:schemeClr val="tx1"/>
                </a:solidFill>
              </a:rPr>
              <a:t>الدول الأطراف ومنظمة التعاون والتنمية </a:t>
            </a:r>
            <a:r>
              <a:rPr lang="ar-MA" sz="3200" dirty="0" smtClean="0">
                <a:solidFill>
                  <a:schemeClr val="tx1"/>
                </a:solidFill>
              </a:rPr>
              <a:t>الاقتصادية، </a:t>
            </a:r>
            <a:endParaRPr lang="fr-FR" sz="3200" dirty="0">
              <a:solidFill>
                <a:schemeClr val="tx1"/>
              </a:solidFill>
            </a:endParaRPr>
          </a:p>
          <a:p>
            <a:pPr marL="354013" algn="just" rtl="1">
              <a:buFont typeface="Wingdings" pitchFamily="2" charset="2"/>
              <a:buChar char="ü"/>
            </a:pPr>
            <a:r>
              <a:rPr lang="ar-MA" sz="3200" dirty="0" smtClean="0">
                <a:solidFill>
                  <a:schemeClr val="tx1"/>
                </a:solidFill>
              </a:rPr>
              <a:t>التنسيق </a:t>
            </a:r>
            <a:r>
              <a:rPr lang="ar-MA" sz="3200" dirty="0">
                <a:solidFill>
                  <a:schemeClr val="tx1"/>
                </a:solidFill>
              </a:rPr>
              <a:t>مع الآلية الأممية </a:t>
            </a:r>
            <a:r>
              <a:rPr lang="ar-SA" sz="3200" dirty="0" smtClean="0">
                <a:solidFill>
                  <a:schemeClr val="tx1"/>
                </a:solidFill>
              </a:rPr>
              <a:t>لاستعراض تنفيذ </a:t>
            </a:r>
            <a:r>
              <a:rPr lang="ar-MA" sz="3200" dirty="0" smtClean="0">
                <a:solidFill>
                  <a:schemeClr val="tx1"/>
                </a:solidFill>
              </a:rPr>
              <a:t>مقتضيات </a:t>
            </a:r>
            <a:r>
              <a:rPr lang="ar-MA" sz="3200" dirty="0">
                <a:solidFill>
                  <a:schemeClr val="tx1"/>
                </a:solidFill>
              </a:rPr>
              <a:t>الاتفاقية </a:t>
            </a:r>
            <a:r>
              <a:rPr lang="ar-MA" sz="3200" dirty="0" smtClean="0">
                <a:solidFill>
                  <a:schemeClr val="tx1"/>
                </a:solidFill>
              </a:rPr>
              <a:t>الأممية، </a:t>
            </a:r>
            <a:endParaRPr lang="fr-FR" sz="3200" dirty="0">
              <a:solidFill>
                <a:schemeClr val="tx1"/>
              </a:solidFill>
            </a:endParaRPr>
          </a:p>
          <a:p>
            <a:pPr marL="354013" algn="just" rtl="1">
              <a:buFont typeface="Wingdings" pitchFamily="2" charset="2"/>
              <a:buChar char="ü"/>
            </a:pPr>
            <a:r>
              <a:rPr lang="ar-MA" sz="3200" dirty="0" smtClean="0">
                <a:solidFill>
                  <a:schemeClr val="tx1"/>
                </a:solidFill>
              </a:rPr>
              <a:t>الإشراف </a:t>
            </a:r>
            <a:r>
              <a:rPr lang="ar-MA" sz="3200" dirty="0">
                <a:solidFill>
                  <a:schemeClr val="tx1"/>
                </a:solidFill>
              </a:rPr>
              <a:t>على التنسيق بين الإدارات المعنية </a:t>
            </a:r>
            <a:r>
              <a:rPr lang="ar-MA" sz="3200" dirty="0" smtClean="0">
                <a:solidFill>
                  <a:schemeClr val="tx1"/>
                </a:solidFill>
              </a:rPr>
              <a:t>من </a:t>
            </a:r>
            <a:r>
              <a:rPr lang="ar-MA" sz="3200" dirty="0">
                <a:solidFill>
                  <a:schemeClr val="tx1"/>
                </a:solidFill>
              </a:rPr>
              <a:t>أجل تعبئة الاستبيان المخصص للتقييم الذاتي.</a:t>
            </a:r>
            <a:endParaRPr lang="fr-FR" sz="3200" dirty="0">
              <a:solidFill>
                <a:schemeClr val="tx1"/>
              </a:solidFill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A94BD4E-D3A5-45FB-B2C1-39E747879B25}" type="datetime1">
              <a:rPr lang="fr-FR" smtClean="0"/>
              <a:pPr>
                <a:defRPr/>
              </a:pPr>
              <a:t>31/12/2014</a:t>
            </a:fld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0AA073D-4C3F-49A9-9B27-ED2E55314A9E}" type="slidenum">
              <a:rPr lang="fr-FR" smtClean="0"/>
              <a:pPr>
                <a:defRPr/>
              </a:pPr>
              <a:t>13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1153177876"/>
      </p:ext>
    </p:extLst>
  </p:cSld>
  <p:clrMapOvr>
    <a:masterClrMapping/>
  </p:clrMapOvr>
  <p:transition spd="med">
    <p:wip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2643" y="77496"/>
            <a:ext cx="9143560" cy="1008112"/>
          </a:xfrm>
        </p:spPr>
        <p:txBody>
          <a:bodyPr/>
          <a:lstStyle/>
          <a:p>
            <a:pPr marL="342900" lvl="0" indent="-342900" algn="ctr" rtl="1" eaLnBrk="1" hangingPunct="1">
              <a:spcAft>
                <a:spcPts val="1000"/>
              </a:spcAft>
            </a:pPr>
            <a:r>
              <a:rPr lang="ar-MA" sz="5400" b="1" dirty="0" smtClean="0">
                <a:solidFill>
                  <a:srgbClr val="3366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fr-FR" sz="3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II</a:t>
            </a:r>
            <a:r>
              <a:rPr lang="fr-FR" sz="4400" b="1" dirty="0"/>
              <a:t> </a:t>
            </a:r>
            <a:r>
              <a:rPr lang="ar-MA" sz="4400" b="1" dirty="0">
                <a:solidFill>
                  <a:srgbClr val="002060"/>
                </a:solidFill>
              </a:rPr>
              <a:t>- حصيلة المنجزات</a:t>
            </a:r>
            <a:r>
              <a:rPr lang="ar-MA" sz="4400" b="1" dirty="0">
                <a:solidFill>
                  <a:srgbClr val="002060"/>
                </a:solidFill>
                <a:latin typeface="Times New Roman"/>
                <a:ea typeface="Times New Roman"/>
                <a:cs typeface="Arabic Transparent"/>
              </a:rPr>
              <a:t> </a:t>
            </a:r>
            <a:endParaRPr lang="fr-FR" sz="44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116632"/>
            <a:ext cx="1223963" cy="504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itre 1"/>
          <p:cNvSpPr txBox="1">
            <a:spLocks/>
          </p:cNvSpPr>
          <p:nvPr/>
        </p:nvSpPr>
        <p:spPr bwMode="auto">
          <a:xfrm>
            <a:off x="18196" y="2348880"/>
            <a:ext cx="9132454" cy="43651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9pPr>
          </a:lstStyle>
          <a:p>
            <a:pPr algn="just" rtl="1">
              <a:lnSpc>
                <a:spcPct val="150000"/>
              </a:lnSpc>
            </a:pPr>
            <a:r>
              <a:rPr lang="ar-SA" sz="2800" b="1" dirty="0" smtClean="0">
                <a:solidFill>
                  <a:schemeClr val="tx1"/>
                </a:solidFill>
              </a:rPr>
              <a:t>7</a:t>
            </a:r>
            <a:r>
              <a:rPr lang="fr-FR" sz="3600" b="1" dirty="0" smtClean="0">
                <a:solidFill>
                  <a:schemeClr val="tx1"/>
                </a:solidFill>
              </a:rPr>
              <a:t>-</a:t>
            </a:r>
            <a:r>
              <a:rPr lang="ar-MA" sz="3600" b="1" dirty="0" smtClean="0">
                <a:solidFill>
                  <a:schemeClr val="tx1"/>
                </a:solidFill>
              </a:rPr>
              <a:t>تلقي ومعالجة الشكات والتبليغ عن أفعال الفساد</a:t>
            </a:r>
            <a:r>
              <a:rPr lang="ar-SA" sz="3600" b="1" dirty="0" smtClean="0">
                <a:solidFill>
                  <a:schemeClr val="tx1"/>
                </a:solidFill>
              </a:rPr>
              <a:t> </a:t>
            </a:r>
            <a:r>
              <a:rPr lang="ar-SA" sz="2800" b="1" dirty="0" smtClean="0">
                <a:solidFill>
                  <a:schemeClr val="tx1"/>
                </a:solidFill>
              </a:rPr>
              <a:t>(2009</a:t>
            </a:r>
            <a:r>
              <a:rPr lang="fr-FR" sz="2800" b="1" dirty="0" smtClean="0">
                <a:solidFill>
                  <a:schemeClr val="tx1"/>
                </a:solidFill>
              </a:rPr>
              <a:t>-</a:t>
            </a:r>
            <a:r>
              <a:rPr lang="ar-SA" sz="2800" b="1" dirty="0" smtClean="0">
                <a:solidFill>
                  <a:schemeClr val="tx1"/>
                </a:solidFill>
              </a:rPr>
              <a:t>2013)</a:t>
            </a:r>
            <a:r>
              <a:rPr lang="he-IL" sz="2800" b="1" dirty="0" smtClean="0">
                <a:solidFill>
                  <a:schemeClr val="tx1"/>
                </a:solidFill>
              </a:rPr>
              <a:t>׃</a:t>
            </a:r>
            <a:endParaRPr lang="ar-SA" sz="2800" b="1" dirty="0" smtClean="0">
              <a:solidFill>
                <a:schemeClr val="tx1"/>
              </a:solidFill>
            </a:endParaRPr>
          </a:p>
          <a:p>
            <a:pPr algn="just" rtl="1">
              <a:lnSpc>
                <a:spcPct val="150000"/>
              </a:lnSpc>
              <a:buFont typeface="Wingdings" pitchFamily="2" charset="2"/>
              <a:buChar char="ü"/>
            </a:pPr>
            <a:r>
              <a:rPr lang="fr-FR" sz="3200" dirty="0" smtClean="0">
                <a:solidFill>
                  <a:schemeClr val="tx1"/>
                </a:solidFill>
              </a:rPr>
              <a:t> </a:t>
            </a:r>
            <a:r>
              <a:rPr lang="ar-SA" sz="3200" dirty="0" smtClean="0">
                <a:solidFill>
                  <a:schemeClr val="tx1"/>
                </a:solidFill>
              </a:rPr>
              <a:t>إعداد دليل لتلقي ومعالجة وتبليغ الشكايات بتنسيق مع وزارة العدل،</a:t>
            </a:r>
          </a:p>
          <a:p>
            <a:pPr algn="just" rtl="1">
              <a:lnSpc>
                <a:spcPct val="150000"/>
              </a:lnSpc>
              <a:buFont typeface="Wingdings" pitchFamily="2" charset="2"/>
              <a:buChar char="ü"/>
            </a:pPr>
            <a:r>
              <a:rPr lang="fr-FR" sz="3200" dirty="0" smtClean="0">
                <a:solidFill>
                  <a:schemeClr val="tx1"/>
                </a:solidFill>
              </a:rPr>
              <a:t> </a:t>
            </a:r>
            <a:r>
              <a:rPr lang="ar-MA" sz="3200" dirty="0" smtClean="0">
                <a:solidFill>
                  <a:schemeClr val="tx1"/>
                </a:solidFill>
              </a:rPr>
              <a:t>3096 شكاية :(1498 الطرق </a:t>
            </a:r>
            <a:r>
              <a:rPr lang="ar-MA" sz="3200" dirty="0">
                <a:solidFill>
                  <a:schemeClr val="tx1"/>
                </a:solidFill>
              </a:rPr>
              <a:t>العادية </a:t>
            </a:r>
            <a:r>
              <a:rPr lang="ar-MA" sz="3200" dirty="0" smtClean="0">
                <a:solidFill>
                  <a:schemeClr val="tx1"/>
                </a:solidFill>
              </a:rPr>
              <a:t>و1598 بوابة "</a:t>
            </a:r>
            <a:r>
              <a:rPr lang="ar-MA" sz="3200" dirty="0">
                <a:solidFill>
                  <a:schemeClr val="tx1"/>
                </a:solidFill>
              </a:rPr>
              <a:t>أوقفوا الرشوة </a:t>
            </a:r>
            <a:r>
              <a:rPr lang="ar-MA" sz="3200" dirty="0" smtClean="0">
                <a:solidFill>
                  <a:schemeClr val="tx1"/>
                </a:solidFill>
              </a:rPr>
              <a:t>")؛</a:t>
            </a:r>
            <a:endParaRPr lang="ar-SA" sz="3200" dirty="0" smtClean="0">
              <a:solidFill>
                <a:schemeClr val="tx1"/>
              </a:solidFill>
            </a:endParaRPr>
          </a:p>
          <a:p>
            <a:pPr algn="just" rtl="1">
              <a:lnSpc>
                <a:spcPct val="150000"/>
              </a:lnSpc>
              <a:buFont typeface="Wingdings" pitchFamily="2" charset="2"/>
              <a:buChar char="ü"/>
            </a:pPr>
            <a:r>
              <a:rPr lang="fr-FR" sz="3200" dirty="0" smtClean="0">
                <a:solidFill>
                  <a:schemeClr val="tx1"/>
                </a:solidFill>
              </a:rPr>
              <a:t> </a:t>
            </a:r>
            <a:r>
              <a:rPr lang="ar-SA" sz="3200" dirty="0" smtClean="0">
                <a:solidFill>
                  <a:schemeClr val="tx1"/>
                </a:solidFill>
              </a:rPr>
              <a:t>الإحالة على السلطات القضائية للشكايات المستوفية للشروط،</a:t>
            </a:r>
          </a:p>
          <a:p>
            <a:pPr algn="just" rtl="1">
              <a:lnSpc>
                <a:spcPct val="150000"/>
              </a:lnSpc>
              <a:buFont typeface="Wingdings" pitchFamily="2" charset="2"/>
              <a:buChar char="ü"/>
            </a:pPr>
            <a:r>
              <a:rPr lang="fr-FR" sz="3200" dirty="0" smtClean="0">
                <a:solidFill>
                  <a:schemeClr val="tx1"/>
                </a:solidFill>
              </a:rPr>
              <a:t> </a:t>
            </a:r>
            <a:r>
              <a:rPr lang="ar-SA" sz="3200" dirty="0" smtClean="0">
                <a:solidFill>
                  <a:schemeClr val="tx1"/>
                </a:solidFill>
              </a:rPr>
              <a:t>فتح قناة موازية </a:t>
            </a:r>
            <a:r>
              <a:rPr lang="ar-MA" sz="3200" dirty="0">
                <a:solidFill>
                  <a:schemeClr val="tx1"/>
                </a:solidFill>
              </a:rPr>
              <a:t>لطرق أبواب الإدارات المعنية بالشكايات.</a:t>
            </a:r>
            <a:endParaRPr lang="ar-SA" sz="3200" dirty="0">
              <a:solidFill>
                <a:schemeClr val="tx1"/>
              </a:solidFill>
            </a:endParaRPr>
          </a:p>
          <a:p>
            <a:pPr marL="457200" indent="-457200" algn="r" rtl="1">
              <a:spcAft>
                <a:spcPts val="1000"/>
              </a:spcAft>
              <a:buFont typeface="Wingdings" pitchFamily="2" charset="2"/>
              <a:buChar char="ü"/>
            </a:pPr>
            <a:endParaRPr lang="ar-MA" sz="2800" dirty="0" smtClean="0">
              <a:latin typeface="Times New Roman"/>
              <a:ea typeface="Times New Roman"/>
              <a:cs typeface="Arabic Transparent"/>
            </a:endParaRPr>
          </a:p>
          <a:p>
            <a:pPr algn="r" rtl="1">
              <a:spcAft>
                <a:spcPts val="1000"/>
              </a:spcAft>
            </a:pPr>
            <a:r>
              <a:rPr lang="ar-MA" sz="2800" dirty="0" smtClean="0">
                <a:latin typeface="Times New Roman"/>
                <a:ea typeface="Times New Roman"/>
                <a:cs typeface="Arabic Transparent"/>
              </a:rPr>
              <a:t> </a:t>
            </a:r>
            <a:r>
              <a:rPr lang="fr-FR" sz="2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fr-FR" sz="2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fr-FR" sz="4000" b="1" dirty="0" smtClean="0">
                <a:solidFill>
                  <a:srgbClr val="3366CC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fr-FR" sz="4000" b="1" dirty="0" smtClean="0">
                <a:solidFill>
                  <a:srgbClr val="3366CC"/>
                </a:solidFill>
                <a:latin typeface="Times New Roman" pitchFamily="18" charset="0"/>
                <a:cs typeface="Times New Roman" pitchFamily="18" charset="0"/>
              </a:rPr>
            </a:br>
            <a:endParaRPr lang="fr-FR" b="1" dirty="0">
              <a:solidFill>
                <a:srgbClr val="3366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B128C2A-ED9D-4DE7-9C28-E168EBEFF058}" type="datetime1">
              <a:rPr lang="fr-FR" smtClean="0"/>
              <a:pPr>
                <a:defRPr/>
              </a:pPr>
              <a:t>31/12/2014</a:t>
            </a:fld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0AA073D-4C3F-49A9-9B27-ED2E55314A9E}" type="slidenum">
              <a:rPr lang="fr-FR" smtClean="0"/>
              <a:pPr>
                <a:defRPr/>
              </a:pPr>
              <a:t>14</a:t>
            </a:fld>
            <a:endParaRPr lang="fr-FR"/>
          </a:p>
        </p:txBody>
      </p:sp>
      <p:cxnSp>
        <p:nvCxnSpPr>
          <p:cNvPr id="9" name="Connecteur droit 8"/>
          <p:cNvCxnSpPr/>
          <p:nvPr/>
        </p:nvCxnSpPr>
        <p:spPr>
          <a:xfrm>
            <a:off x="440" y="1071546"/>
            <a:ext cx="914356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="" xmlns:p14="http://schemas.microsoft.com/office/powerpoint/2010/main" val="3953949620"/>
      </p:ext>
    </p:extLst>
  </p:cSld>
  <p:clrMapOvr>
    <a:masterClrMapping/>
  </p:clrMapOvr>
  <p:transition spd="med">
    <p:wip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space réservé du texte 7"/>
          <p:cNvSpPr>
            <a:spLocks noGrp="1"/>
          </p:cNvSpPr>
          <p:nvPr>
            <p:ph type="body" idx="1"/>
          </p:nvPr>
        </p:nvSpPr>
        <p:spPr>
          <a:xfrm>
            <a:off x="285720" y="0"/>
            <a:ext cx="8572560" cy="1285836"/>
          </a:xfrm>
        </p:spPr>
        <p:txBody>
          <a:bodyPr>
            <a:normAutofit fontScale="25000" lnSpcReduction="20000"/>
          </a:bodyPr>
          <a:lstStyle/>
          <a:p>
            <a:pPr algn="ctr" rtl="1" eaLnBrk="1" fontAlgn="auto" hangingPunct="1">
              <a:lnSpc>
                <a:spcPct val="120000"/>
              </a:lnSpc>
              <a:spcAft>
                <a:spcPts val="0"/>
              </a:spcAft>
              <a:buClr>
                <a:schemeClr val="accent3"/>
              </a:buClr>
              <a:defRPr/>
            </a:pPr>
            <a:endParaRPr lang="ar-MA" sz="12800" b="1" dirty="0" smtClean="0"/>
          </a:p>
          <a:p>
            <a:pPr algn="ctr" rtl="1" eaLnBrk="1" fontAlgn="auto" hangingPunct="1">
              <a:lnSpc>
                <a:spcPct val="120000"/>
              </a:lnSpc>
              <a:spcAft>
                <a:spcPts val="0"/>
              </a:spcAft>
              <a:buClr>
                <a:schemeClr val="accent3"/>
              </a:buClr>
              <a:defRPr/>
            </a:pPr>
            <a:r>
              <a:rPr lang="fr-FR" sz="14400" b="1" dirty="0" smtClean="0">
                <a:solidFill>
                  <a:srgbClr val="00206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III </a:t>
            </a:r>
            <a:r>
              <a:rPr lang="ar-MA" sz="14400" b="1" dirty="0" smtClean="0">
                <a:solidFill>
                  <a:srgbClr val="00206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- </a:t>
            </a:r>
            <a:r>
              <a:rPr lang="ar-SA" sz="14400" b="1" dirty="0" smtClean="0">
                <a:solidFill>
                  <a:srgbClr val="00206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الإكراهات</a:t>
            </a:r>
            <a:endParaRPr lang="ar-MA" sz="14400" b="1" dirty="0" smtClean="0">
              <a:solidFill>
                <a:srgbClr val="002060"/>
              </a:solidFill>
              <a:latin typeface="Times New Roman" pitchFamily="18" charset="0"/>
              <a:ea typeface="+mj-ea"/>
              <a:cs typeface="Times New Roman" pitchFamily="18" charset="0"/>
            </a:endParaRPr>
          </a:p>
          <a:p>
            <a:pPr lvl="1" algn="just" rtl="1" eaLnBrk="1" fontAlgn="auto" hangingPunct="1">
              <a:lnSpc>
                <a:spcPct val="120000"/>
              </a:lnSpc>
              <a:spcAft>
                <a:spcPts val="0"/>
              </a:spcAft>
              <a:buClr>
                <a:schemeClr val="tx1">
                  <a:lumMod val="95000"/>
                </a:schemeClr>
              </a:buClr>
              <a:buSzPct val="131000"/>
              <a:buFont typeface="Wingdings" pitchFamily="2" charset="2"/>
              <a:buChar char="ü"/>
              <a:defRPr/>
            </a:pPr>
            <a:endParaRPr lang="ar-SA" sz="9600" b="1" dirty="0" smtClean="0"/>
          </a:p>
          <a:p>
            <a:pPr marL="393700" lvl="1" indent="0" algn="just" rtl="1" eaLnBrk="1" fontAlgn="auto" hangingPunct="1">
              <a:lnSpc>
                <a:spcPct val="120000"/>
              </a:lnSpc>
              <a:spcAft>
                <a:spcPts val="0"/>
              </a:spcAft>
              <a:buClr>
                <a:schemeClr val="tx1">
                  <a:lumMod val="95000"/>
                </a:schemeClr>
              </a:buClr>
              <a:buSzPct val="131000"/>
              <a:defRPr/>
            </a:pPr>
            <a:r>
              <a:rPr lang="fr-FR" sz="14400" b="1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-</a:t>
            </a:r>
            <a:r>
              <a:rPr lang="ar-MA" sz="14400" b="1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انعدام مقومات الشخصية المعنوية والاستقلال المالي،</a:t>
            </a:r>
          </a:p>
          <a:p>
            <a:pPr marL="393700" lvl="1" indent="0" algn="just" rtl="1" eaLnBrk="1" fontAlgn="auto" hangingPunct="1">
              <a:lnSpc>
                <a:spcPct val="120000"/>
              </a:lnSpc>
              <a:spcAft>
                <a:spcPts val="0"/>
              </a:spcAft>
              <a:buClr>
                <a:schemeClr val="tx1">
                  <a:lumMod val="95000"/>
                </a:schemeClr>
              </a:buClr>
              <a:buSzPct val="124000"/>
              <a:defRPr/>
            </a:pPr>
            <a:r>
              <a:rPr lang="fr-FR" sz="14400" b="1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-</a:t>
            </a:r>
            <a:r>
              <a:rPr lang="ar-MA" sz="14400" b="1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محدودية مجال تدخل الهيئة المنحصر في الأفعال المتعلقة بالرشوة والاختلاس والغدر واستغلال النفوذ كما هي منصوص عليها بالقانون الجنائي،</a:t>
            </a:r>
          </a:p>
          <a:p>
            <a:pPr marL="393700" lvl="1" indent="0" algn="just" rtl="1" eaLnBrk="1" fontAlgn="auto" hangingPunct="1">
              <a:lnSpc>
                <a:spcPct val="120000"/>
              </a:lnSpc>
              <a:spcAft>
                <a:spcPts val="0"/>
              </a:spcAft>
              <a:buClr>
                <a:schemeClr val="tx1">
                  <a:lumMod val="95000"/>
                </a:schemeClr>
              </a:buClr>
              <a:buSzPct val="124000"/>
              <a:defRPr/>
            </a:pPr>
            <a:r>
              <a:rPr lang="fr-FR" sz="14400" b="1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-</a:t>
            </a:r>
            <a:r>
              <a:rPr lang="ar-MA" sz="14400" b="1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غياب بعد المكافحة والاقتصار على الجانب الوقائي،</a:t>
            </a:r>
          </a:p>
          <a:p>
            <a:pPr marL="393700" lvl="1" indent="0" algn="just" rtl="1" eaLnBrk="1" fontAlgn="auto" hangingPunct="1">
              <a:lnSpc>
                <a:spcPct val="120000"/>
              </a:lnSpc>
              <a:spcAft>
                <a:spcPts val="0"/>
              </a:spcAft>
              <a:buClr>
                <a:schemeClr val="tx1">
                  <a:lumMod val="95000"/>
                </a:schemeClr>
              </a:buClr>
              <a:buSzPct val="124000"/>
              <a:defRPr/>
            </a:pPr>
            <a:r>
              <a:rPr lang="fr-FR" sz="14400" b="1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-</a:t>
            </a:r>
            <a:r>
              <a:rPr lang="ar-MA" sz="14400" b="1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عدم وضوح مهام التنسيق والإشراف وتتبع وتقييم تنفيذ سياسات الوقاية من الفساد وافتقارها لآليات التفعيل،</a:t>
            </a:r>
          </a:p>
          <a:p>
            <a:pPr lvl="1" algn="just" rtl="1" eaLnBrk="1" fontAlgn="auto" hangingPunct="1">
              <a:lnSpc>
                <a:spcPct val="120000"/>
              </a:lnSpc>
              <a:spcAft>
                <a:spcPts val="0"/>
              </a:spcAft>
              <a:buClr>
                <a:schemeClr val="tx1">
                  <a:lumMod val="95000"/>
                </a:schemeClr>
              </a:buClr>
              <a:buSzPct val="101000"/>
              <a:defRPr/>
            </a:pPr>
            <a:endParaRPr lang="ar-MA" sz="10800" b="1" dirty="0" smtClean="0"/>
          </a:p>
          <a:p>
            <a:pPr algn="ctr" rtl="1" eaLnBrk="1" fontAlgn="auto" hangingPunct="1">
              <a:lnSpc>
                <a:spcPct val="170000"/>
              </a:lnSpc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endParaRPr lang="ar-MA" sz="12800" b="1" dirty="0" smtClean="0"/>
          </a:p>
          <a:p>
            <a:pPr algn="just" rtl="1" eaLnBrk="1" fontAlgn="auto" hangingPunct="1">
              <a:lnSpc>
                <a:spcPct val="120000"/>
              </a:lnSpc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endParaRPr lang="ar-MA" sz="12800" b="1" dirty="0" smtClean="0"/>
          </a:p>
          <a:p>
            <a:pPr algn="just" rtl="1" eaLnBrk="1" fontAlgn="auto" hangingPunct="1">
              <a:lnSpc>
                <a:spcPct val="120000"/>
              </a:lnSpc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endParaRPr lang="ar-MA" sz="12800" b="1" dirty="0" smtClean="0"/>
          </a:p>
          <a:p>
            <a:pPr algn="just" rtl="1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endParaRPr lang="ar-MA" sz="12800" b="1" dirty="0" smtClean="0"/>
          </a:p>
          <a:p>
            <a:pPr algn="just" rtl="1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endParaRPr lang="fr-FR" sz="12800" dirty="0" smtClean="0"/>
          </a:p>
          <a:p>
            <a:pPr algn="ctr" rtl="1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en-US" sz="12800" b="1" dirty="0" smtClean="0"/>
              <a:t> </a:t>
            </a:r>
            <a:endParaRPr lang="fr-FR" sz="12800" dirty="0" smtClean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A0BAA56A-5E5F-42A6-AB8E-8A03B57F288A}" type="datetime1">
              <a:rPr lang="fr-FR" smtClean="0"/>
              <a:pPr>
                <a:defRPr/>
              </a:pPr>
              <a:t>31/12/2014</a:t>
            </a:fld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5948082-2259-4B62-B6B7-FE3018BB9FCF}" type="slidenum">
              <a:rPr lang="fr-FR"/>
              <a:pPr>
                <a:defRPr/>
              </a:pPr>
              <a:t>15</a:t>
            </a:fld>
            <a:endParaRPr lang="fr-FR" dirty="0"/>
          </a:p>
        </p:txBody>
      </p:sp>
      <p:cxnSp>
        <p:nvCxnSpPr>
          <p:cNvPr id="5" name="Connecteur droit 4"/>
          <p:cNvCxnSpPr/>
          <p:nvPr/>
        </p:nvCxnSpPr>
        <p:spPr>
          <a:xfrm>
            <a:off x="440" y="1214422"/>
            <a:ext cx="914356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="" xmlns:p14="http://schemas.microsoft.com/office/powerpoint/2010/main" val="1101914893"/>
      </p:ext>
    </p:extLst>
  </p:cSld>
  <p:clrMapOvr>
    <a:masterClrMapping/>
  </p:clrMapOvr>
  <p:transition spd="med">
    <p:wip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space réservé du texte 7"/>
          <p:cNvSpPr>
            <a:spLocks noGrp="1"/>
          </p:cNvSpPr>
          <p:nvPr>
            <p:ph type="body" idx="1"/>
          </p:nvPr>
        </p:nvSpPr>
        <p:spPr>
          <a:xfrm>
            <a:off x="357158" y="0"/>
            <a:ext cx="8572500" cy="1214398"/>
          </a:xfrm>
        </p:spPr>
        <p:txBody>
          <a:bodyPr>
            <a:normAutofit fontScale="25000" lnSpcReduction="20000"/>
          </a:bodyPr>
          <a:lstStyle/>
          <a:p>
            <a:pPr algn="ctr" rtl="1" eaLnBrk="1" fontAlgn="auto" hangingPunct="1">
              <a:lnSpc>
                <a:spcPct val="120000"/>
              </a:lnSpc>
              <a:spcAft>
                <a:spcPts val="0"/>
              </a:spcAft>
              <a:buClr>
                <a:schemeClr val="accent3"/>
              </a:buClr>
              <a:defRPr/>
            </a:pPr>
            <a:endParaRPr lang="ar-MA" sz="12800" b="1" dirty="0" smtClean="0"/>
          </a:p>
          <a:p>
            <a:pPr algn="ctr" rtl="1" eaLnBrk="1" fontAlgn="auto" hangingPunct="1">
              <a:lnSpc>
                <a:spcPct val="120000"/>
              </a:lnSpc>
              <a:spcAft>
                <a:spcPts val="0"/>
              </a:spcAft>
              <a:buClr>
                <a:schemeClr val="accent3"/>
              </a:buClr>
              <a:defRPr/>
            </a:pPr>
            <a:r>
              <a:rPr lang="fr-FR" sz="14400" b="1" dirty="0">
                <a:solidFill>
                  <a:srgbClr val="00206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III </a:t>
            </a:r>
            <a:r>
              <a:rPr lang="ar-MA" sz="14400" b="1" dirty="0">
                <a:solidFill>
                  <a:srgbClr val="00206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- </a:t>
            </a:r>
            <a:r>
              <a:rPr lang="ar-SA" sz="14400" b="1" dirty="0">
                <a:solidFill>
                  <a:srgbClr val="00206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الإكراهات</a:t>
            </a:r>
            <a:endParaRPr lang="ar-MA" sz="14400" b="1" dirty="0">
              <a:solidFill>
                <a:srgbClr val="002060"/>
              </a:solidFill>
              <a:latin typeface="Times New Roman" pitchFamily="18" charset="0"/>
              <a:ea typeface="+mj-ea"/>
              <a:cs typeface="Times New Roman" pitchFamily="18" charset="0"/>
            </a:endParaRPr>
          </a:p>
          <a:p>
            <a:pPr algn="just" rtl="1" eaLnBrk="1" fontAlgn="auto" hangingPunct="1">
              <a:lnSpc>
                <a:spcPct val="120000"/>
              </a:lnSpc>
              <a:spcAft>
                <a:spcPts val="0"/>
              </a:spcAft>
              <a:buClr>
                <a:schemeClr val="tx1">
                  <a:lumMod val="95000"/>
                </a:schemeClr>
              </a:buClr>
              <a:defRPr/>
            </a:pPr>
            <a:endParaRPr lang="fr-FR" sz="3200" dirty="0" smtClean="0">
              <a:solidFill>
                <a:schemeClr val="tx1"/>
              </a:solidFill>
            </a:endParaRPr>
          </a:p>
          <a:p>
            <a:pPr marL="393700" lvl="1" indent="0" algn="just" rtl="1" eaLnBrk="1" fontAlgn="auto" hangingPunct="1">
              <a:lnSpc>
                <a:spcPct val="120000"/>
              </a:lnSpc>
              <a:spcAft>
                <a:spcPts val="0"/>
              </a:spcAft>
              <a:buClr>
                <a:schemeClr val="tx1">
                  <a:lumMod val="95000"/>
                </a:schemeClr>
              </a:buClr>
              <a:defRPr/>
            </a:pPr>
            <a:r>
              <a:rPr lang="fr-FR" sz="14400" b="1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- </a:t>
            </a:r>
            <a:r>
              <a:rPr lang="ar-SA" sz="14400" b="1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غياب آليات إلزامية تجبر القطاعات </a:t>
            </a:r>
            <a:r>
              <a:rPr lang="ar-MA" sz="14400" b="1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والجهات المعنية </a:t>
            </a:r>
            <a:r>
              <a:rPr lang="ar-SA" sz="14400" b="1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على</a:t>
            </a:r>
            <a:r>
              <a:rPr lang="ar-MA" sz="14400" b="1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:</a:t>
            </a:r>
          </a:p>
          <a:p>
            <a:pPr lvl="2" algn="just" rtl="1" eaLnBrk="1" fontAlgn="auto" hangingPunct="1">
              <a:lnSpc>
                <a:spcPct val="120000"/>
              </a:lnSpc>
              <a:spcAft>
                <a:spcPts val="0"/>
              </a:spcAft>
              <a:buClr>
                <a:schemeClr val="tx1">
                  <a:lumMod val="95000"/>
                </a:schemeClr>
              </a:buClr>
              <a:buSzPct val="67000"/>
              <a:buFont typeface="Wingdings" pitchFamily="2" charset="2"/>
              <a:buChar char="ü"/>
              <a:defRPr/>
            </a:pPr>
            <a:r>
              <a:rPr lang="ar-MA" sz="14400" dirty="0" smtClean="0">
                <a:solidFill>
                  <a:schemeClr val="tx1"/>
                </a:solidFill>
              </a:rPr>
              <a:t> </a:t>
            </a:r>
            <a:r>
              <a:rPr lang="ar-MA" sz="16000" b="1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تزويد الهيئة بالمعلومات والوثائق اللازمة للقيام بمهامها، </a:t>
            </a:r>
          </a:p>
          <a:p>
            <a:pPr lvl="2" algn="just" rtl="1" eaLnBrk="1" fontAlgn="auto" hangingPunct="1">
              <a:lnSpc>
                <a:spcPct val="120000"/>
              </a:lnSpc>
              <a:spcAft>
                <a:spcPts val="0"/>
              </a:spcAft>
              <a:buClr>
                <a:schemeClr val="tx1">
                  <a:lumMod val="95000"/>
                </a:schemeClr>
              </a:buClr>
              <a:buSzPct val="67000"/>
              <a:buFont typeface="Wingdings" pitchFamily="2" charset="2"/>
              <a:buChar char="ü"/>
              <a:defRPr/>
            </a:pPr>
            <a:r>
              <a:rPr lang="ar-SA" sz="16000" b="1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استشار</a:t>
            </a:r>
            <a:r>
              <a:rPr lang="ar-MA" sz="16000" b="1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تها</a:t>
            </a:r>
            <a:r>
              <a:rPr lang="ar-SA" sz="16000" b="1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في مشاريع</a:t>
            </a:r>
            <a:r>
              <a:rPr lang="ar-MA" sz="16000" b="1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النصوص القانونية ذات الصلة،</a:t>
            </a:r>
          </a:p>
          <a:p>
            <a:pPr lvl="2" algn="just" rtl="1" eaLnBrk="1" fontAlgn="auto" hangingPunct="1">
              <a:lnSpc>
                <a:spcPct val="120000"/>
              </a:lnSpc>
              <a:spcAft>
                <a:spcPts val="0"/>
              </a:spcAft>
              <a:buClr>
                <a:schemeClr val="tx1">
                  <a:lumMod val="95000"/>
                </a:schemeClr>
              </a:buClr>
              <a:buSzPct val="67000"/>
              <a:buFont typeface="Wingdings" pitchFamily="2" charset="2"/>
              <a:buChar char="ü"/>
              <a:defRPr/>
            </a:pPr>
            <a:r>
              <a:rPr lang="ar-MA" sz="16000" b="1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التجاوب بفعالية مع مقترحات </a:t>
            </a:r>
            <a:r>
              <a:rPr lang="ar-SA" sz="16000" b="1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وتوصيات </a:t>
            </a:r>
            <a:r>
              <a:rPr lang="ar-MA" sz="16000" b="1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الهيئة ومع الشكايات المحالة.</a:t>
            </a:r>
            <a:endParaRPr lang="fr-FR" sz="16000" b="1" dirty="0" smtClean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  <a:p>
            <a:pPr lvl="1" algn="just" rtl="1" eaLnBrk="1" fontAlgn="auto" hangingPunct="1">
              <a:lnSpc>
                <a:spcPct val="120000"/>
              </a:lnSpc>
              <a:spcAft>
                <a:spcPts val="0"/>
              </a:spcAft>
              <a:buClr>
                <a:schemeClr val="accent3"/>
              </a:buClr>
              <a:defRPr/>
            </a:pPr>
            <a:endParaRPr lang="ar-MA" sz="10800" b="1" dirty="0" smtClean="0"/>
          </a:p>
          <a:p>
            <a:pPr algn="ctr" rtl="1" eaLnBrk="1" fontAlgn="auto" hangingPunct="1">
              <a:lnSpc>
                <a:spcPct val="170000"/>
              </a:lnSpc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endParaRPr lang="ar-MA" sz="12800" b="1" dirty="0" smtClean="0"/>
          </a:p>
          <a:p>
            <a:pPr algn="just" rtl="1" eaLnBrk="1" fontAlgn="auto" hangingPunct="1">
              <a:lnSpc>
                <a:spcPct val="120000"/>
              </a:lnSpc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endParaRPr lang="ar-MA" sz="12800" b="1" dirty="0" smtClean="0"/>
          </a:p>
          <a:p>
            <a:pPr algn="just" rtl="1" eaLnBrk="1" fontAlgn="auto" hangingPunct="1">
              <a:lnSpc>
                <a:spcPct val="120000"/>
              </a:lnSpc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endParaRPr lang="ar-MA" sz="12800" b="1" dirty="0" smtClean="0"/>
          </a:p>
          <a:p>
            <a:pPr algn="just" rtl="1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endParaRPr lang="ar-MA" sz="12800" b="1" dirty="0" smtClean="0"/>
          </a:p>
          <a:p>
            <a:pPr algn="just" rtl="1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endParaRPr lang="fr-FR" sz="12800" dirty="0" smtClean="0"/>
          </a:p>
          <a:p>
            <a:pPr algn="ctr" rtl="1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en-US" sz="12800" b="1" dirty="0" smtClean="0"/>
              <a:t> </a:t>
            </a:r>
            <a:endParaRPr lang="fr-FR" sz="12800" dirty="0" smtClean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AECDAE6D-441D-4CDA-92E3-9518912B1D17}" type="datetime1">
              <a:rPr lang="fr-FR" smtClean="0"/>
              <a:pPr>
                <a:defRPr/>
              </a:pPr>
              <a:t>31/12/2014</a:t>
            </a:fld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5948082-2259-4B62-B6B7-FE3018BB9FCF}" type="slidenum">
              <a:rPr lang="fr-FR"/>
              <a:pPr>
                <a:defRPr/>
              </a:pPr>
              <a:t>16</a:t>
            </a:fld>
            <a:endParaRPr lang="fr-FR"/>
          </a:p>
        </p:txBody>
      </p:sp>
      <p:cxnSp>
        <p:nvCxnSpPr>
          <p:cNvPr id="5" name="Connecteur droit 4"/>
          <p:cNvCxnSpPr/>
          <p:nvPr/>
        </p:nvCxnSpPr>
        <p:spPr>
          <a:xfrm>
            <a:off x="0" y="1214422"/>
            <a:ext cx="9144000" cy="158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="" xmlns:p14="http://schemas.microsoft.com/office/powerpoint/2010/main" val="3033098737"/>
      </p:ext>
    </p:extLst>
  </p:cSld>
  <p:clrMapOvr>
    <a:masterClrMapping/>
  </p:clrMapOvr>
  <p:transition spd="med">
    <p:wipe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space réservé du texte 7"/>
          <p:cNvSpPr>
            <a:spLocks noGrp="1"/>
          </p:cNvSpPr>
          <p:nvPr>
            <p:ph type="body" idx="1"/>
          </p:nvPr>
        </p:nvSpPr>
        <p:spPr>
          <a:xfrm>
            <a:off x="214313" y="428604"/>
            <a:ext cx="8929687" cy="864665"/>
          </a:xfrm>
        </p:spPr>
        <p:txBody>
          <a:bodyPr>
            <a:normAutofit fontScale="25000" lnSpcReduction="20000"/>
          </a:bodyPr>
          <a:lstStyle/>
          <a:p>
            <a:pPr algn="ctr" rtl="1" eaLnBrk="1" fontAlgn="auto" hangingPunct="1">
              <a:lnSpc>
                <a:spcPct val="120000"/>
              </a:lnSpc>
              <a:spcAft>
                <a:spcPts val="0"/>
              </a:spcAft>
              <a:buClr>
                <a:schemeClr val="accent3"/>
              </a:buClr>
              <a:defRPr/>
            </a:pPr>
            <a:r>
              <a:rPr lang="fr-FR" sz="14400" b="1" dirty="0">
                <a:solidFill>
                  <a:srgbClr val="00206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IV </a:t>
            </a:r>
            <a:r>
              <a:rPr lang="ar-MA" sz="14400" b="1" dirty="0">
                <a:solidFill>
                  <a:srgbClr val="00206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– </a:t>
            </a:r>
            <a:r>
              <a:rPr lang="ar-SA" sz="14400" b="1" dirty="0">
                <a:solidFill>
                  <a:srgbClr val="00206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نحو إحداث الهيئة الوطنية للنزاهة</a:t>
            </a:r>
            <a:endParaRPr lang="ar-MA" sz="14400" b="1" dirty="0">
              <a:solidFill>
                <a:srgbClr val="002060"/>
              </a:solidFill>
              <a:latin typeface="Times New Roman" pitchFamily="18" charset="0"/>
              <a:ea typeface="+mj-ea"/>
              <a:cs typeface="Times New Roman" pitchFamily="18" charset="0"/>
            </a:endParaRPr>
          </a:p>
          <a:p>
            <a:pPr algn="ctr" rtl="1" eaLnBrk="1" fontAlgn="auto" hangingPunct="1">
              <a:lnSpc>
                <a:spcPct val="120000"/>
              </a:lnSpc>
              <a:spcAft>
                <a:spcPts val="0"/>
              </a:spcAft>
              <a:buClr>
                <a:schemeClr val="accent3"/>
              </a:buClr>
              <a:defRPr/>
            </a:pPr>
            <a:endParaRPr lang="ar-MA" sz="16000" b="1" dirty="0" smtClean="0"/>
          </a:p>
          <a:p>
            <a:pPr algn="ctr" rtl="1" eaLnBrk="1" fontAlgn="auto" hangingPunct="1">
              <a:lnSpc>
                <a:spcPct val="120000"/>
              </a:lnSpc>
              <a:spcAft>
                <a:spcPts val="0"/>
              </a:spcAft>
              <a:buClr>
                <a:schemeClr val="accent3"/>
              </a:buClr>
              <a:defRPr/>
            </a:pPr>
            <a:endParaRPr lang="fr-FR" sz="16000" dirty="0" smtClean="0"/>
          </a:p>
          <a:p>
            <a:pPr algn="ctr" rtl="1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en-US" sz="12800" b="1" dirty="0" smtClean="0"/>
              <a:t> </a:t>
            </a:r>
            <a:endParaRPr lang="fr-FR" sz="12800" dirty="0" smtClean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022FB964-F634-4B29-873C-2E0DC46454B9}" type="datetime1">
              <a:rPr lang="fr-FR" smtClean="0"/>
              <a:pPr>
                <a:defRPr/>
              </a:pPr>
              <a:t>31/12/2014</a:t>
            </a:fld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FF2C6E9-8BEC-4D76-BCAA-52595AAB8465}" type="slidenum">
              <a:rPr lang="fr-FR"/>
              <a:pPr>
                <a:defRPr/>
              </a:pPr>
              <a:t>17</a:t>
            </a:fld>
            <a:endParaRPr lang="fr-FR"/>
          </a:p>
        </p:txBody>
      </p:sp>
      <p:sp>
        <p:nvSpPr>
          <p:cNvPr id="24581" name="Rectangle 6"/>
          <p:cNvSpPr>
            <a:spLocks noChangeArrowheads="1"/>
          </p:cNvSpPr>
          <p:nvPr/>
        </p:nvSpPr>
        <p:spPr bwMode="auto">
          <a:xfrm>
            <a:off x="214281" y="1196752"/>
            <a:ext cx="8715375" cy="62786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 rtl="1"/>
            <a:r>
              <a:rPr lang="ar-SA" sz="2800" b="1" dirty="0"/>
              <a:t>1 </a:t>
            </a:r>
            <a:r>
              <a:rPr lang="ar-SA" sz="2800" b="1" dirty="0" smtClean="0"/>
              <a:t>- </a:t>
            </a:r>
            <a:r>
              <a:rPr lang="ar-MA" sz="3000" b="1" dirty="0" smtClean="0"/>
              <a:t>إصدار بيان الديوان الملكي بتاريخ فاتح أبريل </a:t>
            </a:r>
            <a:r>
              <a:rPr lang="ar-MA" sz="2400" b="1" dirty="0" smtClean="0"/>
              <a:t>2011</a:t>
            </a:r>
            <a:r>
              <a:rPr lang="ar-MA" sz="3000" b="1" dirty="0" smtClean="0"/>
              <a:t>:</a:t>
            </a:r>
          </a:p>
          <a:p>
            <a:pPr algn="just" rtl="1">
              <a:buFontTx/>
              <a:buChar char="-"/>
            </a:pPr>
            <a:r>
              <a:rPr lang="ar-SA" sz="3600" b="1" dirty="0" smtClean="0">
                <a:cs typeface="+mj-cs"/>
              </a:rPr>
              <a:t>التأكيد على</a:t>
            </a:r>
            <a:r>
              <a:rPr lang="ar-MA" sz="3600" b="1" dirty="0" smtClean="0">
                <a:cs typeface="+mj-cs"/>
              </a:rPr>
              <a:t> المستلزمات التالية:</a:t>
            </a:r>
          </a:p>
          <a:p>
            <a:pPr lvl="1" algn="just" rtl="1">
              <a:buFont typeface="Wingdings" pitchFamily="2" charset="2"/>
              <a:buChar char="ü"/>
            </a:pPr>
            <a:r>
              <a:rPr lang="ar-MA" sz="3000" dirty="0" smtClean="0"/>
              <a:t> </a:t>
            </a:r>
            <a:r>
              <a:rPr lang="ar-SA" sz="3600" dirty="0" smtClean="0">
                <a:cs typeface="+mj-cs"/>
              </a:rPr>
              <a:t>تأهيل الهيئة في أفق </a:t>
            </a:r>
            <a:r>
              <a:rPr lang="ar-SA" sz="3600" dirty="0" err="1" smtClean="0">
                <a:cs typeface="+mj-cs"/>
              </a:rPr>
              <a:t>دسترتها</a:t>
            </a:r>
            <a:r>
              <a:rPr lang="ar-MA" sz="3600" dirty="0" smtClean="0">
                <a:cs typeface="+mj-cs"/>
              </a:rPr>
              <a:t> </a:t>
            </a:r>
            <a:r>
              <a:rPr lang="ar-SA" sz="3600" dirty="0" smtClean="0">
                <a:cs typeface="+mj-cs"/>
              </a:rPr>
              <a:t>للانخراط بفعالية في مسار الإصلاح الشامل، </a:t>
            </a:r>
            <a:endParaRPr lang="fr-FR" sz="3600" dirty="0" smtClean="0">
              <a:cs typeface="+mj-cs"/>
            </a:endParaRPr>
          </a:p>
          <a:p>
            <a:pPr lvl="1" algn="just" rtl="1">
              <a:buFont typeface="Wingdings" pitchFamily="2" charset="2"/>
              <a:buChar char="ü"/>
            </a:pPr>
            <a:r>
              <a:rPr lang="ar-SA" sz="3600" dirty="0" smtClean="0">
                <a:cs typeface="+mj-cs"/>
              </a:rPr>
              <a:t>اعتبار الدور المحوري للهيئة في المنظومة الوطنية لتكريس الحكامة الجيدة، </a:t>
            </a:r>
            <a:endParaRPr lang="fr-FR" sz="3600" dirty="0" smtClean="0">
              <a:cs typeface="+mj-cs"/>
            </a:endParaRPr>
          </a:p>
          <a:p>
            <a:pPr lvl="1" algn="just" rtl="1">
              <a:buFont typeface="Wingdings" pitchFamily="2" charset="2"/>
              <a:buChar char="ü"/>
            </a:pPr>
            <a:r>
              <a:rPr lang="ar-SA" sz="3600" dirty="0" smtClean="0">
                <a:cs typeface="+mj-cs"/>
              </a:rPr>
              <a:t>النهوض بمهامها بما يضمن الفعالية في محاربة الرشوة والوقاية منها والتصدي لكل أشكال الفساد، </a:t>
            </a:r>
            <a:endParaRPr lang="fr-FR" sz="3600" dirty="0" smtClean="0">
              <a:cs typeface="+mj-cs"/>
            </a:endParaRPr>
          </a:p>
          <a:p>
            <a:pPr algn="just" rtl="1">
              <a:buFontTx/>
              <a:buChar char="-"/>
            </a:pPr>
            <a:endParaRPr lang="fr-FR" sz="3600" dirty="0" smtClean="0">
              <a:cs typeface="+mj-cs"/>
            </a:endParaRPr>
          </a:p>
          <a:p>
            <a:pPr lvl="1" algn="just" rtl="1"/>
            <a:endParaRPr lang="fr-FR" sz="2400" dirty="0" smtClean="0"/>
          </a:p>
          <a:p>
            <a:pPr lvl="1" algn="just" rtl="1">
              <a:buFont typeface="Wingdings" pitchFamily="2" charset="2"/>
              <a:buChar char="ü"/>
            </a:pPr>
            <a:endParaRPr lang="ar-MA" sz="3200" dirty="0" smtClean="0"/>
          </a:p>
          <a:p>
            <a:pPr algn="just" rtl="1"/>
            <a:endParaRPr lang="fr-FR" sz="2800" dirty="0"/>
          </a:p>
        </p:txBody>
      </p:sp>
      <p:cxnSp>
        <p:nvCxnSpPr>
          <p:cNvPr id="6" name="Connecteur droit 5"/>
          <p:cNvCxnSpPr/>
          <p:nvPr/>
        </p:nvCxnSpPr>
        <p:spPr>
          <a:xfrm>
            <a:off x="440" y="1071546"/>
            <a:ext cx="914356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ransition spd="med">
    <p:wipe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space réservé du texte 7"/>
          <p:cNvSpPr>
            <a:spLocks noGrp="1"/>
          </p:cNvSpPr>
          <p:nvPr>
            <p:ph type="body" idx="1"/>
          </p:nvPr>
        </p:nvSpPr>
        <p:spPr>
          <a:xfrm>
            <a:off x="107125" y="332657"/>
            <a:ext cx="8929687" cy="1080120"/>
          </a:xfrm>
        </p:spPr>
        <p:txBody>
          <a:bodyPr>
            <a:normAutofit fontScale="25000" lnSpcReduction="20000"/>
          </a:bodyPr>
          <a:lstStyle/>
          <a:p>
            <a:pPr algn="ctr" rtl="1" eaLnBrk="1" fontAlgn="auto" hangingPunct="1">
              <a:lnSpc>
                <a:spcPct val="120000"/>
              </a:lnSpc>
              <a:spcAft>
                <a:spcPts val="0"/>
              </a:spcAft>
              <a:buClr>
                <a:schemeClr val="accent3"/>
              </a:buClr>
              <a:defRPr/>
            </a:pPr>
            <a:r>
              <a:rPr lang="fr-FR" sz="14400" b="1" dirty="0">
                <a:solidFill>
                  <a:srgbClr val="00206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IV </a:t>
            </a:r>
            <a:r>
              <a:rPr lang="ar-MA" sz="14400" b="1" dirty="0">
                <a:solidFill>
                  <a:srgbClr val="00206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– </a:t>
            </a:r>
            <a:r>
              <a:rPr lang="ar-SA" sz="14400" b="1" dirty="0">
                <a:solidFill>
                  <a:srgbClr val="00206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نحو إحداث الهيئة الوطنية للنزاهة</a:t>
            </a:r>
            <a:endParaRPr lang="ar-MA" sz="14400" b="1" dirty="0">
              <a:solidFill>
                <a:srgbClr val="002060"/>
              </a:solidFill>
              <a:latin typeface="Times New Roman" pitchFamily="18" charset="0"/>
              <a:ea typeface="+mj-ea"/>
              <a:cs typeface="Times New Roman" pitchFamily="18" charset="0"/>
            </a:endParaRPr>
          </a:p>
          <a:p>
            <a:pPr algn="ctr" rtl="1" eaLnBrk="1" fontAlgn="auto" hangingPunct="1">
              <a:lnSpc>
                <a:spcPct val="120000"/>
              </a:lnSpc>
              <a:spcAft>
                <a:spcPts val="0"/>
              </a:spcAft>
              <a:buClr>
                <a:schemeClr val="accent3"/>
              </a:buClr>
              <a:defRPr/>
            </a:pPr>
            <a:endParaRPr lang="ar-MA" sz="16000" b="1" dirty="0" smtClean="0"/>
          </a:p>
          <a:p>
            <a:pPr algn="ctr" rtl="1" eaLnBrk="1" fontAlgn="auto" hangingPunct="1">
              <a:lnSpc>
                <a:spcPct val="120000"/>
              </a:lnSpc>
              <a:spcAft>
                <a:spcPts val="0"/>
              </a:spcAft>
              <a:buClr>
                <a:schemeClr val="accent3"/>
              </a:buClr>
              <a:defRPr/>
            </a:pPr>
            <a:endParaRPr lang="fr-FR" sz="16000" dirty="0" smtClean="0"/>
          </a:p>
          <a:p>
            <a:pPr algn="ctr" rtl="1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en-US" sz="12800" b="1" dirty="0" smtClean="0"/>
              <a:t> </a:t>
            </a:r>
            <a:endParaRPr lang="fr-FR" sz="12800" dirty="0" smtClean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D0D3C47F-9060-4E55-87B9-7AF0B6B06A3C}" type="datetime1">
              <a:rPr lang="fr-FR" smtClean="0"/>
              <a:pPr>
                <a:defRPr/>
              </a:pPr>
              <a:t>31/12/2014</a:t>
            </a:fld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FF2C6E9-8BEC-4D76-BCAA-52595AAB8465}" type="slidenum">
              <a:rPr lang="fr-FR"/>
              <a:pPr>
                <a:defRPr/>
              </a:pPr>
              <a:t>18</a:t>
            </a:fld>
            <a:endParaRPr lang="fr-FR"/>
          </a:p>
        </p:txBody>
      </p:sp>
      <p:sp>
        <p:nvSpPr>
          <p:cNvPr id="24581" name="Rectangle 6"/>
          <p:cNvSpPr>
            <a:spLocks noChangeArrowheads="1"/>
          </p:cNvSpPr>
          <p:nvPr/>
        </p:nvSpPr>
        <p:spPr bwMode="auto">
          <a:xfrm>
            <a:off x="199272" y="1412776"/>
            <a:ext cx="8715375" cy="65556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 rtl="1"/>
            <a:r>
              <a:rPr lang="ar-SA" sz="3200" b="1" dirty="0" smtClean="0"/>
              <a:t>-</a:t>
            </a:r>
            <a:r>
              <a:rPr lang="ar-MA" sz="3600" b="1" dirty="0" smtClean="0">
                <a:cs typeface="+mj-cs"/>
              </a:rPr>
              <a:t>إصدار التعليمات السامية للحكومة </a:t>
            </a:r>
            <a:r>
              <a:rPr lang="ar-MA" sz="3600" b="1" dirty="0" err="1" smtClean="0">
                <a:cs typeface="+mj-cs"/>
              </a:rPr>
              <a:t>ل</a:t>
            </a:r>
            <a:r>
              <a:rPr lang="ar-SA" sz="3600" b="1" dirty="0" smtClean="0">
                <a:cs typeface="+mj-cs"/>
              </a:rPr>
              <a:t>إعادة النظر في الإطار التشريعي المنظم للهيئة</a:t>
            </a:r>
            <a:r>
              <a:rPr lang="ar-MA" sz="3600" b="1" dirty="0" smtClean="0">
                <a:cs typeface="+mj-cs"/>
              </a:rPr>
              <a:t> وفق التوجهات التالية</a:t>
            </a:r>
            <a:r>
              <a:rPr lang="ar-SA" sz="3600" b="1" dirty="0" smtClean="0">
                <a:cs typeface="+mj-cs"/>
              </a:rPr>
              <a:t>:</a:t>
            </a:r>
            <a:endParaRPr lang="fr-FR" sz="3600" b="1" dirty="0" smtClean="0">
              <a:cs typeface="+mj-cs"/>
            </a:endParaRPr>
          </a:p>
          <a:p>
            <a:pPr lvl="1" algn="just" rtl="1">
              <a:buFont typeface="Wingdings" pitchFamily="2" charset="2"/>
              <a:buChar char="ü"/>
            </a:pPr>
            <a:r>
              <a:rPr lang="ar-SA" sz="4000" dirty="0" smtClean="0">
                <a:cs typeface="+mj-cs"/>
              </a:rPr>
              <a:t>توسيع اختصاصاتها وتقوية طرق عملها، </a:t>
            </a:r>
            <a:endParaRPr lang="fr-FR" sz="4000" dirty="0" smtClean="0">
              <a:cs typeface="+mj-cs"/>
            </a:endParaRPr>
          </a:p>
          <a:p>
            <a:pPr lvl="1" algn="just" rtl="1">
              <a:buFont typeface="Wingdings" pitchFamily="2" charset="2"/>
              <a:buChar char="ü"/>
            </a:pPr>
            <a:r>
              <a:rPr lang="ar-SA" sz="4000" dirty="0" smtClean="0">
                <a:cs typeface="+mj-cs"/>
              </a:rPr>
              <a:t>تخويلها صلاحيات التصدي التلقائي لحالات الارتشاء وكل أنواع الفساد، </a:t>
            </a:r>
            <a:endParaRPr lang="fr-FR" sz="4000" dirty="0" smtClean="0">
              <a:cs typeface="+mj-cs"/>
            </a:endParaRPr>
          </a:p>
          <a:p>
            <a:pPr lvl="1" algn="just" rtl="1">
              <a:buFont typeface="Wingdings" pitchFamily="2" charset="2"/>
              <a:buChar char="ü"/>
            </a:pPr>
            <a:r>
              <a:rPr lang="ar-SA" sz="4000" dirty="0" smtClean="0">
                <a:cs typeface="+mj-cs"/>
              </a:rPr>
              <a:t>تمكينها من الموارد البشرية والمادية والآليات القانونية اللازمة للقيام بمهامها، بما يلزم من التجرد والنجاعة والتناسق المؤسسي</a:t>
            </a:r>
            <a:r>
              <a:rPr lang="ar-MA" sz="4000" dirty="0" smtClean="0">
                <a:cs typeface="+mj-cs"/>
              </a:rPr>
              <a:t>.</a:t>
            </a:r>
            <a:r>
              <a:rPr lang="ar-SA" sz="4000" dirty="0" smtClean="0">
                <a:cs typeface="+mj-cs"/>
              </a:rPr>
              <a:t> </a:t>
            </a:r>
            <a:endParaRPr lang="fr-FR" sz="4000" dirty="0" smtClean="0">
              <a:cs typeface="+mj-cs"/>
            </a:endParaRPr>
          </a:p>
          <a:p>
            <a:pPr algn="just" rtl="1"/>
            <a:endParaRPr lang="fr-FR" sz="2400" dirty="0" smtClean="0"/>
          </a:p>
          <a:p>
            <a:pPr lvl="1" algn="just" rtl="1"/>
            <a:endParaRPr lang="fr-FR" sz="2400" dirty="0" smtClean="0"/>
          </a:p>
          <a:p>
            <a:pPr lvl="1" algn="just" rtl="1">
              <a:buFont typeface="Wingdings" pitchFamily="2" charset="2"/>
              <a:buChar char="ü"/>
            </a:pPr>
            <a:endParaRPr lang="ar-MA" sz="3200" dirty="0" smtClean="0"/>
          </a:p>
          <a:p>
            <a:pPr algn="just" rtl="1"/>
            <a:endParaRPr lang="fr-FR" sz="2800" dirty="0"/>
          </a:p>
        </p:txBody>
      </p:sp>
      <p:cxnSp>
        <p:nvCxnSpPr>
          <p:cNvPr id="6" name="Connecteur droit 5"/>
          <p:cNvCxnSpPr/>
          <p:nvPr/>
        </p:nvCxnSpPr>
        <p:spPr>
          <a:xfrm>
            <a:off x="440" y="1071546"/>
            <a:ext cx="914356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ransition spd="med">
    <p:wipe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space réservé du texte 7"/>
          <p:cNvSpPr>
            <a:spLocks noGrp="1"/>
          </p:cNvSpPr>
          <p:nvPr>
            <p:ph type="body" idx="1"/>
          </p:nvPr>
        </p:nvSpPr>
        <p:spPr>
          <a:xfrm>
            <a:off x="186020" y="428604"/>
            <a:ext cx="8929687" cy="768148"/>
          </a:xfrm>
        </p:spPr>
        <p:txBody>
          <a:bodyPr>
            <a:normAutofit fontScale="25000" lnSpcReduction="20000"/>
          </a:bodyPr>
          <a:lstStyle/>
          <a:p>
            <a:pPr algn="ctr" rtl="1" eaLnBrk="1" fontAlgn="auto" hangingPunct="1">
              <a:lnSpc>
                <a:spcPct val="120000"/>
              </a:lnSpc>
              <a:spcAft>
                <a:spcPts val="0"/>
              </a:spcAft>
              <a:buClr>
                <a:schemeClr val="accent3"/>
              </a:buClr>
              <a:defRPr/>
            </a:pPr>
            <a:r>
              <a:rPr lang="fr-FR" sz="14400" b="1" dirty="0">
                <a:solidFill>
                  <a:srgbClr val="00206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IV </a:t>
            </a:r>
            <a:r>
              <a:rPr lang="ar-MA" sz="14400" b="1" dirty="0">
                <a:solidFill>
                  <a:srgbClr val="00206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– </a:t>
            </a:r>
            <a:r>
              <a:rPr lang="ar-SA" sz="14400" b="1" dirty="0">
                <a:solidFill>
                  <a:srgbClr val="00206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نحو إحداث الهيئة الوطنية للنزاهة</a:t>
            </a:r>
            <a:endParaRPr lang="ar-MA" sz="14400" b="1" dirty="0">
              <a:solidFill>
                <a:srgbClr val="002060"/>
              </a:solidFill>
              <a:latin typeface="Times New Roman" pitchFamily="18" charset="0"/>
              <a:ea typeface="+mj-ea"/>
              <a:cs typeface="Times New Roman" pitchFamily="18" charset="0"/>
            </a:endParaRPr>
          </a:p>
          <a:p>
            <a:pPr algn="ctr" rtl="1" eaLnBrk="1" fontAlgn="auto" hangingPunct="1">
              <a:lnSpc>
                <a:spcPct val="120000"/>
              </a:lnSpc>
              <a:spcAft>
                <a:spcPts val="0"/>
              </a:spcAft>
              <a:buClr>
                <a:schemeClr val="accent3"/>
              </a:buClr>
              <a:defRPr/>
            </a:pPr>
            <a:endParaRPr lang="ar-MA" sz="16000" b="1" dirty="0" smtClean="0"/>
          </a:p>
          <a:p>
            <a:pPr algn="ctr" rtl="1" eaLnBrk="1" fontAlgn="auto" hangingPunct="1">
              <a:lnSpc>
                <a:spcPct val="120000"/>
              </a:lnSpc>
              <a:spcAft>
                <a:spcPts val="0"/>
              </a:spcAft>
              <a:buClr>
                <a:schemeClr val="accent3"/>
              </a:buClr>
              <a:defRPr/>
            </a:pPr>
            <a:endParaRPr lang="fr-FR" sz="16000" dirty="0" smtClean="0"/>
          </a:p>
          <a:p>
            <a:pPr algn="ctr" rtl="1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en-US" sz="12800" b="1" dirty="0" smtClean="0"/>
              <a:t> </a:t>
            </a:r>
            <a:endParaRPr lang="fr-FR" sz="12800" dirty="0" smtClean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6DFF5246-D1D5-4572-9F88-41CD6410C0CA}" type="datetime1">
              <a:rPr lang="fr-FR" smtClean="0"/>
              <a:pPr>
                <a:defRPr/>
              </a:pPr>
              <a:t>31/12/2014</a:t>
            </a:fld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FF2C6E9-8BEC-4D76-BCAA-52595AAB8465}" type="slidenum">
              <a:rPr lang="fr-FR"/>
              <a:pPr>
                <a:defRPr/>
              </a:pPr>
              <a:t>19</a:t>
            </a:fld>
            <a:endParaRPr lang="fr-FR"/>
          </a:p>
        </p:txBody>
      </p:sp>
      <p:sp>
        <p:nvSpPr>
          <p:cNvPr id="24581" name="Rectangle 6"/>
          <p:cNvSpPr>
            <a:spLocks noChangeArrowheads="1"/>
          </p:cNvSpPr>
          <p:nvPr/>
        </p:nvSpPr>
        <p:spPr bwMode="auto">
          <a:xfrm>
            <a:off x="229765" y="1196752"/>
            <a:ext cx="8715375" cy="54168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 rtl="1"/>
            <a:r>
              <a:rPr lang="ar-SA" sz="2800" b="1" dirty="0"/>
              <a:t>2</a:t>
            </a:r>
            <a:r>
              <a:rPr lang="ar-MA" sz="3400" b="1" dirty="0" smtClean="0"/>
              <a:t>- </a:t>
            </a:r>
            <a:r>
              <a:rPr lang="ar-MA" sz="3000" b="1" dirty="0" smtClean="0"/>
              <a:t>المقومات الدستورية للهيئة الوطنية للنزاهة:</a:t>
            </a:r>
          </a:p>
          <a:p>
            <a:pPr lvl="1" algn="just" rtl="1"/>
            <a:r>
              <a:rPr lang="ar-MA" sz="3200" dirty="0" smtClean="0"/>
              <a:t>- </a:t>
            </a:r>
            <a:r>
              <a:rPr lang="ar-MA" sz="3600" b="1" dirty="0" smtClean="0">
                <a:cs typeface="+mj-cs"/>
              </a:rPr>
              <a:t>التأكيد على استقلالية الهيئة، (الفصل 159)،</a:t>
            </a:r>
          </a:p>
          <a:p>
            <a:pPr lvl="1" algn="just" rtl="1"/>
            <a:r>
              <a:rPr lang="fr-FR" sz="3600" dirty="0" smtClean="0">
                <a:cs typeface="+mj-cs"/>
              </a:rPr>
              <a:t>-</a:t>
            </a:r>
            <a:r>
              <a:rPr lang="ar-MA" sz="3600" b="1" dirty="0" smtClean="0">
                <a:cs typeface="+mj-cs"/>
              </a:rPr>
              <a:t>اعتماد الإطار التشريعي لتحديد تأليف وصلاحياتِ وتنظيم وسَيْر عملِ الهيئة الوطنية (الفصل 171)،</a:t>
            </a:r>
          </a:p>
          <a:p>
            <a:pPr lvl="1" algn="just" rtl="1">
              <a:buFontTx/>
              <a:buChar char="-"/>
            </a:pPr>
            <a:r>
              <a:rPr lang="ar-MA" sz="3600" b="1" dirty="0" smtClean="0">
                <a:cs typeface="+mj-cs"/>
              </a:rPr>
              <a:t> تحديد مهام الهيئة الوطنية</a:t>
            </a:r>
            <a:r>
              <a:rPr lang="ar-SA" sz="3600" b="1" dirty="0" smtClean="0">
                <a:cs typeface="+mj-cs"/>
              </a:rPr>
              <a:t>: المبادرة، الإشراف، التنسيق، ضمان تتبع التنفيذ، تلقي ونشر المعلومات، النهوض بالحكامة وثقافة المرفق العام،</a:t>
            </a:r>
            <a:r>
              <a:rPr lang="ar-MA" sz="3600" b="1" dirty="0" smtClean="0">
                <a:cs typeface="+mj-cs"/>
              </a:rPr>
              <a:t> (الفصل 167)،</a:t>
            </a:r>
          </a:p>
          <a:p>
            <a:pPr lvl="1" algn="just" rtl="1">
              <a:buFontTx/>
              <a:buChar char="-"/>
            </a:pPr>
            <a:r>
              <a:rPr lang="ar-MA" sz="3600" b="1" dirty="0" smtClean="0">
                <a:cs typeface="+mj-cs"/>
              </a:rPr>
              <a:t> المناقشة البرلمانية للتقرير السنوي، (الفصل 160). </a:t>
            </a:r>
            <a:endParaRPr lang="fr-FR" sz="3600" b="1" dirty="0" smtClean="0">
              <a:cs typeface="+mj-cs"/>
            </a:endParaRPr>
          </a:p>
          <a:p>
            <a:pPr lvl="1" algn="just" rtl="1">
              <a:buFont typeface="Wingdings" pitchFamily="2" charset="2"/>
              <a:buChar char="ü"/>
            </a:pPr>
            <a:endParaRPr lang="ar-MA" sz="3200" dirty="0" smtClean="0"/>
          </a:p>
          <a:p>
            <a:pPr algn="just" rtl="1"/>
            <a:endParaRPr lang="fr-FR" sz="2800" dirty="0"/>
          </a:p>
        </p:txBody>
      </p:sp>
      <p:cxnSp>
        <p:nvCxnSpPr>
          <p:cNvPr id="6" name="Connecteur droit 5"/>
          <p:cNvCxnSpPr/>
          <p:nvPr/>
        </p:nvCxnSpPr>
        <p:spPr>
          <a:xfrm>
            <a:off x="440" y="1071546"/>
            <a:ext cx="914356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ransition spd="med">
    <p:wip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space réservé du texte 7"/>
          <p:cNvSpPr>
            <a:spLocks noGrp="1"/>
          </p:cNvSpPr>
          <p:nvPr>
            <p:ph type="body" idx="1"/>
          </p:nvPr>
        </p:nvSpPr>
        <p:spPr>
          <a:xfrm>
            <a:off x="571472" y="428604"/>
            <a:ext cx="7929590" cy="1509713"/>
          </a:xfrm>
        </p:spPr>
        <p:txBody>
          <a:bodyPr>
            <a:normAutofit fontScale="25000" lnSpcReduction="20000"/>
          </a:bodyPr>
          <a:lstStyle/>
          <a:p>
            <a:pPr algn="ctr" rtl="1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ar-MA" sz="17600" b="1" dirty="0" smtClean="0"/>
              <a:t>المحتويات</a:t>
            </a:r>
            <a:endParaRPr lang="fr-FR" sz="17600" dirty="0" smtClean="0"/>
          </a:p>
          <a:p>
            <a:pPr algn="r" rtl="1">
              <a:defRPr/>
            </a:pPr>
            <a:endParaRPr lang="fr-FR" sz="11200" b="1" dirty="0" smtClean="0"/>
          </a:p>
          <a:p>
            <a:pPr algn="just" rtl="1">
              <a:lnSpc>
                <a:spcPct val="170000"/>
              </a:lnSpc>
              <a:defRPr/>
            </a:pPr>
            <a:r>
              <a:rPr lang="fr-FR" sz="12800" b="1" dirty="0" smtClean="0"/>
              <a:t>I  </a:t>
            </a:r>
            <a:r>
              <a:rPr lang="ar-MA" sz="12800" b="1" dirty="0" smtClean="0"/>
              <a:t>-</a:t>
            </a:r>
            <a:r>
              <a:rPr lang="fr-FR" sz="12800" b="1" dirty="0" smtClean="0"/>
              <a:t> </a:t>
            </a:r>
            <a:r>
              <a:rPr lang="ar-MA" sz="14400" b="1" dirty="0"/>
              <a:t>خصوصيات الهيئة</a:t>
            </a:r>
            <a:endParaRPr lang="fr-FR" sz="14400" b="1" dirty="0" smtClean="0"/>
          </a:p>
          <a:p>
            <a:pPr algn="r" rtl="1">
              <a:lnSpc>
                <a:spcPct val="170000"/>
              </a:lnSpc>
              <a:defRPr/>
            </a:pPr>
            <a:r>
              <a:rPr lang="fr-FR" sz="12800" b="1" dirty="0" smtClean="0"/>
              <a:t>II</a:t>
            </a:r>
            <a:r>
              <a:rPr lang="fr-FR" sz="14400" b="1" dirty="0" smtClean="0"/>
              <a:t> </a:t>
            </a:r>
            <a:r>
              <a:rPr lang="ar-MA" sz="14400" b="1" dirty="0"/>
              <a:t>- حصيلة المنجزات</a:t>
            </a:r>
            <a:endParaRPr lang="fr-FR" sz="14400" b="1" dirty="0" smtClean="0"/>
          </a:p>
          <a:p>
            <a:pPr algn="r" rtl="1">
              <a:lnSpc>
                <a:spcPct val="170000"/>
              </a:lnSpc>
              <a:defRPr/>
            </a:pPr>
            <a:r>
              <a:rPr lang="fr-FR" sz="12800" b="1" dirty="0" smtClean="0"/>
              <a:t>III</a:t>
            </a:r>
            <a:r>
              <a:rPr lang="fr-FR" sz="14400" b="1" dirty="0" smtClean="0"/>
              <a:t> </a:t>
            </a:r>
            <a:r>
              <a:rPr lang="ar-MA" sz="14400" b="1" dirty="0" smtClean="0"/>
              <a:t>-</a:t>
            </a:r>
            <a:r>
              <a:rPr lang="ar-SA" sz="14400" b="1" dirty="0" smtClean="0"/>
              <a:t> الإكراهات</a:t>
            </a:r>
            <a:endParaRPr lang="fr-FR" sz="14400" b="1" dirty="0" smtClean="0"/>
          </a:p>
          <a:p>
            <a:pPr algn="r" rtl="1">
              <a:lnSpc>
                <a:spcPct val="170000"/>
              </a:lnSpc>
              <a:defRPr/>
            </a:pPr>
            <a:r>
              <a:rPr lang="fr-FR" sz="12800" b="1" dirty="0" smtClean="0"/>
              <a:t>IV</a:t>
            </a:r>
            <a:r>
              <a:rPr lang="fr-FR" sz="14400" b="1" dirty="0" smtClean="0"/>
              <a:t> </a:t>
            </a:r>
            <a:r>
              <a:rPr lang="ar-MA" sz="14400" b="1" dirty="0" smtClean="0"/>
              <a:t>- </a:t>
            </a:r>
            <a:r>
              <a:rPr lang="ar-SA" sz="14400" b="1" dirty="0" smtClean="0"/>
              <a:t>نحو إحداث الهيئة الوطنية للنزاهة</a:t>
            </a:r>
            <a:endParaRPr lang="ar-MA" sz="14400" b="1" dirty="0" smtClean="0"/>
          </a:p>
          <a:p>
            <a:pPr algn="r" rtl="1">
              <a:lnSpc>
                <a:spcPct val="170000"/>
              </a:lnSpc>
              <a:defRPr/>
            </a:pPr>
            <a:r>
              <a:rPr lang="ar-MA" sz="14400" b="1" dirty="0" smtClean="0"/>
              <a:t>      </a:t>
            </a:r>
            <a:endParaRPr lang="fr-FR" sz="14400" b="1" dirty="0" smtClean="0"/>
          </a:p>
          <a:p>
            <a:pPr algn="r" rtl="1">
              <a:lnSpc>
                <a:spcPct val="170000"/>
              </a:lnSpc>
              <a:defRPr/>
            </a:pPr>
            <a:r>
              <a:rPr lang="fr-FR" sz="12800" b="1" dirty="0" smtClean="0"/>
              <a:t>    </a:t>
            </a:r>
          </a:p>
          <a:p>
            <a:pPr algn="just" rtl="1" eaLnBrk="1" fontAlgn="auto" hangingPunct="1">
              <a:lnSpc>
                <a:spcPct val="120000"/>
              </a:lnSpc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endParaRPr lang="ar-MA" sz="12800" b="1" dirty="0" smtClean="0"/>
          </a:p>
          <a:p>
            <a:pPr algn="just" rtl="1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endParaRPr lang="ar-MA" sz="12800" b="1" dirty="0" smtClean="0"/>
          </a:p>
          <a:p>
            <a:pPr algn="just" rtl="1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endParaRPr lang="fr-FR" sz="12800" dirty="0" smtClean="0"/>
          </a:p>
          <a:p>
            <a:pPr algn="ctr" rtl="1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en-US" sz="12800" b="1" dirty="0" smtClean="0"/>
              <a:t> </a:t>
            </a:r>
            <a:endParaRPr lang="fr-FR" sz="12800" dirty="0" smtClean="0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96EFFA8D-7E0D-41D1-A23F-BE1A2E390928}" type="datetime1">
              <a:rPr lang="fr-FR" smtClean="0"/>
              <a:pPr>
                <a:defRPr/>
              </a:pPr>
              <a:t>31/12/2014</a:t>
            </a:fld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E61D36-0619-4317-82DC-F8F5276D3063}" type="slidenum">
              <a:rPr lang="fr-FR"/>
              <a:pPr>
                <a:defRPr/>
              </a:pPr>
              <a:t>2</a:t>
            </a:fld>
            <a:endParaRPr lang="fr-FR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space réservé du texte 7"/>
          <p:cNvSpPr>
            <a:spLocks noGrp="1"/>
          </p:cNvSpPr>
          <p:nvPr>
            <p:ph type="body" idx="1"/>
          </p:nvPr>
        </p:nvSpPr>
        <p:spPr>
          <a:xfrm>
            <a:off x="214282" y="285728"/>
            <a:ext cx="8715436" cy="714358"/>
          </a:xfrm>
        </p:spPr>
        <p:txBody>
          <a:bodyPr>
            <a:normAutofit fontScale="25000" lnSpcReduction="20000"/>
          </a:bodyPr>
          <a:lstStyle/>
          <a:p>
            <a:pPr algn="ctr" rtl="1" eaLnBrk="1" fontAlgn="auto" hangingPunct="1">
              <a:lnSpc>
                <a:spcPct val="120000"/>
              </a:lnSpc>
              <a:spcAft>
                <a:spcPts val="0"/>
              </a:spcAft>
              <a:buClr>
                <a:schemeClr val="accent3"/>
              </a:buClr>
              <a:defRPr/>
            </a:pPr>
            <a:r>
              <a:rPr lang="fr-FR" sz="14400" b="1" dirty="0">
                <a:solidFill>
                  <a:srgbClr val="00206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IV </a:t>
            </a:r>
            <a:r>
              <a:rPr lang="ar-MA" sz="14400" b="1" dirty="0">
                <a:solidFill>
                  <a:srgbClr val="00206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– </a:t>
            </a:r>
            <a:r>
              <a:rPr lang="ar-SA" sz="14400" b="1" dirty="0">
                <a:solidFill>
                  <a:srgbClr val="00206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نحو إحداث الهيئة الوطنية </a:t>
            </a:r>
            <a:r>
              <a:rPr lang="ar-SA" sz="14400" b="1" dirty="0" smtClean="0">
                <a:solidFill>
                  <a:srgbClr val="00206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للنزاهة</a:t>
            </a:r>
            <a:endParaRPr lang="fr-FR" sz="14400" b="1" dirty="0" smtClean="0">
              <a:solidFill>
                <a:srgbClr val="002060"/>
              </a:solidFill>
              <a:latin typeface="Times New Roman" pitchFamily="18" charset="0"/>
              <a:ea typeface="+mj-ea"/>
              <a:cs typeface="Times New Roman" pitchFamily="18" charset="0"/>
            </a:endParaRPr>
          </a:p>
          <a:p>
            <a:pPr algn="ctr" rtl="1" eaLnBrk="1" fontAlgn="auto" hangingPunct="1">
              <a:lnSpc>
                <a:spcPct val="120000"/>
              </a:lnSpc>
              <a:spcAft>
                <a:spcPts val="0"/>
              </a:spcAft>
              <a:buClr>
                <a:schemeClr val="accent3"/>
              </a:buClr>
              <a:defRPr/>
            </a:pPr>
            <a:endParaRPr lang="ar-MA" sz="14400" b="1" dirty="0">
              <a:solidFill>
                <a:schemeClr val="tx2"/>
              </a:solidFill>
              <a:latin typeface="Times New Roman" pitchFamily="18" charset="0"/>
              <a:ea typeface="+mj-ea"/>
              <a:cs typeface="Times New Roman" pitchFamily="18" charset="0"/>
            </a:endParaRPr>
          </a:p>
          <a:p>
            <a:pPr algn="just" rtl="1" eaLnBrk="1" fontAlgn="auto" hangingPunct="1">
              <a:lnSpc>
                <a:spcPct val="120000"/>
              </a:lnSpc>
              <a:spcAft>
                <a:spcPts val="0"/>
              </a:spcAft>
              <a:buClr>
                <a:schemeClr val="accent3"/>
              </a:buClr>
              <a:defRPr/>
            </a:pPr>
            <a:r>
              <a:rPr lang="ar-SA" sz="11200" b="1" dirty="0"/>
              <a:t>3</a:t>
            </a:r>
            <a:r>
              <a:rPr lang="ar-MA" sz="12800" b="1" dirty="0" smtClean="0"/>
              <a:t>- </a:t>
            </a:r>
            <a:r>
              <a:rPr lang="ar-SA" sz="12800" b="1" dirty="0" smtClean="0"/>
              <a:t>وضع مشروع قانون</a:t>
            </a:r>
            <a:r>
              <a:rPr lang="ar-MA" sz="12800" b="1" dirty="0" smtClean="0"/>
              <a:t> للهيئة الوطنية للنزاهة:</a:t>
            </a:r>
            <a:endParaRPr lang="ar-SA" sz="12800" b="1" dirty="0" smtClean="0"/>
          </a:p>
          <a:p>
            <a:pPr algn="just" rtl="1" eaLnBrk="1" fontAlgn="auto" hangingPunct="1">
              <a:lnSpc>
                <a:spcPct val="120000"/>
              </a:lnSpc>
              <a:spcAft>
                <a:spcPts val="0"/>
              </a:spcAft>
              <a:buClr>
                <a:schemeClr val="accent3"/>
              </a:buClr>
              <a:defRPr/>
            </a:pPr>
            <a:r>
              <a:rPr lang="ar-MA" sz="12800" b="1" dirty="0"/>
              <a:t>- </a:t>
            </a:r>
            <a:r>
              <a:rPr lang="ar-SA" sz="14400" b="1" dirty="0" smtClean="0">
                <a:latin typeface="Arial" pitchFamily="34" charset="0"/>
                <a:cs typeface="+mj-cs"/>
              </a:rPr>
              <a:t>مصادقة الحكومة على المشروع في شهر يوليوز 2014،</a:t>
            </a:r>
          </a:p>
          <a:p>
            <a:pPr algn="just" rtl="1" eaLnBrk="1" fontAlgn="auto" hangingPunct="1">
              <a:lnSpc>
                <a:spcPct val="120000"/>
              </a:lnSpc>
              <a:spcAft>
                <a:spcPts val="0"/>
              </a:spcAft>
              <a:buClr>
                <a:schemeClr val="accent3"/>
              </a:buClr>
              <a:defRPr/>
            </a:pPr>
            <a:r>
              <a:rPr lang="fr-FR" sz="14400" b="1" dirty="0" smtClean="0">
                <a:latin typeface="Arial" pitchFamily="34" charset="0"/>
                <a:cs typeface="+mj-cs"/>
              </a:rPr>
              <a:t>-</a:t>
            </a:r>
            <a:r>
              <a:rPr lang="ar-SA" sz="14400" b="1" dirty="0" smtClean="0">
                <a:latin typeface="Arial" pitchFamily="34" charset="0"/>
                <a:cs typeface="+mj-cs"/>
              </a:rPr>
              <a:t>إحالة المشروع على لجنة العدل والتشريع بمجلس النواب،</a:t>
            </a:r>
            <a:endParaRPr lang="ar-SA" sz="14400" b="1" dirty="0">
              <a:latin typeface="Arial" pitchFamily="34" charset="0"/>
              <a:cs typeface="+mj-cs"/>
            </a:endParaRPr>
          </a:p>
          <a:p>
            <a:pPr algn="just" rtl="1" eaLnBrk="1" fontAlgn="auto" hangingPunct="1">
              <a:lnSpc>
                <a:spcPct val="120000"/>
              </a:lnSpc>
              <a:spcAft>
                <a:spcPts val="0"/>
              </a:spcAft>
              <a:buClr>
                <a:schemeClr val="accent3"/>
              </a:buClr>
              <a:defRPr/>
            </a:pPr>
            <a:r>
              <a:rPr lang="fr-FR" sz="14400" b="1" dirty="0" smtClean="0">
                <a:latin typeface="Arial" pitchFamily="34" charset="0"/>
                <a:cs typeface="+mj-cs"/>
              </a:rPr>
              <a:t>-</a:t>
            </a:r>
            <a:r>
              <a:rPr lang="ar-SA" sz="14400" b="1" dirty="0" smtClean="0">
                <a:latin typeface="Arial" pitchFamily="34" charset="0"/>
                <a:cs typeface="+mj-cs"/>
              </a:rPr>
              <a:t>تثبيت المشروع للمقومات التالية:</a:t>
            </a:r>
            <a:endParaRPr lang="fr-FR" sz="14400" b="1" dirty="0" smtClean="0">
              <a:latin typeface="Arial" pitchFamily="34" charset="0"/>
              <a:cs typeface="+mj-cs"/>
            </a:endParaRPr>
          </a:p>
          <a:p>
            <a:pPr marL="536575" indent="-263525" algn="just" rtl="1">
              <a:lnSpc>
                <a:spcPct val="120000"/>
              </a:lnSpc>
              <a:buClrTx/>
              <a:buFont typeface="Wingdings" pitchFamily="2" charset="2"/>
              <a:buChar char="ü"/>
            </a:pPr>
            <a:r>
              <a:rPr lang="ar-MA" sz="11200" dirty="0" smtClean="0">
                <a:latin typeface="Arial" pitchFamily="34" charset="0"/>
                <a:cs typeface="+mj-cs"/>
              </a:rPr>
              <a:t> الأهلية القانونية والاستقلال المالي</a:t>
            </a:r>
            <a:r>
              <a:rPr lang="ar-SA" sz="11200" dirty="0" smtClean="0">
                <a:latin typeface="Arial" pitchFamily="34" charset="0"/>
                <a:cs typeface="+mj-cs"/>
              </a:rPr>
              <a:t>،</a:t>
            </a:r>
          </a:p>
          <a:p>
            <a:pPr marL="536575" indent="-263525" algn="just" rtl="1">
              <a:lnSpc>
                <a:spcPct val="120000"/>
              </a:lnSpc>
              <a:buClrTx/>
              <a:buFont typeface="Wingdings" pitchFamily="2" charset="2"/>
              <a:buChar char="ü"/>
            </a:pPr>
            <a:r>
              <a:rPr lang="ar-SA" sz="11200" dirty="0">
                <a:latin typeface="Arial" pitchFamily="34" charset="0"/>
                <a:cs typeface="+mj-cs"/>
              </a:rPr>
              <a:t> </a:t>
            </a:r>
            <a:r>
              <a:rPr lang="ar-SA" sz="11200" dirty="0" smtClean="0">
                <a:latin typeface="Arial" pitchFamily="34" charset="0"/>
                <a:cs typeface="+mj-cs"/>
              </a:rPr>
              <a:t>حصر أفعال الفساد المشمولة بتدخل الهيئة في الأفعال المجرمة بالقانون الجنائي،</a:t>
            </a:r>
          </a:p>
          <a:p>
            <a:pPr marL="536575" indent="-263525" algn="just" rtl="1">
              <a:lnSpc>
                <a:spcPct val="120000"/>
              </a:lnSpc>
              <a:buClrTx/>
              <a:buFont typeface="Wingdings" pitchFamily="2" charset="2"/>
              <a:buChar char="ü"/>
            </a:pPr>
            <a:r>
              <a:rPr lang="ar-SA" sz="11200" dirty="0">
                <a:latin typeface="Arial" pitchFamily="34" charset="0"/>
                <a:cs typeface="+mj-cs"/>
              </a:rPr>
              <a:t> </a:t>
            </a:r>
            <a:r>
              <a:rPr lang="ar-SA" sz="11200" dirty="0" smtClean="0">
                <a:latin typeface="Arial" pitchFamily="34" charset="0"/>
                <a:cs typeface="+mj-cs"/>
              </a:rPr>
              <a:t>تمكين الهيئة من المهام الوقائية،</a:t>
            </a:r>
          </a:p>
          <a:p>
            <a:pPr marL="536575" indent="-263525" algn="just" rtl="1">
              <a:lnSpc>
                <a:spcPct val="120000"/>
              </a:lnSpc>
              <a:buClrTx/>
              <a:buFont typeface="Wingdings" pitchFamily="2" charset="2"/>
              <a:buChar char="ü"/>
            </a:pPr>
            <a:r>
              <a:rPr lang="ar-SA" sz="11200" dirty="0">
                <a:latin typeface="Arial" pitchFamily="34" charset="0"/>
                <a:cs typeface="+mj-cs"/>
              </a:rPr>
              <a:t> </a:t>
            </a:r>
            <a:r>
              <a:rPr lang="ar-SA" sz="11200" dirty="0" smtClean="0">
                <a:latin typeface="Arial" pitchFamily="34" charset="0"/>
                <a:cs typeface="+mj-cs"/>
              </a:rPr>
              <a:t>تمكينها من صلاحية التدخل الفوري المشروط بتلقي الشكايات المعلومة،</a:t>
            </a:r>
          </a:p>
          <a:p>
            <a:pPr marL="536575" indent="-263525" algn="just" rtl="1">
              <a:lnSpc>
                <a:spcPct val="120000"/>
              </a:lnSpc>
              <a:buClrTx/>
              <a:buFont typeface="Wingdings" pitchFamily="2" charset="2"/>
              <a:buChar char="ü"/>
            </a:pPr>
            <a:r>
              <a:rPr lang="ar-SA" sz="11200" dirty="0">
                <a:latin typeface="Arial" pitchFamily="34" charset="0"/>
                <a:cs typeface="+mj-cs"/>
              </a:rPr>
              <a:t> </a:t>
            </a:r>
            <a:r>
              <a:rPr lang="ar-SA" sz="11200" dirty="0" smtClean="0">
                <a:latin typeface="Arial" pitchFamily="34" charset="0"/>
                <a:cs typeface="+mj-cs"/>
              </a:rPr>
              <a:t>تمكينها من تمثيلية نوعية مكونة من 12 عضوا.</a:t>
            </a:r>
            <a:endParaRPr lang="fr-FR" sz="11200" dirty="0" smtClean="0">
              <a:latin typeface="Arial" pitchFamily="34" charset="0"/>
              <a:cs typeface="+mj-cs"/>
            </a:endParaRPr>
          </a:p>
          <a:p>
            <a:pPr marL="893763" lvl="1" indent="-263525" algn="just" rtl="1">
              <a:lnSpc>
                <a:spcPct val="120000"/>
              </a:lnSpc>
              <a:buClrTx/>
              <a:buFont typeface="Arial" pitchFamily="34" charset="0"/>
              <a:buChar char="•"/>
            </a:pPr>
            <a:endParaRPr lang="fr-FR" sz="11200" dirty="0" smtClean="0"/>
          </a:p>
          <a:p>
            <a:pPr algn="ctr" rtl="1"/>
            <a:endParaRPr lang="ar-MA" sz="128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algn="just" rtl="1" eaLnBrk="1" fontAlgn="auto" hangingPunct="1">
              <a:spcAft>
                <a:spcPts val="0"/>
              </a:spcAft>
              <a:buClr>
                <a:schemeClr val="tx1">
                  <a:lumMod val="95000"/>
                </a:schemeClr>
              </a:buClr>
              <a:defRPr/>
            </a:pPr>
            <a:r>
              <a:rPr lang="ar-MA" sz="11200" b="1" dirty="0" smtClean="0"/>
              <a:t> </a:t>
            </a:r>
          </a:p>
          <a:p>
            <a:pPr algn="just" rtl="1" eaLnBrk="1" fontAlgn="auto" hangingPunct="1">
              <a:spcAft>
                <a:spcPts val="0"/>
              </a:spcAft>
              <a:buClr>
                <a:schemeClr val="tx1">
                  <a:lumMod val="95000"/>
                </a:schemeClr>
              </a:buClr>
              <a:defRPr/>
            </a:pPr>
            <a:endParaRPr lang="fr-FR" sz="11200" b="1" dirty="0" smtClean="0"/>
          </a:p>
          <a:p>
            <a:pPr algn="just" rtl="1" eaLnBrk="1" fontAlgn="auto" hangingPunct="1">
              <a:lnSpc>
                <a:spcPct val="120000"/>
              </a:lnSpc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endParaRPr lang="ar-MA" sz="12800" b="1" dirty="0" smtClean="0"/>
          </a:p>
          <a:p>
            <a:pPr algn="just" rtl="1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endParaRPr lang="ar-MA" sz="12800" b="1" dirty="0" smtClean="0"/>
          </a:p>
          <a:p>
            <a:pPr algn="just" rtl="1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endParaRPr lang="fr-FR" sz="12800" dirty="0" smtClean="0"/>
          </a:p>
          <a:p>
            <a:pPr algn="ctr" rtl="1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en-US" sz="12800" b="1" dirty="0" smtClean="0"/>
              <a:t> </a:t>
            </a:r>
            <a:endParaRPr lang="fr-FR" sz="12800" dirty="0" smtClean="0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2D399277-FA92-463F-95BF-1459A24A92EC}" type="datetime1">
              <a:rPr lang="fr-FR" smtClean="0"/>
              <a:pPr>
                <a:defRPr/>
              </a:pPr>
              <a:t>31/12/2014</a:t>
            </a:fld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32A98A6-886F-4E08-8971-C9751D314E05}" type="slidenum">
              <a:rPr lang="fr-FR"/>
              <a:pPr>
                <a:defRPr/>
              </a:pPr>
              <a:t>20</a:t>
            </a:fld>
            <a:endParaRPr lang="fr-FR" dirty="0"/>
          </a:p>
        </p:txBody>
      </p:sp>
      <p:cxnSp>
        <p:nvCxnSpPr>
          <p:cNvPr id="7" name="Connecteur droit 6"/>
          <p:cNvCxnSpPr/>
          <p:nvPr/>
        </p:nvCxnSpPr>
        <p:spPr>
          <a:xfrm>
            <a:off x="440" y="928670"/>
            <a:ext cx="914356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ransition spd="med">
    <p:wipe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9378" y="260648"/>
            <a:ext cx="9143560" cy="1008112"/>
          </a:xfrm>
        </p:spPr>
        <p:txBody>
          <a:bodyPr/>
          <a:lstStyle/>
          <a:p>
            <a:pPr marL="342900" lvl="0" indent="-342900" algn="ctr" rtl="1" eaLnBrk="1" hangingPunct="1">
              <a:spcAft>
                <a:spcPts val="1000"/>
              </a:spcAft>
            </a:pPr>
            <a:r>
              <a:rPr lang="ar-MA" sz="5400" b="1" dirty="0" smtClean="0">
                <a:solidFill>
                  <a:srgbClr val="3366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ar-MA" sz="2800" b="1" kern="1200" dirty="0">
                <a:solidFill>
                  <a:srgbClr val="0F243E"/>
                </a:solidFill>
                <a:latin typeface="Times New Roman"/>
                <a:ea typeface="Times New Roman"/>
                <a:cs typeface="Arabic Transparent"/>
              </a:rPr>
              <a:t/>
            </a:r>
            <a:br>
              <a:rPr lang="ar-MA" sz="2800" b="1" kern="1200" dirty="0">
                <a:solidFill>
                  <a:srgbClr val="0F243E"/>
                </a:solidFill>
                <a:latin typeface="Times New Roman"/>
                <a:ea typeface="Times New Roman"/>
                <a:cs typeface="Arabic Transparent"/>
              </a:rPr>
            </a:br>
            <a:endParaRPr lang="fr-FR" sz="2400" b="1" dirty="0">
              <a:solidFill>
                <a:srgbClr val="3366C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116632"/>
            <a:ext cx="1223963" cy="504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itre 1"/>
          <p:cNvSpPr txBox="1">
            <a:spLocks/>
          </p:cNvSpPr>
          <p:nvPr/>
        </p:nvSpPr>
        <p:spPr bwMode="auto">
          <a:xfrm>
            <a:off x="0" y="2204864"/>
            <a:ext cx="9132454" cy="29969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9pPr>
          </a:lstStyle>
          <a:p>
            <a:pPr algn="just" rtl="1"/>
            <a:r>
              <a:rPr lang="fr-FR" sz="2800" b="1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ar-SA" sz="2800" b="1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4ـ النواقص </a:t>
            </a:r>
            <a:r>
              <a:rPr lang="ar-SA" sz="2800" b="1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المرصودة للمشروع:</a:t>
            </a:r>
            <a:endParaRPr lang="fr-FR" sz="2800" b="1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algn="just" rtl="1"/>
            <a:r>
              <a:rPr lang="fr-FR" sz="3600" b="1" dirty="0" smtClean="0">
                <a:solidFill>
                  <a:schemeClr val="tx1"/>
                </a:solidFill>
                <a:latin typeface="Arial" pitchFamily="34" charset="0"/>
                <a:ea typeface="+mn-ea"/>
              </a:rPr>
              <a:t> -</a:t>
            </a:r>
            <a:r>
              <a:rPr lang="ar-SA" sz="3600" b="1" dirty="0" smtClean="0">
                <a:solidFill>
                  <a:schemeClr val="tx1"/>
                </a:solidFill>
                <a:latin typeface="Arial" pitchFamily="34" charset="0"/>
                <a:ea typeface="+mn-ea"/>
              </a:rPr>
              <a:t>إبقاء </a:t>
            </a:r>
            <a:r>
              <a:rPr lang="ar-SA" sz="3600" b="1" dirty="0">
                <a:solidFill>
                  <a:schemeClr val="tx1"/>
                </a:solidFill>
                <a:latin typeface="Arial" pitchFamily="34" charset="0"/>
                <a:ea typeface="+mn-ea"/>
              </a:rPr>
              <a:t>بعض أنواع الفساد خارج مجال تدخل الهيئة</a:t>
            </a:r>
            <a:r>
              <a:rPr lang="ar-SA" sz="3600" b="1" dirty="0">
                <a:solidFill>
                  <a:schemeClr val="tx1"/>
                </a:solidFill>
              </a:rPr>
              <a:t>:</a:t>
            </a:r>
            <a:endParaRPr lang="fr-FR" sz="3600" dirty="0">
              <a:solidFill>
                <a:schemeClr val="tx1"/>
              </a:solidFill>
            </a:endParaRPr>
          </a:p>
          <a:p>
            <a:pPr algn="just" rtl="1"/>
            <a:r>
              <a:rPr lang="ar-SA" sz="3600" dirty="0">
                <a:solidFill>
                  <a:schemeClr val="tx1"/>
                </a:solidFill>
              </a:rPr>
              <a:t>أفعال الفساد المجرمة بمقتضى نصوص تشريعية خاصة: </a:t>
            </a:r>
            <a:r>
              <a:rPr lang="ar-SA" sz="3600" dirty="0" smtClean="0">
                <a:solidFill>
                  <a:schemeClr val="tx1"/>
                </a:solidFill>
              </a:rPr>
              <a:t>الفساد الإداري </a:t>
            </a:r>
            <a:r>
              <a:rPr lang="ar-SA" sz="3600" dirty="0">
                <a:solidFill>
                  <a:schemeClr val="tx1"/>
                </a:solidFill>
              </a:rPr>
              <a:t>والسياسي والاقتصادي والتجاري والمالي.</a:t>
            </a:r>
            <a:endParaRPr lang="fr-FR" sz="3600" dirty="0">
              <a:solidFill>
                <a:schemeClr val="tx1"/>
              </a:solidFill>
            </a:endParaRPr>
          </a:p>
          <a:p>
            <a:pPr algn="just" rtl="1"/>
            <a:r>
              <a:rPr lang="fr-FR" sz="3600" b="1" dirty="0" smtClean="0">
                <a:solidFill>
                  <a:schemeClr val="tx1"/>
                </a:solidFill>
                <a:latin typeface="Arial" pitchFamily="34" charset="0"/>
                <a:ea typeface="+mn-ea"/>
              </a:rPr>
              <a:t> -</a:t>
            </a:r>
            <a:r>
              <a:rPr lang="ar-MA" sz="3600" b="1" dirty="0" smtClean="0">
                <a:solidFill>
                  <a:schemeClr val="tx1"/>
                </a:solidFill>
                <a:latin typeface="Arial" pitchFamily="34" charset="0"/>
                <a:ea typeface="+mn-ea"/>
              </a:rPr>
              <a:t>تعطيل </a:t>
            </a:r>
            <a:r>
              <a:rPr lang="ar-MA" sz="3600" b="1" dirty="0">
                <a:solidFill>
                  <a:schemeClr val="tx1"/>
                </a:solidFill>
                <a:latin typeface="Arial" pitchFamily="34" charset="0"/>
                <a:ea typeface="+mn-ea"/>
              </a:rPr>
              <a:t>البعد المجتمعي للهيئة:</a:t>
            </a:r>
            <a:endParaRPr lang="fr-FR" sz="3600" b="1" dirty="0">
              <a:solidFill>
                <a:schemeClr val="tx1"/>
              </a:solidFill>
              <a:latin typeface="Arial" pitchFamily="34" charset="0"/>
              <a:ea typeface="+mn-ea"/>
            </a:endParaRPr>
          </a:p>
          <a:p>
            <a:pPr marL="1028700" lvl="1" indent="-571500" algn="just" rtl="1">
              <a:buFont typeface="Wingdings" pitchFamily="2" charset="2"/>
              <a:buChar char="ü"/>
            </a:pPr>
            <a:r>
              <a:rPr lang="ar-MA" sz="36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التمثيلية المنفتحة والمتعددة،</a:t>
            </a:r>
            <a:endParaRPr lang="fr-FR" sz="36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  <a:p>
            <a:pPr marL="1028700" lvl="1" indent="-571500" algn="just" rtl="1">
              <a:buFont typeface="Wingdings" pitchFamily="2" charset="2"/>
              <a:buChar char="ü"/>
            </a:pPr>
            <a:r>
              <a:rPr lang="ar-MA" sz="36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الامتداد </a:t>
            </a:r>
            <a:r>
              <a:rPr lang="ar-MA" sz="3600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الترابي </a:t>
            </a:r>
            <a:r>
              <a:rPr lang="ar-MA" sz="36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للهيئة</a:t>
            </a:r>
            <a:r>
              <a:rPr lang="ar-MA" sz="3600" dirty="0">
                <a:solidFill>
                  <a:schemeClr val="tx1"/>
                </a:solidFill>
              </a:rPr>
              <a:t>.</a:t>
            </a:r>
            <a:endParaRPr lang="fr-FR" sz="3600" dirty="0">
              <a:solidFill>
                <a:schemeClr val="tx1"/>
              </a:solidFill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5D33EE3-2105-42B6-B259-36C2C3E3F274}" type="datetime1">
              <a:rPr lang="fr-FR" smtClean="0"/>
              <a:pPr>
                <a:defRPr/>
              </a:pPr>
              <a:t>31/12/2014</a:t>
            </a:fld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0AA073D-4C3F-49A9-9B27-ED2E55314A9E}" type="slidenum">
              <a:rPr lang="fr-FR" smtClean="0"/>
              <a:pPr>
                <a:defRPr/>
              </a:pPr>
              <a:t>21</a:t>
            </a:fld>
            <a:endParaRPr lang="fr-FR"/>
          </a:p>
        </p:txBody>
      </p:sp>
      <p:sp>
        <p:nvSpPr>
          <p:cNvPr id="6" name="Rectangle 5"/>
          <p:cNvSpPr/>
          <p:nvPr/>
        </p:nvSpPr>
        <p:spPr>
          <a:xfrm>
            <a:off x="1115616" y="285726"/>
            <a:ext cx="7920880" cy="6991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 eaLnBrk="1" fontAlgn="auto" hangingPunct="1">
              <a:lnSpc>
                <a:spcPct val="120000"/>
              </a:lnSpc>
              <a:spcAft>
                <a:spcPts val="0"/>
              </a:spcAft>
              <a:buClr>
                <a:schemeClr val="accent3"/>
              </a:buClr>
              <a:defRPr/>
            </a:pPr>
            <a:r>
              <a:rPr lang="fr-FR" sz="3600" b="1" dirty="0">
                <a:solidFill>
                  <a:srgbClr val="00206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IV </a:t>
            </a:r>
            <a:r>
              <a:rPr lang="ar-MA" sz="3600" b="1" dirty="0">
                <a:solidFill>
                  <a:srgbClr val="00206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– </a:t>
            </a:r>
            <a:r>
              <a:rPr lang="ar-SA" sz="3600" b="1" dirty="0">
                <a:solidFill>
                  <a:srgbClr val="00206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نحو إحداث الهيئة الوطنية للنزاهة</a:t>
            </a:r>
            <a:endParaRPr lang="ar-MA" sz="3600" b="1" dirty="0">
              <a:solidFill>
                <a:srgbClr val="002060"/>
              </a:solidFill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cxnSp>
        <p:nvCxnSpPr>
          <p:cNvPr id="9" name="Connecteur droit 8"/>
          <p:cNvCxnSpPr/>
          <p:nvPr/>
        </p:nvCxnSpPr>
        <p:spPr>
          <a:xfrm>
            <a:off x="440" y="1071546"/>
            <a:ext cx="914356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="" xmlns:p14="http://schemas.microsoft.com/office/powerpoint/2010/main" val="3410681747"/>
      </p:ext>
    </p:extLst>
  </p:cSld>
  <p:clrMapOvr>
    <a:masterClrMapping/>
  </p:clrMapOvr>
  <p:transition spd="med">
    <p:wipe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-39706" y="47734"/>
            <a:ext cx="9143560" cy="1008112"/>
          </a:xfrm>
        </p:spPr>
        <p:txBody>
          <a:bodyPr/>
          <a:lstStyle/>
          <a:p>
            <a:pPr marL="342900" lvl="0" indent="-342900" algn="ctr" rtl="1" eaLnBrk="1" hangingPunct="1">
              <a:spcAft>
                <a:spcPts val="1000"/>
              </a:spcAft>
            </a:pPr>
            <a:r>
              <a:rPr lang="ar-MA" sz="5400" b="1" dirty="0" smtClean="0">
                <a:solidFill>
                  <a:srgbClr val="3366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ar-MA" sz="2800" b="1" kern="1200" dirty="0">
                <a:solidFill>
                  <a:srgbClr val="0F243E"/>
                </a:solidFill>
                <a:latin typeface="Times New Roman"/>
                <a:ea typeface="Times New Roman"/>
                <a:cs typeface="Arabic Transparent"/>
              </a:rPr>
              <a:t/>
            </a:r>
            <a:br>
              <a:rPr lang="ar-MA" sz="2800" b="1" kern="1200" dirty="0">
                <a:solidFill>
                  <a:srgbClr val="0F243E"/>
                </a:solidFill>
                <a:latin typeface="Times New Roman"/>
                <a:ea typeface="Times New Roman"/>
                <a:cs typeface="Arabic Transparent"/>
              </a:rPr>
            </a:br>
            <a:endParaRPr lang="fr-FR" sz="2400" b="1" dirty="0">
              <a:solidFill>
                <a:srgbClr val="3366C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116632"/>
            <a:ext cx="1223963" cy="504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itre 1"/>
          <p:cNvSpPr txBox="1">
            <a:spLocks/>
          </p:cNvSpPr>
          <p:nvPr/>
        </p:nvSpPr>
        <p:spPr bwMode="auto">
          <a:xfrm>
            <a:off x="0" y="2204864"/>
            <a:ext cx="9132454" cy="29969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9pPr>
          </a:lstStyle>
          <a:p>
            <a:pPr algn="just" rtl="1"/>
            <a:endParaRPr lang="ar-SA" sz="3600" b="1" dirty="0" smtClean="0">
              <a:solidFill>
                <a:schemeClr val="tx1"/>
              </a:solidFill>
              <a:latin typeface="Arial" pitchFamily="34" charset="0"/>
              <a:ea typeface="+mn-ea"/>
            </a:endParaRPr>
          </a:p>
          <a:p>
            <a:pPr algn="just" rtl="1"/>
            <a:r>
              <a:rPr lang="fr-FR" sz="3000" b="1" dirty="0" smtClean="0">
                <a:solidFill>
                  <a:schemeClr val="tx1"/>
                </a:solidFill>
                <a:latin typeface="Arial" pitchFamily="34" charset="0"/>
                <a:ea typeface="+mn-ea"/>
              </a:rPr>
              <a:t>- </a:t>
            </a:r>
            <a:r>
              <a:rPr lang="ar-SA" sz="3000" b="1" dirty="0" smtClean="0">
                <a:solidFill>
                  <a:schemeClr val="tx1"/>
                </a:solidFill>
                <a:latin typeface="Arial" pitchFamily="34" charset="0"/>
                <a:ea typeface="+mn-ea"/>
              </a:rPr>
              <a:t>ضعف </a:t>
            </a:r>
            <a:r>
              <a:rPr lang="ar-SA" sz="3000" b="1" dirty="0">
                <a:solidFill>
                  <a:schemeClr val="tx1"/>
                </a:solidFill>
                <a:latin typeface="Arial" pitchFamily="34" charset="0"/>
                <a:ea typeface="+mn-ea"/>
              </a:rPr>
              <a:t>قدرات الهيئة ومحدودية آليات التفعيل المخولة لها نتيجة غياب التنصيص على</a:t>
            </a:r>
            <a:r>
              <a:rPr lang="ar-SA" sz="2800" b="1" dirty="0">
                <a:solidFill>
                  <a:schemeClr val="tx1"/>
                </a:solidFill>
                <a:latin typeface="Arial" pitchFamily="34" charset="0"/>
                <a:ea typeface="+mn-ea"/>
              </a:rPr>
              <a:t>: </a:t>
            </a:r>
            <a:endParaRPr lang="fr-FR" sz="2800" b="1" dirty="0">
              <a:solidFill>
                <a:schemeClr val="tx1"/>
              </a:solidFill>
              <a:latin typeface="Arial" pitchFamily="34" charset="0"/>
              <a:ea typeface="+mn-ea"/>
            </a:endParaRPr>
          </a:p>
          <a:p>
            <a:pPr marL="914400" lvl="1" indent="-457200" algn="just" rtl="1">
              <a:buFont typeface="Wingdings" pitchFamily="2" charset="2"/>
              <a:buChar char="ü"/>
            </a:pPr>
            <a:r>
              <a:rPr lang="ar-MA" sz="3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موافاة الهيئة بمآل توصياتها وآرائها وتبليغاتها</a:t>
            </a:r>
            <a:r>
              <a:rPr lang="ar-SA" sz="3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؛ </a:t>
            </a:r>
            <a:endParaRPr lang="fr-FR" sz="32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  <a:p>
            <a:pPr marL="914400" lvl="1" indent="-457200" algn="just" rtl="1">
              <a:buFont typeface="Wingdings" pitchFamily="2" charset="2"/>
              <a:buChar char="ü"/>
            </a:pPr>
            <a:r>
              <a:rPr lang="ar-SA" sz="3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تمكينها من حق "المبادرة" تلقائيا بإبداء الرأي لسائر المعنيين وعدم تقييد هذا الحق بشرط الاستجابة لطلب هؤلاء المعنيين؛</a:t>
            </a:r>
            <a:endParaRPr lang="fr-FR" sz="32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  <a:p>
            <a:pPr marL="914400" lvl="1" indent="-457200" algn="just" rtl="1">
              <a:buFont typeface="Wingdings" pitchFamily="2" charset="2"/>
              <a:buChar char="ü"/>
            </a:pPr>
            <a:r>
              <a:rPr lang="ar-SA" sz="3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تمكينها </a:t>
            </a:r>
            <a:r>
              <a:rPr lang="ar-MA" sz="3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بشكل واضح من حق الحصول على الوثائق والمعلومات داخل الآجال التي تحددها</a:t>
            </a:r>
            <a:r>
              <a:rPr lang="ar-SA" sz="3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؛ </a:t>
            </a:r>
            <a:endParaRPr lang="fr-FR" sz="32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  <a:p>
            <a:pPr marL="914400" lvl="1" indent="-457200" algn="just" rtl="1">
              <a:buFont typeface="Wingdings" pitchFamily="2" charset="2"/>
              <a:buChar char="ü"/>
            </a:pPr>
            <a:r>
              <a:rPr lang="ar-MA" sz="3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تمكينها من حق التدخل الفوري لجميع أفعال الفساد التي تصل إلى علمها عبر مختلف القنوات،</a:t>
            </a:r>
            <a:endParaRPr lang="fr-FR" sz="32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  <a:p>
            <a:pPr marL="914400" lvl="1" indent="-457200" algn="just" rtl="1">
              <a:buFont typeface="Wingdings" pitchFamily="2" charset="2"/>
              <a:buChar char="ü"/>
            </a:pPr>
            <a:r>
              <a:rPr lang="ar-MA" sz="3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عدم الاعتراض على عمليات التحري التي تقوم بها أو الاحتجاج بالسر المهني في مواجهتها…</a:t>
            </a:r>
            <a:endParaRPr lang="fr-FR" sz="32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  <a:p>
            <a:pPr algn="just" rtl="1"/>
            <a:endParaRPr lang="fr-FR" sz="3200" dirty="0">
              <a:solidFill>
                <a:schemeClr val="tx1"/>
              </a:solidFill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5D33EE3-2105-42B6-B259-36C2C3E3F274}" type="datetime1">
              <a:rPr lang="fr-FR" smtClean="0"/>
              <a:pPr>
                <a:defRPr/>
              </a:pPr>
              <a:t>31/12/2014</a:t>
            </a:fld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0AA073D-4C3F-49A9-9B27-ED2E55314A9E}" type="slidenum">
              <a:rPr lang="fr-FR" smtClean="0"/>
              <a:pPr>
                <a:defRPr/>
              </a:pPr>
              <a:t>22</a:t>
            </a:fld>
            <a:endParaRPr lang="fr-FR"/>
          </a:p>
        </p:txBody>
      </p:sp>
      <p:sp>
        <p:nvSpPr>
          <p:cNvPr id="6" name="Rectangle 5"/>
          <p:cNvSpPr/>
          <p:nvPr/>
        </p:nvSpPr>
        <p:spPr>
          <a:xfrm>
            <a:off x="1099795" y="214290"/>
            <a:ext cx="7920880" cy="7571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 eaLnBrk="1" fontAlgn="auto" hangingPunct="1">
              <a:lnSpc>
                <a:spcPct val="120000"/>
              </a:lnSpc>
              <a:spcAft>
                <a:spcPts val="0"/>
              </a:spcAft>
              <a:buClr>
                <a:schemeClr val="accent3"/>
              </a:buClr>
              <a:defRPr/>
            </a:pPr>
            <a:r>
              <a:rPr lang="fr-FR" sz="3600" b="1" dirty="0">
                <a:solidFill>
                  <a:srgbClr val="00206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IV </a:t>
            </a:r>
            <a:r>
              <a:rPr lang="ar-MA" sz="3600" b="1" dirty="0">
                <a:solidFill>
                  <a:srgbClr val="00206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– </a:t>
            </a:r>
            <a:r>
              <a:rPr lang="ar-SA" sz="3600" b="1" dirty="0">
                <a:solidFill>
                  <a:srgbClr val="00206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نحو إحداث الهيئة الوطنية للنزاهة</a:t>
            </a:r>
            <a:endParaRPr lang="ar-MA" sz="3600" b="1" dirty="0">
              <a:solidFill>
                <a:srgbClr val="002060"/>
              </a:solidFill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cxnSp>
        <p:nvCxnSpPr>
          <p:cNvPr id="9" name="Connecteur droit 8"/>
          <p:cNvCxnSpPr/>
          <p:nvPr/>
        </p:nvCxnSpPr>
        <p:spPr>
          <a:xfrm>
            <a:off x="440" y="1071546"/>
            <a:ext cx="914356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="" xmlns:p14="http://schemas.microsoft.com/office/powerpoint/2010/main" val="3865005726"/>
      </p:ext>
    </p:extLst>
  </p:cSld>
  <p:clrMapOvr>
    <a:masterClrMapping/>
  </p:clrMapOvr>
  <p:transition spd="med">
    <p:wipe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-39706" y="47734"/>
            <a:ext cx="9143560" cy="1008112"/>
          </a:xfrm>
        </p:spPr>
        <p:txBody>
          <a:bodyPr/>
          <a:lstStyle/>
          <a:p>
            <a:pPr marL="342900" lvl="0" indent="-342900" algn="ctr" rtl="1" eaLnBrk="1" hangingPunct="1">
              <a:spcAft>
                <a:spcPts val="1000"/>
              </a:spcAft>
            </a:pPr>
            <a:r>
              <a:rPr lang="ar-MA" sz="5400" b="1" dirty="0" smtClean="0">
                <a:solidFill>
                  <a:srgbClr val="3366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ar-MA" sz="2800" b="1" kern="1200" dirty="0">
                <a:solidFill>
                  <a:srgbClr val="0F243E"/>
                </a:solidFill>
                <a:latin typeface="Times New Roman"/>
                <a:ea typeface="Times New Roman"/>
                <a:cs typeface="Arabic Transparent"/>
              </a:rPr>
              <a:t/>
            </a:r>
            <a:br>
              <a:rPr lang="ar-MA" sz="2800" b="1" kern="1200" dirty="0">
                <a:solidFill>
                  <a:srgbClr val="0F243E"/>
                </a:solidFill>
                <a:latin typeface="Times New Roman"/>
                <a:ea typeface="Times New Roman"/>
                <a:cs typeface="Arabic Transparent"/>
              </a:rPr>
            </a:br>
            <a:endParaRPr lang="fr-FR" sz="2400" b="1" dirty="0">
              <a:solidFill>
                <a:srgbClr val="3366C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116632"/>
            <a:ext cx="1223963" cy="504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itre 1"/>
          <p:cNvSpPr txBox="1">
            <a:spLocks/>
          </p:cNvSpPr>
          <p:nvPr/>
        </p:nvSpPr>
        <p:spPr bwMode="auto">
          <a:xfrm>
            <a:off x="11546" y="1844824"/>
            <a:ext cx="9132454" cy="29969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9pPr>
          </a:lstStyle>
          <a:p>
            <a:pPr algn="just" rtl="1"/>
            <a:endParaRPr lang="ar-SA" sz="3600" b="1" dirty="0" smtClean="0">
              <a:solidFill>
                <a:schemeClr val="tx1"/>
              </a:solidFill>
            </a:endParaRPr>
          </a:p>
          <a:p>
            <a:pPr algn="just" rtl="1"/>
            <a:r>
              <a:rPr lang="ar-SA" sz="2800" b="1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5ـ رهانات مشروع قانون الهيئة الوطنية للنزاهة:</a:t>
            </a:r>
          </a:p>
          <a:p>
            <a:pPr algn="just" rtl="1"/>
            <a:r>
              <a:rPr lang="ar-SA" sz="3600" dirty="0" smtClean="0">
                <a:solidFill>
                  <a:schemeClr val="tx1"/>
                </a:solidFill>
              </a:rPr>
              <a:t>- ضرورة توفير جميع </a:t>
            </a:r>
            <a:r>
              <a:rPr lang="ar-SA" sz="3600" dirty="0">
                <a:solidFill>
                  <a:schemeClr val="tx1"/>
                </a:solidFill>
              </a:rPr>
              <a:t>متطلبات الفعالية اللازمة للهيئة </a:t>
            </a:r>
            <a:r>
              <a:rPr lang="ar-MA" sz="3600" dirty="0">
                <a:solidFill>
                  <a:schemeClr val="tx1"/>
                </a:solidFill>
              </a:rPr>
              <a:t>للتصدي وقائيا وزجريا وتربويا لآفة الفساد وفق المرجعية الدستورية والالتزامات الدولية لبلادنا</a:t>
            </a:r>
            <a:r>
              <a:rPr lang="ar-MA" sz="3600" dirty="0" smtClean="0">
                <a:solidFill>
                  <a:schemeClr val="tx1"/>
                </a:solidFill>
              </a:rPr>
              <a:t>،</a:t>
            </a:r>
          </a:p>
          <a:p>
            <a:pPr algn="just" rtl="1"/>
            <a:r>
              <a:rPr lang="ar-SA" sz="3600" dirty="0">
                <a:solidFill>
                  <a:schemeClr val="tx1"/>
                </a:solidFill>
              </a:rPr>
              <a:t>- </a:t>
            </a:r>
            <a:r>
              <a:rPr lang="ar-SA" sz="3600" dirty="0" smtClean="0">
                <a:solidFill>
                  <a:schemeClr val="tx1"/>
                </a:solidFill>
              </a:rPr>
              <a:t>حتمية منح دور محوري للهيئة </a:t>
            </a:r>
            <a:r>
              <a:rPr lang="ar-MA" sz="3600" dirty="0" smtClean="0">
                <a:solidFill>
                  <a:schemeClr val="tx1"/>
                </a:solidFill>
              </a:rPr>
              <a:t>في المنظومة الوطنية لتكريس الحكامة الجيدة، مع السماح باستثمار المقاربة الجماعية والتشاركية المطلوبة ومراعاة التناسق المؤسسي اللازم لإذكاء دينامية خاصة في سياسة الوقاية من الفساد والتبليغ عنه ومكافحته</a:t>
            </a:r>
            <a:r>
              <a:rPr lang="ar-SA" sz="3600" dirty="0" smtClean="0">
                <a:solidFill>
                  <a:schemeClr val="tx1"/>
                </a:solidFill>
              </a:rPr>
              <a:t>،</a:t>
            </a:r>
          </a:p>
          <a:p>
            <a:pPr algn="just" rtl="1"/>
            <a:r>
              <a:rPr lang="ar-SA" sz="3600" dirty="0">
                <a:solidFill>
                  <a:schemeClr val="tx1"/>
                </a:solidFill>
              </a:rPr>
              <a:t>- الانتقال من الهيئة الحالية إلى الهيئة المرتقبة سيشكل لا محالة نقلة نوعية في مجال الوقاية من الفساد ومكافحته </a:t>
            </a:r>
            <a:r>
              <a:rPr lang="ar-SA" sz="3600" dirty="0" smtClean="0">
                <a:solidFill>
                  <a:schemeClr val="tx1"/>
                </a:solidFill>
              </a:rPr>
              <a:t>بالمغرب.</a:t>
            </a:r>
            <a:endParaRPr lang="fr-FR" sz="3600" dirty="0">
              <a:solidFill>
                <a:schemeClr val="tx1"/>
              </a:solidFill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5D33EE3-2105-42B6-B259-36C2C3E3F274}" type="datetime1">
              <a:rPr lang="fr-FR" smtClean="0"/>
              <a:pPr>
                <a:defRPr/>
              </a:pPr>
              <a:t>31/12/2014</a:t>
            </a:fld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0AA073D-4C3F-49A9-9B27-ED2E55314A9E}" type="slidenum">
              <a:rPr lang="fr-FR" smtClean="0"/>
              <a:pPr>
                <a:defRPr/>
              </a:pPr>
              <a:t>23</a:t>
            </a:fld>
            <a:endParaRPr lang="fr-FR"/>
          </a:p>
        </p:txBody>
      </p:sp>
      <p:sp>
        <p:nvSpPr>
          <p:cNvPr id="6" name="Rectangle 5"/>
          <p:cNvSpPr/>
          <p:nvPr/>
        </p:nvSpPr>
        <p:spPr>
          <a:xfrm>
            <a:off x="1099795" y="357166"/>
            <a:ext cx="7920880" cy="6991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 eaLnBrk="1" fontAlgn="auto" hangingPunct="1">
              <a:lnSpc>
                <a:spcPct val="120000"/>
              </a:lnSpc>
              <a:spcAft>
                <a:spcPts val="0"/>
              </a:spcAft>
              <a:buClr>
                <a:schemeClr val="accent3"/>
              </a:buClr>
              <a:defRPr/>
            </a:pPr>
            <a:r>
              <a:rPr lang="fr-FR" sz="3600" b="1" dirty="0">
                <a:solidFill>
                  <a:srgbClr val="00206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IV </a:t>
            </a:r>
            <a:r>
              <a:rPr lang="ar-MA" sz="3600" b="1" dirty="0">
                <a:solidFill>
                  <a:srgbClr val="00206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– </a:t>
            </a:r>
            <a:r>
              <a:rPr lang="ar-SA" sz="3600" b="1" dirty="0">
                <a:solidFill>
                  <a:srgbClr val="00206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نحو إحداث الهيئة الوطنية للنزاهة</a:t>
            </a:r>
            <a:endParaRPr lang="ar-MA" sz="3600" b="1" dirty="0">
              <a:solidFill>
                <a:srgbClr val="002060"/>
              </a:solidFill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cxnSp>
        <p:nvCxnSpPr>
          <p:cNvPr id="9" name="Connecteur droit 8"/>
          <p:cNvCxnSpPr/>
          <p:nvPr/>
        </p:nvCxnSpPr>
        <p:spPr>
          <a:xfrm>
            <a:off x="440" y="1071546"/>
            <a:ext cx="914356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="" xmlns:p14="http://schemas.microsoft.com/office/powerpoint/2010/main" val="639678525"/>
      </p:ext>
    </p:extLst>
  </p:cSld>
  <p:clrMapOvr>
    <a:masterClrMapping/>
  </p:clrMapOvr>
  <p:transition spd="med">
    <p:wipe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Espace réservé du contenu 10"/>
          <p:cNvGraphicFramePr>
            <a:graphicFrameLocks noGrp="1"/>
          </p:cNvGraphicFramePr>
          <p:nvPr>
            <p:ph idx="1"/>
          </p:nvPr>
        </p:nvGraphicFramePr>
        <p:xfrm>
          <a:off x="395536" y="2564904"/>
          <a:ext cx="8229599" cy="244827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75657"/>
                <a:gridCol w="1175657"/>
                <a:gridCol w="1175657"/>
                <a:gridCol w="1175657"/>
                <a:gridCol w="1175657"/>
                <a:gridCol w="1175657"/>
                <a:gridCol w="1175657"/>
              </a:tblGrid>
              <a:tr h="763846">
                <a:tc>
                  <a:txBody>
                    <a:bodyPr/>
                    <a:lstStyle/>
                    <a:p>
                      <a:pPr algn="ctr"/>
                      <a:r>
                        <a:rPr lang="ar-MA" dirty="0" smtClean="0"/>
                        <a:t>2014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MA" dirty="0" smtClean="0"/>
                        <a:t>2013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MA" dirty="0" smtClean="0"/>
                        <a:t>2012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MA" dirty="0" smtClean="0"/>
                        <a:t>2011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MA" dirty="0" smtClean="0"/>
                        <a:t>2010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MA" dirty="0" smtClean="0"/>
                        <a:t>2009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MA" sz="3200" b="1" dirty="0" smtClean="0">
                          <a:cs typeface="Traditional Arabic" pitchFamily="2" charset="-78"/>
                        </a:rPr>
                        <a:t>السنة</a:t>
                      </a:r>
                      <a:endParaRPr lang="fr-FR" sz="3200" b="1" dirty="0">
                        <a:cs typeface="Traditional Arabic" pitchFamily="2" charset="-78"/>
                      </a:endParaRPr>
                    </a:p>
                  </a:txBody>
                  <a:tcPr/>
                </a:tc>
              </a:tr>
              <a:tr h="706970">
                <a:tc>
                  <a:txBody>
                    <a:bodyPr/>
                    <a:lstStyle/>
                    <a:p>
                      <a:pPr algn="ctr"/>
                      <a:r>
                        <a:rPr lang="ar-MA" dirty="0" smtClean="0"/>
                        <a:t>3.9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MA" dirty="0" smtClean="0"/>
                        <a:t>3.7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MA" dirty="0" smtClean="0"/>
                        <a:t>3.7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MA" dirty="0" smtClean="0"/>
                        <a:t>3.4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MA" dirty="0" smtClean="0"/>
                        <a:t>3.4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MA" dirty="0" smtClean="0"/>
                        <a:t>3.3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MA" sz="3200" b="1" dirty="0" smtClean="0">
                          <a:cs typeface="Traditional Arabic" pitchFamily="2" charset="-78"/>
                        </a:rPr>
                        <a:t>النقطة</a:t>
                      </a:r>
                      <a:endParaRPr lang="fr-FR" sz="3200" b="1" dirty="0">
                        <a:cs typeface="Traditional Arabic" pitchFamily="2" charset="-78"/>
                      </a:endParaRPr>
                    </a:p>
                  </a:txBody>
                  <a:tcPr/>
                </a:tc>
              </a:tr>
              <a:tr h="977457">
                <a:tc>
                  <a:txBody>
                    <a:bodyPr/>
                    <a:lstStyle/>
                    <a:p>
                      <a:pPr algn="ctr"/>
                      <a:r>
                        <a:rPr lang="ar-MA" dirty="0" smtClean="0"/>
                        <a:t>80/175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MA" dirty="0" smtClean="0"/>
                        <a:t>91/177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MA" dirty="0" smtClean="0"/>
                        <a:t>88/176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MA" dirty="0" smtClean="0"/>
                        <a:t>80/183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MA" dirty="0" smtClean="0"/>
                        <a:t>85/175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MA" dirty="0" smtClean="0"/>
                        <a:t>89/180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MA" sz="3200" b="1" dirty="0" smtClean="0">
                          <a:cs typeface="Traditional Arabic" pitchFamily="2" charset="-78"/>
                        </a:rPr>
                        <a:t>الترتيب</a:t>
                      </a:r>
                      <a:endParaRPr lang="fr-FR" sz="3200" b="1" dirty="0">
                        <a:cs typeface="Traditional Arabic" pitchFamily="2" charset="-78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FED379F-F451-4C0F-8FAE-1A065C311EE0}" type="datetime1">
              <a:rPr lang="fr-FR" smtClean="0"/>
              <a:pPr>
                <a:defRPr/>
              </a:pPr>
              <a:t>31/12/2014</a:t>
            </a:fld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E41DD8C-39BF-4D29-BA3C-14F30098F8F7}" type="slidenum">
              <a:rPr lang="fr-FR" smtClean="0"/>
              <a:pPr>
                <a:defRPr/>
              </a:pPr>
              <a:t>24</a:t>
            </a:fld>
            <a:endParaRPr lang="fr-FR"/>
          </a:p>
        </p:txBody>
      </p:sp>
      <p:sp>
        <p:nvSpPr>
          <p:cNvPr id="8" name="Rectangle 7"/>
          <p:cNvSpPr/>
          <p:nvPr/>
        </p:nvSpPr>
        <p:spPr>
          <a:xfrm>
            <a:off x="1223120" y="357166"/>
            <a:ext cx="7920880" cy="14219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 eaLnBrk="1" fontAlgn="auto" hangingPunct="1">
              <a:lnSpc>
                <a:spcPct val="120000"/>
              </a:lnSpc>
              <a:spcAft>
                <a:spcPts val="0"/>
              </a:spcAft>
              <a:buClr>
                <a:schemeClr val="accent3"/>
              </a:buClr>
              <a:defRPr/>
            </a:pPr>
            <a:r>
              <a:rPr lang="fr-FR" sz="3600" b="1" dirty="0" smtClean="0">
                <a:solidFill>
                  <a:srgbClr val="00206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V </a:t>
            </a:r>
            <a:r>
              <a:rPr lang="ar-MA" sz="3600" b="1" dirty="0">
                <a:solidFill>
                  <a:srgbClr val="00206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– </a:t>
            </a:r>
            <a:r>
              <a:rPr lang="ar-MA" sz="3600" b="1" dirty="0" smtClean="0">
                <a:solidFill>
                  <a:srgbClr val="00206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على سبيل الختم</a:t>
            </a:r>
            <a:endParaRPr lang="fr-FR" sz="3600" b="1" dirty="0" smtClean="0">
              <a:solidFill>
                <a:srgbClr val="002060"/>
              </a:solidFill>
              <a:latin typeface="Times New Roman" pitchFamily="18" charset="0"/>
              <a:ea typeface="+mj-ea"/>
              <a:cs typeface="Times New Roman" pitchFamily="18" charset="0"/>
            </a:endParaRPr>
          </a:p>
          <a:p>
            <a:pPr algn="r" rtl="1" eaLnBrk="1" fontAlgn="auto" hangingPunct="1">
              <a:lnSpc>
                <a:spcPct val="120000"/>
              </a:lnSpc>
              <a:spcAft>
                <a:spcPts val="0"/>
              </a:spcAft>
              <a:buClr>
                <a:schemeClr val="accent3"/>
              </a:buClr>
              <a:defRPr/>
            </a:pPr>
            <a:endParaRPr lang="ar-MA" sz="3600" b="1" dirty="0">
              <a:solidFill>
                <a:schemeClr val="tx2"/>
              </a:solidFill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116632"/>
            <a:ext cx="1223963" cy="504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ZoneTexte 11"/>
          <p:cNvSpPr txBox="1"/>
          <p:nvPr/>
        </p:nvSpPr>
        <p:spPr>
          <a:xfrm>
            <a:off x="539552" y="1700808"/>
            <a:ext cx="79208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MA" sz="2800" b="1" dirty="0" smtClean="0">
                <a:cs typeface="Traditional Arabic" pitchFamily="2" charset="-78"/>
              </a:rPr>
              <a:t>تطورات مؤشر إدراك الرشوة  خلال الست سنوات الأخيرة</a:t>
            </a:r>
            <a:endParaRPr lang="fr-FR" sz="2800" b="1" dirty="0">
              <a:cs typeface="Traditional Arabic" pitchFamily="2" charset="-78"/>
            </a:endParaRPr>
          </a:p>
        </p:txBody>
      </p:sp>
      <p:cxnSp>
        <p:nvCxnSpPr>
          <p:cNvPr id="10" name="Connecteur droit 9"/>
          <p:cNvCxnSpPr/>
          <p:nvPr/>
        </p:nvCxnSpPr>
        <p:spPr>
          <a:xfrm>
            <a:off x="440" y="1071546"/>
            <a:ext cx="914356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ransition spd="med">
    <p:wipe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4"/>
          <p:cNvSpPr txBox="1">
            <a:spLocks noChangeArrowheads="1"/>
          </p:cNvSpPr>
          <p:nvPr/>
        </p:nvSpPr>
        <p:spPr bwMode="auto">
          <a:xfrm>
            <a:off x="395288" y="1263650"/>
            <a:ext cx="8424862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 algn="ctr" rtl="1">
              <a:spcBef>
                <a:spcPct val="50000"/>
              </a:spcBef>
            </a:pPr>
            <a:r>
              <a:rPr lang="ar-MA" altLang="fr-FR" sz="2400" b="1" i="1" dirty="0"/>
              <a:t>تتأسس على القيم </a:t>
            </a:r>
            <a:r>
              <a:rPr lang="ar-MA" altLang="fr-FR" sz="2400" b="1" i="1" dirty="0" err="1"/>
              <a:t>والحكامة</a:t>
            </a:r>
            <a:r>
              <a:rPr lang="ar-MA" altLang="fr-FR" sz="2400" b="1" i="1" dirty="0"/>
              <a:t> الجيدة والشفافية</a:t>
            </a:r>
          </a:p>
          <a:p>
            <a:pPr marL="457200" indent="-457200" algn="ctr" rtl="1">
              <a:spcBef>
                <a:spcPct val="50000"/>
              </a:spcBef>
            </a:pPr>
            <a:r>
              <a:rPr lang="ar-MA" altLang="fr-FR" sz="2400" b="1" i="1" dirty="0"/>
              <a:t> والنزاهة وربط المسؤولية بالمحاسبة</a:t>
            </a:r>
          </a:p>
        </p:txBody>
      </p:sp>
      <p:sp>
        <p:nvSpPr>
          <p:cNvPr id="4099" name="AutoShape 6"/>
          <p:cNvSpPr>
            <a:spLocks noChangeArrowheads="1"/>
          </p:cNvSpPr>
          <p:nvPr/>
        </p:nvSpPr>
        <p:spPr bwMode="auto">
          <a:xfrm>
            <a:off x="684213" y="692150"/>
            <a:ext cx="7848600" cy="503238"/>
          </a:xfrm>
          <a:prstGeom prst="roundRect">
            <a:avLst>
              <a:gd name="adj" fmla="val 16667"/>
            </a:avLst>
          </a:prstGeom>
          <a:solidFill>
            <a:schemeClr val="accent1">
              <a:lumMod val="20000"/>
              <a:lumOff val="8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fr-FR" altLang="fr-FR" dirty="0">
              <a:solidFill>
                <a:schemeClr val="tx2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4100" name="Text Box 7"/>
          <p:cNvSpPr txBox="1">
            <a:spLocks noChangeArrowheads="1"/>
          </p:cNvSpPr>
          <p:nvPr/>
        </p:nvSpPr>
        <p:spPr bwMode="auto">
          <a:xfrm>
            <a:off x="827088" y="692150"/>
            <a:ext cx="7416800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rtl="1" eaLnBrk="0" hangingPunct="0">
              <a:spcBef>
                <a:spcPct val="20000"/>
              </a:spcBef>
              <a:tabLst>
                <a:tab pos="771525" algn="l"/>
              </a:tabLst>
            </a:pPr>
            <a:r>
              <a:rPr lang="ar-MA" altLang="fr-FR" sz="2600" b="1" dirty="0">
                <a:latin typeface="Arial" charset="0"/>
                <a:cs typeface="Times New Roman" charset="0"/>
              </a:rPr>
              <a:t>المنظومة الوطنية للنزاهة</a:t>
            </a:r>
            <a:endParaRPr lang="fr-FR" altLang="fr-FR" sz="2600" dirty="0">
              <a:latin typeface="Arial" charset="0"/>
              <a:cs typeface="Times New Roman" charset="0"/>
            </a:endParaRPr>
          </a:p>
        </p:txBody>
      </p:sp>
      <p:sp>
        <p:nvSpPr>
          <p:cNvPr id="4101" name="Rectangle 8"/>
          <p:cNvSpPr>
            <a:spLocks noChangeArrowheads="1"/>
          </p:cNvSpPr>
          <p:nvPr/>
        </p:nvSpPr>
        <p:spPr bwMode="auto">
          <a:xfrm>
            <a:off x="357158" y="1263650"/>
            <a:ext cx="8247092" cy="950904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fr-FR" altLang="fr-FR"/>
          </a:p>
        </p:txBody>
      </p:sp>
      <p:pic>
        <p:nvPicPr>
          <p:cNvPr id="4102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186613" y="44450"/>
            <a:ext cx="1922462" cy="576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riangle isocèle 7"/>
          <p:cNvSpPr/>
          <p:nvPr/>
        </p:nvSpPr>
        <p:spPr>
          <a:xfrm>
            <a:off x="928662" y="2285992"/>
            <a:ext cx="6858048" cy="1122365"/>
          </a:xfrm>
          <a:prstGeom prst="triangle">
            <a:avLst>
              <a:gd name="adj" fmla="val 5289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 dirty="0"/>
          </a:p>
        </p:txBody>
      </p:sp>
      <p:sp>
        <p:nvSpPr>
          <p:cNvPr id="9" name="Rectangle 8"/>
          <p:cNvSpPr/>
          <p:nvPr/>
        </p:nvSpPr>
        <p:spPr>
          <a:xfrm>
            <a:off x="1000101" y="3449638"/>
            <a:ext cx="6786610" cy="357187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10" name="Rectangle 9"/>
          <p:cNvSpPr/>
          <p:nvPr/>
        </p:nvSpPr>
        <p:spPr>
          <a:xfrm>
            <a:off x="1000101" y="5715016"/>
            <a:ext cx="6786610" cy="357187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11" name="Organigramme : Processus 10"/>
          <p:cNvSpPr/>
          <p:nvPr/>
        </p:nvSpPr>
        <p:spPr>
          <a:xfrm>
            <a:off x="1785919" y="3806825"/>
            <a:ext cx="428627" cy="1908191"/>
          </a:xfrm>
          <a:prstGeom prst="flowChartProcess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12" name="Organigramme : Processus 11"/>
          <p:cNvSpPr/>
          <p:nvPr/>
        </p:nvSpPr>
        <p:spPr>
          <a:xfrm>
            <a:off x="2500298" y="3806825"/>
            <a:ext cx="428640" cy="1908191"/>
          </a:xfrm>
          <a:prstGeom prst="flowChartProcess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13" name="Organigramme : Processus 12"/>
          <p:cNvSpPr/>
          <p:nvPr/>
        </p:nvSpPr>
        <p:spPr>
          <a:xfrm>
            <a:off x="3214688" y="3806825"/>
            <a:ext cx="357187" cy="1908191"/>
          </a:xfrm>
          <a:prstGeom prst="flowChartProcess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14" name="Organigramme : Processus 13"/>
          <p:cNvSpPr/>
          <p:nvPr/>
        </p:nvSpPr>
        <p:spPr>
          <a:xfrm>
            <a:off x="3857625" y="3806825"/>
            <a:ext cx="357188" cy="1908191"/>
          </a:xfrm>
          <a:prstGeom prst="flowChartProcess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15" name="Organigramme : Processus 14"/>
          <p:cNvSpPr/>
          <p:nvPr/>
        </p:nvSpPr>
        <p:spPr>
          <a:xfrm>
            <a:off x="4500563" y="3806825"/>
            <a:ext cx="428627" cy="1908191"/>
          </a:xfrm>
          <a:prstGeom prst="flowChartProcess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16" name="Organigramme : Processus 15"/>
          <p:cNvSpPr/>
          <p:nvPr/>
        </p:nvSpPr>
        <p:spPr>
          <a:xfrm>
            <a:off x="5214942" y="3786190"/>
            <a:ext cx="428628" cy="1908191"/>
          </a:xfrm>
          <a:prstGeom prst="flowChartProcess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17" name="Organigramme : Processus 16"/>
          <p:cNvSpPr/>
          <p:nvPr/>
        </p:nvSpPr>
        <p:spPr>
          <a:xfrm>
            <a:off x="6572250" y="3806825"/>
            <a:ext cx="428642" cy="1908191"/>
          </a:xfrm>
          <a:prstGeom prst="flowChartProcess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18" name="Organigramme : Processus 17"/>
          <p:cNvSpPr/>
          <p:nvPr/>
        </p:nvSpPr>
        <p:spPr>
          <a:xfrm>
            <a:off x="5857884" y="3806825"/>
            <a:ext cx="428628" cy="1908191"/>
          </a:xfrm>
          <a:prstGeom prst="flowChartProcess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4115" name="ZoneTexte 19"/>
          <p:cNvSpPr txBox="1">
            <a:spLocks noChangeArrowheads="1"/>
          </p:cNvSpPr>
          <p:nvPr/>
        </p:nvSpPr>
        <p:spPr bwMode="auto">
          <a:xfrm>
            <a:off x="3429000" y="3449638"/>
            <a:ext cx="150018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rtl="1"/>
            <a:r>
              <a:rPr lang="ar-MA" altLang="fr-FR"/>
              <a:t>النزاهة الوطنية</a:t>
            </a:r>
            <a:endParaRPr lang="fr-FR" altLang="fr-FR"/>
          </a:p>
        </p:txBody>
      </p:sp>
      <p:sp>
        <p:nvSpPr>
          <p:cNvPr id="4116" name="ZoneTexte 20"/>
          <p:cNvSpPr txBox="1">
            <a:spLocks noChangeArrowheads="1"/>
          </p:cNvSpPr>
          <p:nvPr/>
        </p:nvSpPr>
        <p:spPr bwMode="auto">
          <a:xfrm>
            <a:off x="2643188" y="5724525"/>
            <a:ext cx="28575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rtl="1"/>
            <a:r>
              <a:rPr lang="ar-MA" altLang="fr-FR" sz="2000" b="1" dirty="0">
                <a:cs typeface="+mj-cs"/>
              </a:rPr>
              <a:t>إصلاحات اقتصادية ومؤسساتية</a:t>
            </a:r>
            <a:endParaRPr lang="fr-FR" altLang="fr-FR" sz="2000" b="1" dirty="0">
              <a:cs typeface="+mj-cs"/>
            </a:endParaRPr>
          </a:p>
        </p:txBody>
      </p:sp>
      <p:sp>
        <p:nvSpPr>
          <p:cNvPr id="4117" name="ZoneTexte 21"/>
          <p:cNvSpPr txBox="1">
            <a:spLocks noChangeArrowheads="1"/>
          </p:cNvSpPr>
          <p:nvPr/>
        </p:nvSpPr>
        <p:spPr bwMode="auto">
          <a:xfrm rot="-5400000">
            <a:off x="1043608" y="4540476"/>
            <a:ext cx="1872207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rtl="1"/>
            <a:r>
              <a:rPr lang="ar-MA" altLang="fr-FR" b="1" dirty="0" smtClean="0"/>
              <a:t>السلطة التشريعية</a:t>
            </a:r>
            <a:endParaRPr lang="fr-FR" altLang="fr-FR" b="1" dirty="0"/>
          </a:p>
        </p:txBody>
      </p:sp>
      <p:sp>
        <p:nvSpPr>
          <p:cNvPr id="4118" name="ZoneTexte 22"/>
          <p:cNvSpPr txBox="1">
            <a:spLocks noChangeArrowheads="1"/>
          </p:cNvSpPr>
          <p:nvPr/>
        </p:nvSpPr>
        <p:spPr bwMode="auto">
          <a:xfrm rot="-5400000">
            <a:off x="1770110" y="4540477"/>
            <a:ext cx="1872209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rtl="1"/>
            <a:r>
              <a:rPr lang="ar-MA" altLang="fr-FR" b="1" dirty="0" smtClean="0"/>
              <a:t>السلطة القضائية</a:t>
            </a:r>
            <a:endParaRPr lang="fr-FR" altLang="fr-FR" b="1" dirty="0"/>
          </a:p>
        </p:txBody>
      </p:sp>
      <p:sp>
        <p:nvSpPr>
          <p:cNvPr id="4119" name="ZoneTexte 23"/>
          <p:cNvSpPr txBox="1">
            <a:spLocks noChangeArrowheads="1"/>
          </p:cNvSpPr>
          <p:nvPr/>
        </p:nvSpPr>
        <p:spPr bwMode="auto">
          <a:xfrm rot="-5400000">
            <a:off x="2424102" y="4567523"/>
            <a:ext cx="192565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rtl="1"/>
            <a:r>
              <a:rPr lang="ar-MA" altLang="fr-FR" b="1" dirty="0" smtClean="0"/>
              <a:t>هيئات الحكامة</a:t>
            </a:r>
            <a:endParaRPr lang="fr-FR" altLang="fr-FR" b="1" dirty="0"/>
          </a:p>
        </p:txBody>
      </p:sp>
      <p:sp>
        <p:nvSpPr>
          <p:cNvPr id="4120" name="ZoneTexte 24"/>
          <p:cNvSpPr txBox="1">
            <a:spLocks noChangeArrowheads="1"/>
          </p:cNvSpPr>
          <p:nvPr/>
        </p:nvSpPr>
        <p:spPr bwMode="auto">
          <a:xfrm rot="-5400000">
            <a:off x="3093765" y="4540200"/>
            <a:ext cx="1872207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rtl="1"/>
            <a:r>
              <a:rPr lang="ar-MA" altLang="fr-FR" b="1" dirty="0" smtClean="0"/>
              <a:t>الصفقات العمومية</a:t>
            </a:r>
            <a:endParaRPr lang="fr-FR" altLang="fr-FR" b="1" dirty="0"/>
          </a:p>
        </p:txBody>
      </p:sp>
      <p:sp>
        <p:nvSpPr>
          <p:cNvPr id="4121" name="ZoneTexte 25"/>
          <p:cNvSpPr txBox="1">
            <a:spLocks noChangeArrowheads="1"/>
          </p:cNvSpPr>
          <p:nvPr/>
        </p:nvSpPr>
        <p:spPr bwMode="auto">
          <a:xfrm rot="-5400000">
            <a:off x="3772423" y="4540478"/>
            <a:ext cx="187220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rtl="1"/>
            <a:r>
              <a:rPr lang="ar-MA" altLang="fr-FR" b="1" dirty="0" smtClean="0"/>
              <a:t>الأحزاب السياسية</a:t>
            </a:r>
            <a:endParaRPr lang="fr-FR" altLang="fr-FR" b="1" dirty="0"/>
          </a:p>
        </p:txBody>
      </p:sp>
      <p:sp>
        <p:nvSpPr>
          <p:cNvPr id="4122" name="ZoneTexte 26"/>
          <p:cNvSpPr txBox="1">
            <a:spLocks noChangeArrowheads="1"/>
          </p:cNvSpPr>
          <p:nvPr/>
        </p:nvSpPr>
        <p:spPr bwMode="auto">
          <a:xfrm rot="-5400000">
            <a:off x="4708526" y="4642614"/>
            <a:ext cx="1357312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rtl="1"/>
            <a:r>
              <a:rPr lang="ar-MA" altLang="fr-FR" sz="2000" b="1" dirty="0">
                <a:cs typeface="+mj-cs"/>
              </a:rPr>
              <a:t>المجتمع المدني</a:t>
            </a:r>
            <a:endParaRPr lang="fr-FR" altLang="fr-FR" sz="2000" b="1" dirty="0">
              <a:cs typeface="+mj-cs"/>
            </a:endParaRPr>
          </a:p>
        </p:txBody>
      </p:sp>
      <p:sp>
        <p:nvSpPr>
          <p:cNvPr id="4123" name="ZoneTexte 27"/>
          <p:cNvSpPr txBox="1">
            <a:spLocks noChangeArrowheads="1"/>
          </p:cNvSpPr>
          <p:nvPr/>
        </p:nvSpPr>
        <p:spPr bwMode="auto">
          <a:xfrm rot="-5400000">
            <a:off x="5716588" y="4530695"/>
            <a:ext cx="7239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rtl="1"/>
            <a:r>
              <a:rPr lang="ar-MA" altLang="fr-FR" dirty="0"/>
              <a:t>ا</a:t>
            </a:r>
            <a:r>
              <a:rPr lang="ar-MA" altLang="fr-FR" sz="2000" b="1" dirty="0">
                <a:latin typeface="+mn-lt"/>
                <a:cs typeface="+mj-cs"/>
              </a:rPr>
              <a:t>لإعلا</a:t>
            </a:r>
            <a:r>
              <a:rPr lang="ar-MA" altLang="fr-FR" sz="2000" b="1" dirty="0">
                <a:cs typeface="+mj-cs"/>
              </a:rPr>
              <a:t>م</a:t>
            </a:r>
            <a:endParaRPr lang="fr-FR" altLang="fr-FR" sz="2000" b="1" dirty="0">
              <a:cs typeface="+mj-cs"/>
            </a:endParaRPr>
          </a:p>
        </p:txBody>
      </p:sp>
      <p:sp>
        <p:nvSpPr>
          <p:cNvPr id="4124" name="ZoneTexte 28"/>
          <p:cNvSpPr txBox="1">
            <a:spLocks noChangeArrowheads="1"/>
          </p:cNvSpPr>
          <p:nvPr/>
        </p:nvSpPr>
        <p:spPr bwMode="auto">
          <a:xfrm rot="-5400000">
            <a:off x="6065837" y="4571177"/>
            <a:ext cx="1357313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ar-MA" altLang="fr-FR" sz="2000" b="1" dirty="0">
                <a:latin typeface="+mn-lt"/>
                <a:cs typeface="+mj-cs"/>
              </a:rPr>
              <a:t>القطاع الخاص</a:t>
            </a:r>
            <a:endParaRPr lang="fr-FR" altLang="fr-FR" sz="2000" b="1" dirty="0">
              <a:latin typeface="+mn-lt"/>
              <a:cs typeface="+mj-cs"/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928662" y="6072206"/>
            <a:ext cx="6929486" cy="357187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ar-MA" sz="2000" b="1" dirty="0" smtClean="0">
                <a:solidFill>
                  <a:schemeClr val="tx1"/>
                </a:solidFill>
                <a:cs typeface="+mj-cs"/>
              </a:rPr>
              <a:t>الوعي العام وقيم المجتمع</a:t>
            </a:r>
            <a:endParaRPr lang="fr-FR" sz="2000" b="1" dirty="0">
              <a:solidFill>
                <a:schemeClr val="tx1"/>
              </a:solidFill>
              <a:cs typeface="+mj-cs"/>
            </a:endParaRPr>
          </a:p>
        </p:txBody>
      </p:sp>
      <p:sp>
        <p:nvSpPr>
          <p:cNvPr id="30" name="Organigramme : Processus 29"/>
          <p:cNvSpPr/>
          <p:nvPr/>
        </p:nvSpPr>
        <p:spPr>
          <a:xfrm rot="16200000">
            <a:off x="6609692" y="4534580"/>
            <a:ext cx="1928826" cy="432046"/>
          </a:xfrm>
          <a:prstGeom prst="flowChartProcess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ar-MA" b="1" dirty="0" smtClean="0">
                <a:solidFill>
                  <a:schemeClr val="tx1"/>
                </a:solidFill>
              </a:rPr>
              <a:t>ا</a:t>
            </a:r>
            <a:r>
              <a:rPr lang="ar-MA" sz="2000" b="1" dirty="0" smtClean="0">
                <a:solidFill>
                  <a:schemeClr val="tx1"/>
                </a:solidFill>
                <a:cs typeface="+mj-cs"/>
              </a:rPr>
              <a:t>لفاعلون الدوليون</a:t>
            </a:r>
            <a:endParaRPr lang="fr-FR" sz="2000" b="1" dirty="0">
              <a:solidFill>
                <a:schemeClr val="tx1"/>
              </a:solidFill>
              <a:cs typeface="+mj-cs"/>
            </a:endParaRPr>
          </a:p>
        </p:txBody>
      </p:sp>
      <p:sp>
        <p:nvSpPr>
          <p:cNvPr id="31" name="Organigramme : Processus 30"/>
          <p:cNvSpPr/>
          <p:nvPr/>
        </p:nvSpPr>
        <p:spPr>
          <a:xfrm rot="16200000">
            <a:off x="238886" y="4550254"/>
            <a:ext cx="1925976" cy="403548"/>
          </a:xfrm>
          <a:prstGeom prst="flowChartProcess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ar-MA" b="1" dirty="0" smtClean="0">
                <a:solidFill>
                  <a:schemeClr val="tx1"/>
                </a:solidFill>
              </a:rPr>
              <a:t>السلطة التنفيذية</a:t>
            </a:r>
            <a:endParaRPr lang="fr-FR" b="1" dirty="0">
              <a:solidFill>
                <a:schemeClr val="tx1"/>
              </a:solidFill>
            </a:endParaRPr>
          </a:p>
        </p:txBody>
      </p:sp>
      <p:sp>
        <p:nvSpPr>
          <p:cNvPr id="32" name="Ellipse 31"/>
          <p:cNvSpPr/>
          <p:nvPr/>
        </p:nvSpPr>
        <p:spPr>
          <a:xfrm>
            <a:off x="6286512" y="2928934"/>
            <a:ext cx="1571636" cy="500066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MA" sz="2200" b="1" dirty="0" smtClean="0">
                <a:cs typeface="+mj-cs"/>
              </a:rPr>
              <a:t>نوعية الحياة</a:t>
            </a:r>
            <a:endParaRPr lang="fr-FR" sz="2200" b="1" dirty="0">
              <a:cs typeface="+mj-cs"/>
            </a:endParaRPr>
          </a:p>
        </p:txBody>
      </p:sp>
      <p:sp>
        <p:nvSpPr>
          <p:cNvPr id="33" name="Ellipse 32"/>
          <p:cNvSpPr/>
          <p:nvPr/>
        </p:nvSpPr>
        <p:spPr>
          <a:xfrm>
            <a:off x="3635896" y="2928934"/>
            <a:ext cx="1864798" cy="500066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MA" sz="2200" b="1" dirty="0" smtClean="0">
                <a:cs typeface="+mj-cs"/>
              </a:rPr>
              <a:t>سيادة القانون</a:t>
            </a:r>
            <a:endParaRPr lang="fr-FR" sz="2200" b="1" dirty="0">
              <a:cs typeface="+mj-cs"/>
            </a:endParaRPr>
          </a:p>
        </p:txBody>
      </p:sp>
      <p:sp>
        <p:nvSpPr>
          <p:cNvPr id="34" name="Ellipse 33"/>
          <p:cNvSpPr/>
          <p:nvPr/>
        </p:nvSpPr>
        <p:spPr>
          <a:xfrm>
            <a:off x="1357290" y="2928934"/>
            <a:ext cx="1918566" cy="500066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MA" sz="2200" b="1" dirty="0" smtClean="0">
                <a:cs typeface="+mj-cs"/>
              </a:rPr>
              <a:t>تنمية مستدامة</a:t>
            </a:r>
            <a:endParaRPr lang="fr-FR" sz="2200" b="1" dirty="0">
              <a:cs typeface="+mj-cs"/>
            </a:endParaRPr>
          </a:p>
        </p:txBody>
      </p:sp>
    </p:spTree>
  </p:cSld>
  <p:clrMapOvr>
    <a:masterClrMapping/>
  </p:clrMapOvr>
  <p:transition spd="med">
    <p:wipe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space réservé du texte 7"/>
          <p:cNvSpPr>
            <a:spLocks noGrp="1"/>
          </p:cNvSpPr>
          <p:nvPr>
            <p:ph type="body" idx="1"/>
          </p:nvPr>
        </p:nvSpPr>
        <p:spPr>
          <a:xfrm>
            <a:off x="428625" y="2357438"/>
            <a:ext cx="8358188" cy="1509712"/>
          </a:xfrm>
        </p:spPr>
        <p:txBody>
          <a:bodyPr>
            <a:normAutofit fontScale="25000" lnSpcReduction="20000"/>
          </a:bodyPr>
          <a:lstStyle/>
          <a:p>
            <a:pPr marL="457200" indent="-457200" algn="ctr" eaLnBrk="1" fontAlgn="auto" hangingPunct="1">
              <a:spcBef>
                <a:spcPct val="50000"/>
              </a:spcBef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ar-MA" sz="19200" b="1" dirty="0" smtClean="0">
                <a:solidFill>
                  <a:schemeClr val="tx1">
                    <a:lumMod val="95000"/>
                  </a:schemeClr>
                </a:solidFill>
              </a:rPr>
              <a:t>شكرا على حسن تتبعكم</a:t>
            </a:r>
            <a:endParaRPr lang="fr-FR" sz="19200" b="1" dirty="0" smtClean="0">
              <a:solidFill>
                <a:schemeClr val="tx1">
                  <a:lumMod val="95000"/>
                </a:schemeClr>
              </a:solidFill>
            </a:endParaRPr>
          </a:p>
          <a:p>
            <a:pPr marL="457200" indent="-457200" algn="ctr" eaLnBrk="1" fontAlgn="auto" hangingPunct="1">
              <a:spcBef>
                <a:spcPct val="50000"/>
              </a:spcBef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fr-FR" sz="19200" b="1" dirty="0" smtClean="0">
                <a:solidFill>
                  <a:schemeClr val="tx1">
                    <a:lumMod val="95000"/>
                  </a:schemeClr>
                </a:solidFill>
              </a:rPr>
              <a:t>aboudar@icpc.ma</a:t>
            </a:r>
            <a:endParaRPr lang="ar-MA" sz="19200" b="1" dirty="0" smtClean="0">
              <a:solidFill>
                <a:schemeClr val="tx1">
                  <a:lumMod val="95000"/>
                </a:schemeClr>
              </a:solidFill>
            </a:endParaRPr>
          </a:p>
          <a:p>
            <a:pPr algn="just" rtl="1" eaLnBrk="1" fontAlgn="auto" hangingPunct="1">
              <a:lnSpc>
                <a:spcPct val="120000"/>
              </a:lnSpc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endParaRPr lang="ar-MA" sz="12800" b="1" dirty="0" smtClean="0"/>
          </a:p>
          <a:p>
            <a:pPr algn="just" rtl="1" eaLnBrk="1" fontAlgn="auto" hangingPunct="1">
              <a:lnSpc>
                <a:spcPct val="120000"/>
              </a:lnSpc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endParaRPr lang="ar-MA" sz="12800" b="1" dirty="0" smtClean="0"/>
          </a:p>
          <a:p>
            <a:pPr algn="just" rtl="1" eaLnBrk="1" fontAlgn="auto" hangingPunct="1">
              <a:lnSpc>
                <a:spcPct val="120000"/>
              </a:lnSpc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endParaRPr lang="ar-MA" sz="12800" b="1" dirty="0" smtClean="0"/>
          </a:p>
          <a:p>
            <a:pPr algn="just" rtl="1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endParaRPr lang="ar-MA" sz="12800" b="1" dirty="0" smtClean="0"/>
          </a:p>
          <a:p>
            <a:pPr algn="just" rtl="1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endParaRPr lang="fr-FR" sz="12800" dirty="0" smtClean="0"/>
          </a:p>
          <a:p>
            <a:pPr algn="ctr" rtl="1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en-US" sz="12800" b="1" dirty="0" smtClean="0"/>
              <a:t> </a:t>
            </a:r>
            <a:endParaRPr lang="fr-FR" sz="12800" dirty="0" smtClean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7254950C-C641-4AB4-8F0B-72FC72F8C0B1}" type="datetime1">
              <a:rPr lang="fr-FR" smtClean="0"/>
              <a:pPr>
                <a:defRPr/>
              </a:pPr>
              <a:t>31/12/2014</a:t>
            </a:fld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F67600D-8C3C-44DB-A3E9-B34C831BAB14}" type="slidenum">
              <a:rPr lang="fr-FR"/>
              <a:pPr>
                <a:defRPr/>
              </a:pPr>
              <a:t>26</a:t>
            </a:fld>
            <a:endParaRPr lang="fr-FR" dirty="0"/>
          </a:p>
        </p:txBody>
      </p:sp>
    </p:spTree>
  </p:cSld>
  <p:clrMapOvr>
    <a:masterClrMapping/>
  </p:clrMapOvr>
  <p:transition spd="med">
    <p:wip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13960" y="116632"/>
            <a:ext cx="8229600" cy="648072"/>
          </a:xfrm>
        </p:spPr>
        <p:txBody>
          <a:bodyPr/>
          <a:lstStyle/>
          <a:p>
            <a:pPr algn="ctr" rtl="1"/>
            <a:r>
              <a:rPr lang="ar-MA" sz="5400" b="1" dirty="0" smtClean="0">
                <a:solidFill>
                  <a:srgbClr val="3366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ar-MA" sz="3200" b="1" dirty="0" smtClean="0">
                <a:solidFill>
                  <a:srgbClr val="0F243E"/>
                </a:solidFill>
                <a:latin typeface="Times New Roman"/>
                <a:ea typeface="Times New Roman"/>
                <a:cs typeface="Arabic Transparent"/>
              </a:rPr>
              <a:t>تقـديــــم</a:t>
            </a:r>
            <a:r>
              <a:rPr lang="ar-SA" sz="3200" b="1" dirty="0" smtClean="0">
                <a:solidFill>
                  <a:srgbClr val="0F243E"/>
                </a:solidFill>
                <a:latin typeface="Times New Roman"/>
                <a:ea typeface="Times New Roman"/>
                <a:cs typeface="Arabic Transparent"/>
              </a:rPr>
              <a:t> حول سياق الإحداث</a:t>
            </a:r>
            <a:endParaRPr lang="fr-FR" sz="3200" b="1" dirty="0">
              <a:solidFill>
                <a:srgbClr val="0F243E"/>
              </a:solidFill>
              <a:latin typeface="Times New Roman"/>
              <a:ea typeface="Times New Roman"/>
              <a:cs typeface="Arabic Transparent"/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116632"/>
            <a:ext cx="1223963" cy="504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7" name="Connecteur droit 6"/>
          <p:cNvCxnSpPr/>
          <p:nvPr/>
        </p:nvCxnSpPr>
        <p:spPr>
          <a:xfrm>
            <a:off x="11546" y="980728"/>
            <a:ext cx="914356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" name="Titre 1"/>
          <p:cNvSpPr txBox="1">
            <a:spLocks/>
          </p:cNvSpPr>
          <p:nvPr/>
        </p:nvSpPr>
        <p:spPr bwMode="auto">
          <a:xfrm>
            <a:off x="11546" y="1196752"/>
            <a:ext cx="9132454" cy="51125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9pPr>
          </a:lstStyle>
          <a:p>
            <a:pPr algn="just" rtl="1">
              <a:spcAft>
                <a:spcPts val="0"/>
              </a:spcAft>
            </a:pPr>
            <a:endParaRPr lang="ar-MA" sz="3200" b="1" dirty="0" smtClean="0">
              <a:solidFill>
                <a:srgbClr val="000000"/>
              </a:solidFill>
              <a:latin typeface="Times New Roman"/>
              <a:ea typeface="Times New Roman"/>
              <a:cs typeface="Arabic Transparent"/>
            </a:endParaRPr>
          </a:p>
          <a:p>
            <a:pPr marL="176213" algn="just" rtl="1"/>
            <a:r>
              <a:rPr lang="ar-SA" sz="2800" b="1" dirty="0">
                <a:solidFill>
                  <a:schemeClr val="tx1"/>
                </a:solidFill>
              </a:rPr>
              <a:t>1</a:t>
            </a:r>
            <a:r>
              <a:rPr lang="ar-MA" sz="2800" b="1" dirty="0" smtClean="0">
                <a:solidFill>
                  <a:schemeClr val="tx1"/>
                </a:solidFill>
              </a:rPr>
              <a:t>- </a:t>
            </a:r>
            <a:r>
              <a:rPr lang="ar-MA" sz="3000" b="1" dirty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rPr>
              <a:t>رصد نوع من التطور الكمي والنوعي الذي حتم مواجهة مظاهر الفساد بآليات مؤسسية جديدة:</a:t>
            </a:r>
            <a:endParaRPr lang="fr-FR" sz="3000" b="1" dirty="0">
              <a:solidFill>
                <a:schemeClr val="tx1"/>
              </a:solidFill>
              <a:latin typeface="Arial" pitchFamily="34" charset="0"/>
              <a:ea typeface="+mn-ea"/>
              <a:cs typeface="Arial" pitchFamily="34" charset="0"/>
            </a:endParaRPr>
          </a:p>
          <a:p>
            <a:pPr marL="176213" algn="just" rtl="1">
              <a:lnSpc>
                <a:spcPct val="150000"/>
              </a:lnSpc>
              <a:buFont typeface="Wingdings" pitchFamily="2" charset="2"/>
              <a:buChar char="ü"/>
            </a:pPr>
            <a:r>
              <a:rPr lang="fr-FR" sz="2800" dirty="0" smtClean="0">
                <a:solidFill>
                  <a:schemeClr val="tx1"/>
                </a:solidFill>
              </a:rPr>
              <a:t> </a:t>
            </a:r>
            <a:r>
              <a:rPr lang="ar-MA" sz="2800" dirty="0" smtClean="0">
                <a:solidFill>
                  <a:schemeClr val="tx1"/>
                </a:solidFill>
              </a:rPr>
              <a:t>اتساع </a:t>
            </a:r>
            <a:r>
              <a:rPr lang="ar-MA" sz="2800" dirty="0">
                <a:solidFill>
                  <a:schemeClr val="tx1"/>
                </a:solidFill>
              </a:rPr>
              <a:t>رقعة الفساد واكتساحها لمختلف المجالات،</a:t>
            </a:r>
            <a:endParaRPr lang="fr-FR" sz="2800" dirty="0">
              <a:solidFill>
                <a:schemeClr val="tx1"/>
              </a:solidFill>
            </a:endParaRPr>
          </a:p>
          <a:p>
            <a:pPr marL="176213" algn="just" rtl="1">
              <a:lnSpc>
                <a:spcPct val="150000"/>
              </a:lnSpc>
              <a:buFont typeface="Wingdings" pitchFamily="2" charset="2"/>
              <a:buChar char="ü"/>
            </a:pPr>
            <a:r>
              <a:rPr lang="fr-FR" sz="2800" dirty="0" smtClean="0">
                <a:solidFill>
                  <a:schemeClr val="tx1"/>
                </a:solidFill>
              </a:rPr>
              <a:t> </a:t>
            </a:r>
            <a:r>
              <a:rPr lang="ar-MA" sz="2800" dirty="0" smtClean="0">
                <a:solidFill>
                  <a:schemeClr val="tx1"/>
                </a:solidFill>
              </a:rPr>
              <a:t>تقبل </a:t>
            </a:r>
            <a:r>
              <a:rPr lang="ar-MA" sz="2800" dirty="0">
                <a:solidFill>
                  <a:schemeClr val="tx1"/>
                </a:solidFill>
              </a:rPr>
              <a:t>الفساد من طرف شرائح مهمة من </a:t>
            </a:r>
            <a:r>
              <a:rPr lang="ar-MA" sz="2800" dirty="0" smtClean="0">
                <a:solidFill>
                  <a:schemeClr val="tx1"/>
                </a:solidFill>
              </a:rPr>
              <a:t>المجتمع</a:t>
            </a:r>
            <a:r>
              <a:rPr lang="ar-SA" sz="2800" dirty="0" smtClean="0">
                <a:solidFill>
                  <a:schemeClr val="tx1"/>
                </a:solidFill>
              </a:rPr>
              <a:t>،</a:t>
            </a:r>
            <a:endParaRPr lang="fr-FR" sz="2800" dirty="0">
              <a:solidFill>
                <a:schemeClr val="tx1"/>
              </a:solidFill>
            </a:endParaRPr>
          </a:p>
          <a:p>
            <a:pPr marL="176213" algn="just" rtl="1">
              <a:lnSpc>
                <a:spcPct val="150000"/>
              </a:lnSpc>
              <a:buFont typeface="Wingdings" pitchFamily="2" charset="2"/>
              <a:buChar char="ü"/>
            </a:pPr>
            <a:r>
              <a:rPr lang="fr-FR" sz="2800" dirty="0" smtClean="0">
                <a:solidFill>
                  <a:schemeClr val="tx1"/>
                </a:solidFill>
              </a:rPr>
              <a:t> </a:t>
            </a:r>
            <a:r>
              <a:rPr lang="ar-MA" sz="2800" dirty="0" smtClean="0">
                <a:solidFill>
                  <a:schemeClr val="tx1"/>
                </a:solidFill>
              </a:rPr>
              <a:t>صعوبة </a:t>
            </a:r>
            <a:r>
              <a:rPr lang="ar-MA" sz="2800" dirty="0">
                <a:solidFill>
                  <a:schemeClr val="tx1"/>
                </a:solidFill>
              </a:rPr>
              <a:t>انكشاف حالات الفساد، </a:t>
            </a:r>
            <a:endParaRPr lang="fr-FR" sz="2800" dirty="0">
              <a:solidFill>
                <a:schemeClr val="tx1"/>
              </a:solidFill>
            </a:endParaRPr>
          </a:p>
          <a:p>
            <a:pPr marL="176213" algn="just" rtl="1">
              <a:lnSpc>
                <a:spcPct val="150000"/>
              </a:lnSpc>
              <a:buFont typeface="Wingdings" pitchFamily="2" charset="2"/>
              <a:buChar char="ü"/>
            </a:pPr>
            <a:r>
              <a:rPr lang="ar-SA" sz="2800" dirty="0" smtClean="0">
                <a:solidFill>
                  <a:schemeClr val="tx1"/>
                </a:solidFill>
              </a:rPr>
              <a:t>ضعف حصيلة </a:t>
            </a:r>
            <a:r>
              <a:rPr lang="ar-SA" sz="2800" dirty="0">
                <a:solidFill>
                  <a:schemeClr val="tx1"/>
                </a:solidFill>
              </a:rPr>
              <a:t>المتابعات المتعلقة بالفساد مقارنة مع المخالفات المرصودة، </a:t>
            </a:r>
            <a:endParaRPr lang="fr-FR" sz="2800" dirty="0">
              <a:solidFill>
                <a:schemeClr val="tx1"/>
              </a:solidFill>
            </a:endParaRPr>
          </a:p>
          <a:p>
            <a:pPr marL="176213" algn="just" rtl="1">
              <a:lnSpc>
                <a:spcPct val="150000"/>
              </a:lnSpc>
              <a:buFont typeface="Wingdings" pitchFamily="2" charset="2"/>
              <a:buChar char="ü"/>
            </a:pPr>
            <a:r>
              <a:rPr lang="ar-SA" sz="2800" dirty="0" smtClean="0">
                <a:solidFill>
                  <a:schemeClr val="tx1"/>
                </a:solidFill>
              </a:rPr>
              <a:t>عبء </a:t>
            </a:r>
            <a:r>
              <a:rPr lang="ar-SA" sz="2800" dirty="0">
                <a:solidFill>
                  <a:schemeClr val="tx1"/>
                </a:solidFill>
              </a:rPr>
              <a:t>الامتدادات الدولية لمظاهر </a:t>
            </a:r>
            <a:r>
              <a:rPr lang="ar-SA" sz="2800" dirty="0" smtClean="0">
                <a:solidFill>
                  <a:schemeClr val="tx1"/>
                </a:solidFill>
              </a:rPr>
              <a:t>الفساد.</a:t>
            </a:r>
          </a:p>
          <a:p>
            <a:pPr marL="176213" algn="just" rtl="1">
              <a:lnSpc>
                <a:spcPct val="150000"/>
              </a:lnSpc>
            </a:pPr>
            <a:r>
              <a:rPr lang="ar-MA" sz="2800" b="1" dirty="0" smtClean="0">
                <a:solidFill>
                  <a:srgbClr val="000000"/>
                </a:solidFill>
                <a:latin typeface="Times New Roman"/>
                <a:ea typeface="Times New Roman"/>
                <a:cs typeface="Arabic Transparent"/>
              </a:rPr>
              <a:t>      </a:t>
            </a:r>
            <a:r>
              <a:rPr lang="ar-MA" sz="2800" b="1" dirty="0" smtClean="0">
                <a:solidFill>
                  <a:srgbClr val="333399"/>
                </a:solidFill>
                <a:latin typeface="Times New Roman"/>
                <a:cs typeface="Arabic Transparent"/>
              </a:rPr>
              <a:t> </a:t>
            </a:r>
            <a:r>
              <a:rPr lang="ar-MA" sz="2800" b="1" dirty="0" smtClean="0">
                <a:solidFill>
                  <a:srgbClr val="333399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ar-MA" sz="2800" b="1" dirty="0" smtClean="0">
                <a:solidFill>
                  <a:srgbClr val="333399"/>
                </a:solidFill>
                <a:latin typeface="Times New Roman" pitchFamily="18" charset="0"/>
                <a:cs typeface="Times New Roman" pitchFamily="18" charset="0"/>
              </a:rPr>
            </a:br>
            <a:endParaRPr lang="fr-FR" b="1" dirty="0">
              <a:solidFill>
                <a:srgbClr val="3366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AE7525D-6099-477F-B556-3C2AE17674A1}" type="datetime1">
              <a:rPr lang="fr-FR" smtClean="0"/>
              <a:pPr>
                <a:defRPr/>
              </a:pPr>
              <a:t>31/12/2014</a:t>
            </a:fld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0AA073D-4C3F-49A9-9B27-ED2E55314A9E}" type="slidenum">
              <a:rPr lang="fr-FR" smtClean="0"/>
              <a:pPr>
                <a:defRPr/>
              </a:pPr>
              <a:t>3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3051533497"/>
      </p:ext>
    </p:extLst>
  </p:cSld>
  <p:clrMapOvr>
    <a:masterClrMapping/>
  </p:clrMapOvr>
  <p:transition spd="med">
    <p:wip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13960" y="116632"/>
            <a:ext cx="8229600" cy="648072"/>
          </a:xfrm>
        </p:spPr>
        <p:txBody>
          <a:bodyPr/>
          <a:lstStyle/>
          <a:p>
            <a:pPr algn="ctr" rtl="1"/>
            <a:r>
              <a:rPr lang="ar-MA" sz="3200" b="1" dirty="0" smtClean="0">
                <a:solidFill>
                  <a:srgbClr val="0F243E"/>
                </a:solidFill>
                <a:latin typeface="Times New Roman"/>
                <a:ea typeface="Times New Roman"/>
                <a:cs typeface="Arabic Transparent"/>
              </a:rPr>
              <a:t>تقـديــــم</a:t>
            </a:r>
            <a:r>
              <a:rPr lang="ar-SA" sz="3200" b="1" dirty="0" smtClean="0">
                <a:solidFill>
                  <a:srgbClr val="0F243E"/>
                </a:solidFill>
                <a:latin typeface="Times New Roman"/>
                <a:ea typeface="Times New Roman"/>
                <a:cs typeface="Arabic Transparent"/>
              </a:rPr>
              <a:t> حول سياق الإحداث</a:t>
            </a:r>
            <a:endParaRPr lang="fr-FR" sz="3200" b="1" dirty="0">
              <a:solidFill>
                <a:srgbClr val="0F243E"/>
              </a:solidFill>
              <a:latin typeface="Times New Roman"/>
              <a:ea typeface="Times New Roman"/>
              <a:cs typeface="Arabic Transparent"/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116632"/>
            <a:ext cx="1223963" cy="504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7" name="Connecteur droit 6"/>
          <p:cNvCxnSpPr/>
          <p:nvPr/>
        </p:nvCxnSpPr>
        <p:spPr>
          <a:xfrm>
            <a:off x="0" y="928670"/>
            <a:ext cx="914356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" name="Titre 1"/>
          <p:cNvSpPr txBox="1">
            <a:spLocks/>
          </p:cNvSpPr>
          <p:nvPr/>
        </p:nvSpPr>
        <p:spPr bwMode="auto">
          <a:xfrm>
            <a:off x="11546" y="1745432"/>
            <a:ext cx="9132454" cy="51125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9pPr>
          </a:lstStyle>
          <a:p>
            <a:pPr algn="just" rtl="1">
              <a:spcAft>
                <a:spcPts val="0"/>
              </a:spcAft>
            </a:pPr>
            <a:endParaRPr lang="ar-MA" sz="800" b="1" dirty="0" smtClean="0">
              <a:solidFill>
                <a:srgbClr val="000000"/>
              </a:solidFill>
              <a:latin typeface="Times New Roman"/>
              <a:ea typeface="Times New Roman"/>
              <a:cs typeface="Arabic Transparent"/>
            </a:endParaRPr>
          </a:p>
          <a:p>
            <a:pPr algn="just" rtl="1"/>
            <a:r>
              <a:rPr lang="ar-SA" sz="2800" b="1" dirty="0" smtClean="0">
                <a:solidFill>
                  <a:schemeClr val="tx1"/>
                </a:solidFill>
              </a:rPr>
              <a:t>2</a:t>
            </a:r>
            <a:r>
              <a:rPr lang="ar-MA" sz="3000" b="1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rPr>
              <a:t>- </a:t>
            </a:r>
            <a:r>
              <a:rPr lang="ar-MA" sz="3000" b="1" dirty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rPr>
              <a:t>الاتفاقية الأممية وحتمية التطوير النوعي في الآليات المؤسسية لمكافحة الفساد: </a:t>
            </a:r>
            <a:endParaRPr lang="fr-FR" sz="3000" b="1" dirty="0">
              <a:solidFill>
                <a:schemeClr val="tx1"/>
              </a:solidFill>
              <a:latin typeface="Arial" pitchFamily="34" charset="0"/>
              <a:ea typeface="+mn-ea"/>
              <a:cs typeface="Arial" pitchFamily="34" charset="0"/>
            </a:endParaRPr>
          </a:p>
          <a:p>
            <a:pPr algn="just" rtl="1">
              <a:lnSpc>
                <a:spcPct val="150000"/>
              </a:lnSpc>
              <a:buFont typeface="Wingdings" pitchFamily="2" charset="2"/>
              <a:buChar char="ü"/>
            </a:pPr>
            <a:r>
              <a:rPr lang="fr-FR" sz="2800" dirty="0" smtClean="0">
                <a:solidFill>
                  <a:schemeClr val="tx1"/>
                </a:solidFill>
              </a:rPr>
              <a:t> </a:t>
            </a:r>
            <a:r>
              <a:rPr lang="ar-SA" sz="2800" dirty="0" smtClean="0">
                <a:solidFill>
                  <a:schemeClr val="tx1"/>
                </a:solidFill>
              </a:rPr>
              <a:t>الاتفاقية </a:t>
            </a:r>
            <a:r>
              <a:rPr lang="ar-SA" sz="2800" dirty="0">
                <a:solidFill>
                  <a:schemeClr val="tx1"/>
                </a:solidFill>
              </a:rPr>
              <a:t>إطار مرجعي تتكامل فيه الإجراءات الوقائية والزجرية والتواصلية والتربوية، </a:t>
            </a:r>
            <a:endParaRPr lang="fr-FR" sz="2800" dirty="0">
              <a:solidFill>
                <a:schemeClr val="tx1"/>
              </a:solidFill>
            </a:endParaRPr>
          </a:p>
          <a:p>
            <a:pPr algn="just" rtl="1">
              <a:lnSpc>
                <a:spcPct val="150000"/>
              </a:lnSpc>
              <a:buFont typeface="Wingdings" pitchFamily="2" charset="2"/>
              <a:buChar char="ü"/>
            </a:pPr>
            <a:r>
              <a:rPr lang="fr-FR" sz="2800" dirty="0" smtClean="0">
                <a:solidFill>
                  <a:schemeClr val="tx1"/>
                </a:solidFill>
              </a:rPr>
              <a:t> </a:t>
            </a:r>
            <a:r>
              <a:rPr lang="ar-SA" sz="2800" dirty="0" smtClean="0">
                <a:solidFill>
                  <a:schemeClr val="tx1"/>
                </a:solidFill>
              </a:rPr>
              <a:t>تنصيص </a:t>
            </a:r>
            <a:r>
              <a:rPr lang="ar-SA" sz="2800" dirty="0">
                <a:solidFill>
                  <a:schemeClr val="tx1"/>
                </a:solidFill>
              </a:rPr>
              <a:t>هذه الاتفاقية على إحداث هيئات لمكافحة الفساد لتشكل إطارا مؤسساتيا قادرا على الدفع بمنظور الاتفاقية الأممية المتكامل للتخليق الشامل، </a:t>
            </a:r>
            <a:endParaRPr lang="fr-FR" sz="2800" dirty="0">
              <a:solidFill>
                <a:schemeClr val="tx1"/>
              </a:solidFill>
            </a:endParaRPr>
          </a:p>
          <a:p>
            <a:pPr algn="just" rtl="1">
              <a:lnSpc>
                <a:spcPct val="150000"/>
              </a:lnSpc>
              <a:buFont typeface="Wingdings" pitchFamily="2" charset="2"/>
              <a:buChar char="ü"/>
            </a:pPr>
            <a:r>
              <a:rPr lang="fr-FR" sz="2800" dirty="0" smtClean="0">
                <a:solidFill>
                  <a:schemeClr val="tx1"/>
                </a:solidFill>
              </a:rPr>
              <a:t> </a:t>
            </a:r>
            <a:r>
              <a:rPr lang="ar-SA" sz="2800" dirty="0" smtClean="0">
                <a:solidFill>
                  <a:schemeClr val="tx1"/>
                </a:solidFill>
              </a:rPr>
              <a:t>انخراط </a:t>
            </a:r>
            <a:r>
              <a:rPr lang="ar-SA" sz="2800" dirty="0">
                <a:solidFill>
                  <a:schemeClr val="tx1"/>
                </a:solidFill>
              </a:rPr>
              <a:t>المملكة المغربية في هذه الدينامية الدولية باعتماد مجموعة من التدابير على رأسها إحداث الهيئة المركزية للوقاية من الرشوة: مرسوم 13 مارس 2007.</a:t>
            </a:r>
            <a:endParaRPr lang="fr-FR" sz="2800" dirty="0">
              <a:solidFill>
                <a:schemeClr val="tx1"/>
              </a:solidFill>
            </a:endParaRPr>
          </a:p>
          <a:p>
            <a:pPr marL="176213" algn="just" rtl="1">
              <a:lnSpc>
                <a:spcPct val="150000"/>
              </a:lnSpc>
            </a:pPr>
            <a:endParaRPr lang="ar-SA" sz="2800" dirty="0" smtClean="0"/>
          </a:p>
          <a:p>
            <a:pPr marL="176213" algn="just" rtl="1">
              <a:lnSpc>
                <a:spcPct val="150000"/>
              </a:lnSpc>
            </a:pPr>
            <a:r>
              <a:rPr lang="ar-MA" sz="2800" b="1" dirty="0" smtClean="0">
                <a:solidFill>
                  <a:srgbClr val="000000"/>
                </a:solidFill>
                <a:latin typeface="Times New Roman"/>
                <a:ea typeface="Times New Roman"/>
                <a:cs typeface="Arabic Transparent"/>
              </a:rPr>
              <a:t>      </a:t>
            </a:r>
            <a:r>
              <a:rPr lang="ar-MA" sz="2800" b="1" dirty="0" smtClean="0">
                <a:solidFill>
                  <a:srgbClr val="333399"/>
                </a:solidFill>
                <a:latin typeface="Times New Roman"/>
                <a:cs typeface="Arabic Transparent"/>
              </a:rPr>
              <a:t> </a:t>
            </a:r>
            <a:r>
              <a:rPr lang="ar-MA" sz="2800" b="1" dirty="0" smtClean="0">
                <a:solidFill>
                  <a:srgbClr val="333399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ar-MA" sz="2800" b="1" dirty="0" smtClean="0">
                <a:solidFill>
                  <a:srgbClr val="333399"/>
                </a:solidFill>
                <a:latin typeface="Times New Roman" pitchFamily="18" charset="0"/>
                <a:cs typeface="Times New Roman" pitchFamily="18" charset="0"/>
              </a:rPr>
            </a:br>
            <a:endParaRPr lang="fr-FR" b="1" dirty="0">
              <a:solidFill>
                <a:srgbClr val="3366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49AA771-537E-4E1B-8121-D20467F5C93B}" type="datetime1">
              <a:rPr lang="fr-FR" smtClean="0"/>
              <a:pPr>
                <a:defRPr/>
              </a:pPr>
              <a:t>31/12/2014</a:t>
            </a:fld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0AA073D-4C3F-49A9-9B27-ED2E55314A9E}" type="slidenum">
              <a:rPr lang="fr-FR" smtClean="0"/>
              <a:pPr>
                <a:defRPr/>
              </a:pPr>
              <a:t>4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251134789"/>
      </p:ext>
    </p:extLst>
  </p:cSld>
  <p:clrMapOvr>
    <a:masterClrMapping/>
  </p:clrMapOvr>
  <p:transition spd="med">
    <p:wip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662" y="260648"/>
            <a:ext cx="9143560" cy="1008112"/>
          </a:xfrm>
        </p:spPr>
        <p:txBody>
          <a:bodyPr/>
          <a:lstStyle/>
          <a:p>
            <a:pPr marL="90488" lvl="0" indent="14288" algn="r" rtl="1" eaLnBrk="1" hangingPunct="1">
              <a:spcAft>
                <a:spcPts val="1000"/>
              </a:spcAft>
            </a:pPr>
            <a:r>
              <a:rPr lang="ar-MA" sz="5400" b="1" dirty="0" smtClean="0">
                <a:solidFill>
                  <a:srgbClr val="3366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ar-SA" sz="5400" b="1" dirty="0" smtClean="0">
                <a:solidFill>
                  <a:srgbClr val="3366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</a:t>
            </a:r>
            <a:r>
              <a:rPr lang="en-US" sz="3200" b="1" dirty="0">
                <a:solidFill>
                  <a:srgbClr val="002060"/>
                </a:solidFill>
                <a:latin typeface="Times New Roman"/>
                <a:ea typeface="Times New Roman"/>
                <a:cs typeface="Arabic Transparent"/>
              </a:rPr>
              <a:t>I</a:t>
            </a:r>
            <a:r>
              <a:rPr lang="ar-SA" sz="3200" b="1" dirty="0">
                <a:solidFill>
                  <a:srgbClr val="002060"/>
                </a:solidFill>
                <a:latin typeface="Times New Roman"/>
                <a:ea typeface="Times New Roman"/>
                <a:cs typeface="Arabic Transparent"/>
              </a:rPr>
              <a:t>ـ</a:t>
            </a:r>
            <a:r>
              <a:rPr lang="ar-SA" sz="40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ar-SA" sz="3200" b="1" kern="1200" dirty="0" smtClean="0">
                <a:solidFill>
                  <a:srgbClr val="002060"/>
                </a:solidFill>
                <a:latin typeface="Times New Roman"/>
                <a:ea typeface="Times New Roman"/>
                <a:cs typeface="Arabic Transparent"/>
              </a:rPr>
              <a:t>خصوصيات</a:t>
            </a:r>
            <a:r>
              <a:rPr lang="ar-MA" sz="32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ar-MA" sz="3200" b="1" kern="1200" dirty="0">
                <a:solidFill>
                  <a:srgbClr val="002060"/>
                </a:solidFill>
                <a:latin typeface="Times New Roman"/>
                <a:ea typeface="Times New Roman"/>
                <a:cs typeface="Arabic Transparent"/>
              </a:rPr>
              <a:t>الهيئة المركزية للوقاية من </a:t>
            </a:r>
            <a:r>
              <a:rPr lang="ar-MA" sz="3200" b="1" kern="1200" dirty="0" smtClean="0">
                <a:solidFill>
                  <a:srgbClr val="002060"/>
                </a:solidFill>
                <a:latin typeface="Times New Roman"/>
                <a:ea typeface="Times New Roman"/>
                <a:cs typeface="Arabic Transparent"/>
              </a:rPr>
              <a:t>الرشوة</a:t>
            </a:r>
            <a:r>
              <a:rPr lang="ar-MA" sz="2800" b="1" kern="1200" dirty="0" smtClean="0">
                <a:latin typeface="Times New Roman"/>
                <a:ea typeface="Times New Roman"/>
                <a:cs typeface="Arabic Transparent"/>
              </a:rPr>
              <a:t/>
            </a:r>
            <a:br>
              <a:rPr lang="ar-MA" sz="2800" b="1" kern="1200" dirty="0" smtClean="0">
                <a:latin typeface="Times New Roman"/>
                <a:ea typeface="Times New Roman"/>
                <a:cs typeface="Arabic Transparent"/>
              </a:rPr>
            </a:br>
            <a:r>
              <a:rPr lang="ar-MA" sz="2800" b="1" kern="1200" dirty="0" smtClean="0">
                <a:solidFill>
                  <a:srgbClr val="0F243E"/>
                </a:solidFill>
                <a:latin typeface="Times New Roman"/>
                <a:ea typeface="Times New Roman"/>
                <a:cs typeface="Arabic Transparent"/>
              </a:rPr>
              <a:t>  </a:t>
            </a:r>
            <a:endParaRPr lang="fr-FR" sz="2400" b="1" dirty="0">
              <a:solidFill>
                <a:srgbClr val="3366C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116632"/>
            <a:ext cx="1223963" cy="504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7" name="Connecteur droit 6"/>
          <p:cNvCxnSpPr/>
          <p:nvPr/>
        </p:nvCxnSpPr>
        <p:spPr>
          <a:xfrm>
            <a:off x="440" y="1052736"/>
            <a:ext cx="914356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" name="Titre 1"/>
          <p:cNvSpPr txBox="1">
            <a:spLocks/>
          </p:cNvSpPr>
          <p:nvPr/>
        </p:nvSpPr>
        <p:spPr bwMode="auto">
          <a:xfrm>
            <a:off x="84983" y="2708920"/>
            <a:ext cx="9132454" cy="39878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9pPr>
          </a:lstStyle>
          <a:p>
            <a:pPr marL="354013" algn="just" rtl="1">
              <a:lnSpc>
                <a:spcPct val="150000"/>
              </a:lnSpc>
            </a:pPr>
            <a:r>
              <a:rPr lang="ar-SA" sz="2800" b="1" dirty="0" smtClean="0">
                <a:solidFill>
                  <a:schemeClr val="tx1"/>
                </a:solidFill>
              </a:rPr>
              <a:t>1</a:t>
            </a:r>
            <a:r>
              <a:rPr lang="ar-MA" sz="3000" b="1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rPr>
              <a:t>- </a:t>
            </a:r>
            <a:r>
              <a:rPr lang="ar-MA" sz="3000" b="1" dirty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rPr>
              <a:t>تنوع </a:t>
            </a:r>
            <a:r>
              <a:rPr lang="ar-SA" sz="3000" b="1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rPr>
              <a:t>ال</a:t>
            </a:r>
            <a:r>
              <a:rPr lang="ar-MA" sz="3000" b="1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rPr>
              <a:t>مهام</a:t>
            </a:r>
            <a:r>
              <a:rPr lang="ar-SA" sz="3000" b="1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rPr>
              <a:t>:</a:t>
            </a:r>
            <a:endParaRPr lang="fr-FR" sz="3000" b="1" dirty="0">
              <a:solidFill>
                <a:schemeClr val="tx1"/>
              </a:solidFill>
              <a:latin typeface="Arial" pitchFamily="34" charset="0"/>
              <a:ea typeface="+mn-ea"/>
              <a:cs typeface="Arial" pitchFamily="34" charset="0"/>
            </a:endParaRPr>
          </a:p>
          <a:p>
            <a:pPr marL="354013" lvl="2" indent="363538" algn="just" rtl="1">
              <a:lnSpc>
                <a:spcPct val="150000"/>
              </a:lnSpc>
              <a:buFont typeface="Wingdings" pitchFamily="2" charset="2"/>
              <a:buChar char="ü"/>
            </a:pPr>
            <a:r>
              <a:rPr lang="ar-MA" sz="2800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التقدم </a:t>
            </a:r>
            <a:r>
              <a:rPr lang="ar-MA" sz="28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بالمقترحات والتوصيات، </a:t>
            </a:r>
            <a:endParaRPr lang="fr-FR" sz="28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  <a:p>
            <a:pPr marL="354013" lvl="2" indent="363538" algn="just" rtl="1">
              <a:lnSpc>
                <a:spcPct val="150000"/>
              </a:lnSpc>
              <a:buFont typeface="Wingdings" pitchFamily="2" charset="2"/>
              <a:buChar char="ü"/>
            </a:pPr>
            <a:r>
              <a:rPr lang="ar-MA" sz="2800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تتبع </a:t>
            </a:r>
            <a:r>
              <a:rPr lang="ar-MA" sz="28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وتقييم المنجزات، </a:t>
            </a:r>
            <a:endParaRPr lang="fr-FR" sz="28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  <a:p>
            <a:pPr marL="354013" lvl="2" indent="363538" algn="just" rtl="1">
              <a:lnSpc>
                <a:spcPct val="150000"/>
              </a:lnSpc>
              <a:buFont typeface="Wingdings" pitchFamily="2" charset="2"/>
              <a:buChar char="ü"/>
            </a:pPr>
            <a:r>
              <a:rPr lang="ar-MA" sz="2800" dirty="0" smtClean="0">
                <a:solidFill>
                  <a:schemeClr val="tx1"/>
                </a:solidFill>
                <a:cs typeface="+mj-cs"/>
              </a:rPr>
              <a:t>التواصل </a:t>
            </a:r>
            <a:r>
              <a:rPr lang="ar-MA" sz="2800" dirty="0">
                <a:solidFill>
                  <a:schemeClr val="tx1"/>
                </a:solidFill>
                <a:cs typeface="+mj-cs"/>
              </a:rPr>
              <a:t>والتربية</a:t>
            </a:r>
            <a:r>
              <a:rPr lang="ar-SA" sz="2800" dirty="0">
                <a:solidFill>
                  <a:schemeClr val="tx1"/>
                </a:solidFill>
                <a:cs typeface="+mj-cs"/>
              </a:rPr>
              <a:t>، </a:t>
            </a:r>
            <a:endParaRPr lang="fr-FR" sz="2800" dirty="0">
              <a:solidFill>
                <a:schemeClr val="tx1"/>
              </a:solidFill>
              <a:cs typeface="+mj-cs"/>
            </a:endParaRPr>
          </a:p>
          <a:p>
            <a:pPr marL="354013" lvl="2" indent="363538" algn="just" rtl="1">
              <a:lnSpc>
                <a:spcPct val="150000"/>
              </a:lnSpc>
              <a:buFont typeface="Wingdings" pitchFamily="2" charset="2"/>
              <a:buChar char="ü"/>
            </a:pPr>
            <a:r>
              <a:rPr lang="ar-MA" sz="2800" dirty="0" smtClean="0">
                <a:solidFill>
                  <a:schemeClr val="tx1"/>
                </a:solidFill>
                <a:cs typeface="+mj-cs"/>
              </a:rPr>
              <a:t>رصد </a:t>
            </a:r>
            <a:r>
              <a:rPr lang="ar-MA" sz="2800" dirty="0">
                <a:solidFill>
                  <a:schemeClr val="tx1"/>
                </a:solidFill>
                <a:cs typeface="+mj-cs"/>
              </a:rPr>
              <a:t>ظاهرة الرشوة وتدبير قاعدة المعطيات،</a:t>
            </a:r>
            <a:endParaRPr lang="fr-FR" sz="2800" dirty="0">
              <a:solidFill>
                <a:schemeClr val="tx1"/>
              </a:solidFill>
              <a:cs typeface="+mj-cs"/>
            </a:endParaRPr>
          </a:p>
          <a:p>
            <a:pPr marL="354013" lvl="2" indent="363538" algn="just" rtl="1">
              <a:lnSpc>
                <a:spcPct val="150000"/>
              </a:lnSpc>
              <a:buFont typeface="Wingdings" pitchFamily="2" charset="2"/>
              <a:buChar char="ü"/>
            </a:pPr>
            <a:r>
              <a:rPr lang="ar-SA" sz="2800" dirty="0" smtClean="0">
                <a:solidFill>
                  <a:schemeClr val="tx1"/>
                </a:solidFill>
                <a:cs typeface="+mj-cs"/>
              </a:rPr>
              <a:t>تنمية </a:t>
            </a:r>
            <a:r>
              <a:rPr lang="ar-SA" sz="2800" dirty="0">
                <a:solidFill>
                  <a:schemeClr val="tx1"/>
                </a:solidFill>
                <a:cs typeface="+mj-cs"/>
              </a:rPr>
              <a:t>التعاون </a:t>
            </a:r>
            <a:r>
              <a:rPr lang="ar-SA" sz="2800" dirty="0" smtClean="0">
                <a:solidFill>
                  <a:schemeClr val="tx1"/>
                </a:solidFill>
                <a:cs typeface="+mj-cs"/>
              </a:rPr>
              <a:t>الدولي، </a:t>
            </a:r>
            <a:endParaRPr lang="fr-FR" sz="2800" dirty="0">
              <a:solidFill>
                <a:schemeClr val="tx1"/>
              </a:solidFill>
              <a:cs typeface="+mj-cs"/>
            </a:endParaRPr>
          </a:p>
          <a:p>
            <a:pPr marL="354013" lvl="2" indent="363538" algn="just" rtl="1">
              <a:lnSpc>
                <a:spcPct val="150000"/>
              </a:lnSpc>
              <a:buFont typeface="Wingdings" pitchFamily="2" charset="2"/>
              <a:buChar char="ü"/>
            </a:pPr>
            <a:r>
              <a:rPr lang="ar-MA" sz="2800" dirty="0" smtClean="0">
                <a:solidFill>
                  <a:schemeClr val="tx1"/>
                </a:solidFill>
                <a:cs typeface="+mj-cs"/>
              </a:rPr>
              <a:t>تبليغ </a:t>
            </a:r>
            <a:r>
              <a:rPr lang="ar-MA" sz="2800" dirty="0">
                <a:solidFill>
                  <a:schemeClr val="tx1"/>
                </a:solidFill>
                <a:cs typeface="+mj-cs"/>
              </a:rPr>
              <a:t>السلطات القضائية عن أفعال الرشوة،</a:t>
            </a:r>
            <a:endParaRPr lang="fr-FR" sz="2800" dirty="0">
              <a:solidFill>
                <a:schemeClr val="tx1"/>
              </a:solidFill>
              <a:cs typeface="+mj-cs"/>
            </a:endParaRPr>
          </a:p>
          <a:p>
            <a:pPr marL="354013" indent="363538" algn="just" rtl="1">
              <a:lnSpc>
                <a:spcPct val="150000"/>
              </a:lnSpc>
              <a:buFont typeface="Wingdings" pitchFamily="2" charset="2"/>
              <a:buChar char="ü"/>
            </a:pPr>
            <a:r>
              <a:rPr lang="ar-MA" sz="2800" dirty="0" smtClean="0">
                <a:solidFill>
                  <a:schemeClr val="tx1"/>
                </a:solidFill>
                <a:latin typeface="Arial" charset="0"/>
                <a:ea typeface="+mn-ea"/>
              </a:rPr>
              <a:t>رفع </a:t>
            </a:r>
            <a:r>
              <a:rPr lang="ar-MA" sz="2800" dirty="0">
                <a:solidFill>
                  <a:schemeClr val="tx1"/>
                </a:solidFill>
                <a:latin typeface="Arial" charset="0"/>
                <a:ea typeface="+mn-ea"/>
              </a:rPr>
              <a:t>تقرير سنوي إلى رئيس الحكومة ووزير العدل.</a:t>
            </a:r>
            <a:endParaRPr lang="fr-FR" sz="2800" dirty="0">
              <a:solidFill>
                <a:schemeClr val="tx1"/>
              </a:solidFill>
              <a:latin typeface="Arial" charset="0"/>
              <a:ea typeface="+mn-ea"/>
            </a:endParaRPr>
          </a:p>
          <a:p>
            <a:pPr marL="457200" indent="-457200" algn="r" rtl="1">
              <a:buFont typeface="Wingdings" pitchFamily="2" charset="2"/>
              <a:buChar char="ü"/>
            </a:pPr>
            <a:endParaRPr lang="ar-MA" sz="2800" b="1" dirty="0" smtClean="0">
              <a:solidFill>
                <a:srgbClr val="000000"/>
              </a:solidFill>
              <a:latin typeface="Times New Roman"/>
              <a:ea typeface="Times New Roman"/>
              <a:cs typeface="Arabic Transparent"/>
            </a:endParaRPr>
          </a:p>
          <a:p>
            <a:pPr algn="just" rtl="1">
              <a:spcAft>
                <a:spcPts val="1000"/>
              </a:spcAft>
            </a:pPr>
            <a:r>
              <a:rPr lang="ar-MA" sz="2400" b="1" dirty="0" smtClean="0">
                <a:solidFill>
                  <a:srgbClr val="333399"/>
                </a:solidFill>
                <a:latin typeface="Times New Roman"/>
                <a:cs typeface="Arabic Transparent"/>
              </a:rPr>
              <a:t>             </a:t>
            </a:r>
            <a:r>
              <a:rPr lang="fr-FR" sz="2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fr-FR" sz="2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fr-FR" sz="4000" b="1" dirty="0" smtClean="0">
                <a:solidFill>
                  <a:srgbClr val="3366CC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fr-FR" sz="4000" b="1" dirty="0" smtClean="0">
                <a:solidFill>
                  <a:srgbClr val="3366CC"/>
                </a:solidFill>
                <a:latin typeface="Times New Roman" pitchFamily="18" charset="0"/>
                <a:cs typeface="Times New Roman" pitchFamily="18" charset="0"/>
              </a:rPr>
            </a:br>
            <a:endParaRPr lang="fr-FR" b="1" dirty="0">
              <a:solidFill>
                <a:srgbClr val="3366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CC73081-94B6-4A27-8A96-CB56D1D3382E}" type="datetime1">
              <a:rPr lang="fr-FR" smtClean="0"/>
              <a:pPr>
                <a:defRPr/>
              </a:pPr>
              <a:t>31/12/2014</a:t>
            </a:fld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0AA073D-4C3F-49A9-9B27-ED2E55314A9E}" type="slidenum">
              <a:rPr lang="fr-FR" smtClean="0"/>
              <a:pPr>
                <a:defRPr/>
              </a:pPr>
              <a:t>5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3263088646"/>
      </p:ext>
    </p:extLst>
  </p:cSld>
  <p:clrMapOvr>
    <a:masterClrMapping/>
  </p:clrMapOvr>
  <p:transition spd="med">
    <p:wip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51520" y="369044"/>
            <a:ext cx="9143560" cy="1008112"/>
          </a:xfrm>
        </p:spPr>
        <p:txBody>
          <a:bodyPr/>
          <a:lstStyle/>
          <a:p>
            <a:pPr lvl="0" algn="ctr" rtl="1" eaLnBrk="1" hangingPunct="1">
              <a:spcAft>
                <a:spcPts val="1000"/>
              </a:spcAft>
            </a:pPr>
            <a:r>
              <a:rPr lang="ar-MA" sz="5400" b="1" dirty="0" smtClean="0">
                <a:solidFill>
                  <a:srgbClr val="3366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200" b="1" dirty="0">
                <a:solidFill>
                  <a:srgbClr val="002060"/>
                </a:solidFill>
                <a:latin typeface="Times New Roman"/>
                <a:ea typeface="Times New Roman"/>
                <a:cs typeface="Arabic Transparent"/>
              </a:rPr>
              <a:t>I</a:t>
            </a:r>
            <a:r>
              <a:rPr lang="ar-SA" sz="3200" b="1" dirty="0">
                <a:solidFill>
                  <a:srgbClr val="002060"/>
                </a:solidFill>
                <a:latin typeface="Times New Roman"/>
                <a:ea typeface="Times New Roman"/>
                <a:cs typeface="Arabic Transparent"/>
              </a:rPr>
              <a:t>ـ خصوصيات</a:t>
            </a:r>
            <a:r>
              <a:rPr lang="ar-MA" sz="3200" b="1" dirty="0">
                <a:solidFill>
                  <a:srgbClr val="002060"/>
                </a:solidFill>
                <a:latin typeface="Times New Roman"/>
                <a:ea typeface="Times New Roman"/>
                <a:cs typeface="Arabic Transparent"/>
              </a:rPr>
              <a:t> الهيئة المركزية للوقاية من الرشوة</a:t>
            </a:r>
            <a:r>
              <a:rPr lang="ar-MA" sz="2800" b="1" kern="1200" dirty="0" smtClean="0">
                <a:solidFill>
                  <a:srgbClr val="0F243E"/>
                </a:solidFill>
                <a:latin typeface="Times New Roman"/>
                <a:ea typeface="Times New Roman"/>
                <a:cs typeface="Arabic Transparent"/>
              </a:rPr>
              <a:t/>
            </a:r>
            <a:br>
              <a:rPr lang="ar-MA" sz="2800" b="1" kern="1200" dirty="0" smtClean="0">
                <a:solidFill>
                  <a:srgbClr val="0F243E"/>
                </a:solidFill>
                <a:latin typeface="Times New Roman"/>
                <a:ea typeface="Times New Roman"/>
                <a:cs typeface="Arabic Transparent"/>
              </a:rPr>
            </a:br>
            <a:r>
              <a:rPr lang="ar-MA" sz="2800" b="1" kern="1200" dirty="0" smtClean="0">
                <a:solidFill>
                  <a:srgbClr val="0F243E"/>
                </a:solidFill>
                <a:latin typeface="Times New Roman"/>
                <a:ea typeface="Times New Roman"/>
                <a:cs typeface="Arabic Transparent"/>
              </a:rPr>
              <a:t>  </a:t>
            </a:r>
            <a:endParaRPr lang="fr-FR" sz="2400" b="1" dirty="0">
              <a:solidFill>
                <a:srgbClr val="3366C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116632"/>
            <a:ext cx="1223963" cy="504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7" name="Connecteur droit 6"/>
          <p:cNvCxnSpPr/>
          <p:nvPr/>
        </p:nvCxnSpPr>
        <p:spPr>
          <a:xfrm>
            <a:off x="440" y="1052736"/>
            <a:ext cx="914356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" name="Titre 1"/>
          <p:cNvSpPr txBox="1">
            <a:spLocks/>
          </p:cNvSpPr>
          <p:nvPr/>
        </p:nvSpPr>
        <p:spPr bwMode="auto">
          <a:xfrm>
            <a:off x="11546" y="1772816"/>
            <a:ext cx="9132454" cy="39878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9pPr>
          </a:lstStyle>
          <a:p>
            <a:pPr marL="541338" algn="just" rtl="1">
              <a:lnSpc>
                <a:spcPct val="150000"/>
              </a:lnSpc>
            </a:pPr>
            <a:r>
              <a:rPr lang="ar-SA" sz="2800" b="1" dirty="0" smtClean="0">
                <a:solidFill>
                  <a:schemeClr val="tx1"/>
                </a:solidFill>
              </a:rPr>
              <a:t>2</a:t>
            </a:r>
            <a:r>
              <a:rPr lang="ar-MA" sz="3000" b="1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rPr>
              <a:t>- </a:t>
            </a:r>
            <a:r>
              <a:rPr lang="ar-MA" sz="3000" b="1" dirty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rPr>
              <a:t>اعتماد المقاربة الجماعية في تدبير الهيئة:</a:t>
            </a:r>
            <a:endParaRPr lang="fr-FR" sz="3000" b="1" dirty="0">
              <a:solidFill>
                <a:schemeClr val="tx1"/>
              </a:solidFill>
              <a:latin typeface="Arial" pitchFamily="34" charset="0"/>
              <a:ea typeface="+mn-ea"/>
              <a:cs typeface="Arial" pitchFamily="34" charset="0"/>
            </a:endParaRPr>
          </a:p>
          <a:p>
            <a:pPr marL="354013" lvl="2" indent="363538" algn="just" rtl="1">
              <a:lnSpc>
                <a:spcPct val="150000"/>
              </a:lnSpc>
              <a:buFont typeface="Wingdings" pitchFamily="2" charset="2"/>
              <a:buChar char="ü"/>
            </a:pPr>
            <a:r>
              <a:rPr lang="ar-MA" sz="2800" dirty="0" smtClean="0">
                <a:solidFill>
                  <a:schemeClr val="tx1"/>
                </a:solidFill>
                <a:cs typeface="+mj-cs"/>
              </a:rPr>
              <a:t>جمع </a:t>
            </a:r>
            <a:r>
              <a:rPr lang="ar-MA" sz="2800" dirty="0">
                <a:solidFill>
                  <a:schemeClr val="tx1"/>
                </a:solidFill>
                <a:cs typeface="+mj-cs"/>
              </a:rPr>
              <a:t>عام يتكون من تمثيلية متعددة ومنفتحة: 16 عن الإدارات، 14 عن الهيئات </a:t>
            </a:r>
            <a:r>
              <a:rPr lang="fr-FR" sz="2800" dirty="0" smtClean="0">
                <a:solidFill>
                  <a:schemeClr val="tx1"/>
                </a:solidFill>
                <a:cs typeface="+mj-cs"/>
              </a:rPr>
              <a:t>  </a:t>
            </a:r>
            <a:r>
              <a:rPr lang="ar-MA" sz="2800" dirty="0" smtClean="0">
                <a:solidFill>
                  <a:schemeClr val="tx1"/>
                </a:solidFill>
                <a:cs typeface="+mj-cs"/>
              </a:rPr>
              <a:t>المهنية</a:t>
            </a:r>
            <a:r>
              <a:rPr lang="ar-MA" sz="2800" dirty="0">
                <a:solidFill>
                  <a:schemeClr val="tx1"/>
                </a:solidFill>
                <a:cs typeface="+mj-cs"/>
              </a:rPr>
              <a:t>، 13 عن المجتمع المدني والجامعيين،</a:t>
            </a:r>
            <a:endParaRPr lang="fr-FR" sz="2800" dirty="0">
              <a:solidFill>
                <a:schemeClr val="tx1"/>
              </a:solidFill>
              <a:cs typeface="+mj-cs"/>
            </a:endParaRPr>
          </a:p>
          <a:p>
            <a:pPr marL="354013" lvl="2" indent="363538" algn="just" rtl="1">
              <a:lnSpc>
                <a:spcPct val="150000"/>
              </a:lnSpc>
              <a:buFont typeface="Wingdings" pitchFamily="2" charset="2"/>
              <a:buChar char="ü"/>
            </a:pPr>
            <a:r>
              <a:rPr lang="ar-SA" sz="2800" dirty="0" smtClean="0">
                <a:solidFill>
                  <a:schemeClr val="tx1"/>
                </a:solidFill>
                <a:cs typeface="+mj-cs"/>
              </a:rPr>
              <a:t>لجنة </a:t>
            </a:r>
            <a:r>
              <a:rPr lang="ar-MA" sz="2800" dirty="0" smtClean="0">
                <a:solidFill>
                  <a:schemeClr val="tx1"/>
                </a:solidFill>
                <a:cs typeface="+mj-cs"/>
              </a:rPr>
              <a:t>تنفيذية </a:t>
            </a:r>
            <a:r>
              <a:rPr lang="ar-MA" sz="2800" dirty="0">
                <a:solidFill>
                  <a:schemeClr val="tx1"/>
                </a:solidFill>
                <a:cs typeface="+mj-cs"/>
              </a:rPr>
              <a:t>ذات تمثيلية مستمدة من الجمع العام تضطلع بمهام تتبع تنفيذ قرارات الجمع العام (9 أعضاء)،</a:t>
            </a:r>
            <a:endParaRPr lang="fr-FR" sz="2800" dirty="0">
              <a:solidFill>
                <a:schemeClr val="tx1"/>
              </a:solidFill>
              <a:cs typeface="+mj-cs"/>
            </a:endParaRPr>
          </a:p>
          <a:p>
            <a:pPr marL="354013" lvl="2" indent="363538" algn="just" rtl="1">
              <a:lnSpc>
                <a:spcPct val="150000"/>
              </a:lnSpc>
              <a:buFont typeface="Wingdings" pitchFamily="2" charset="2"/>
              <a:buChar char="ü"/>
            </a:pPr>
            <a:r>
              <a:rPr lang="ar-MA" sz="2800" dirty="0" smtClean="0">
                <a:solidFill>
                  <a:schemeClr val="tx1"/>
                </a:solidFill>
                <a:cs typeface="+mj-cs"/>
              </a:rPr>
              <a:t>رئاسة </a:t>
            </a:r>
            <a:r>
              <a:rPr lang="ar-MA" sz="2800" dirty="0">
                <a:solidFill>
                  <a:schemeClr val="tx1"/>
                </a:solidFill>
                <a:cs typeface="+mj-cs"/>
              </a:rPr>
              <a:t>تتمتع بصلاحية رئاسة الجمع العام واللجنة التنفيذية وتسهر على تنفيذ قراراتهما،</a:t>
            </a:r>
            <a:endParaRPr lang="fr-FR" sz="2800" dirty="0">
              <a:solidFill>
                <a:schemeClr val="tx1"/>
              </a:solidFill>
              <a:cs typeface="+mj-cs"/>
            </a:endParaRPr>
          </a:p>
          <a:p>
            <a:pPr marL="354013" indent="363538" algn="just" rtl="1">
              <a:lnSpc>
                <a:spcPct val="150000"/>
              </a:lnSpc>
              <a:buFont typeface="Wingdings" pitchFamily="2" charset="2"/>
              <a:buChar char="ü"/>
            </a:pPr>
            <a:r>
              <a:rPr lang="ar-MA" sz="2800" dirty="0" smtClean="0">
                <a:solidFill>
                  <a:schemeClr val="tx1"/>
                </a:solidFill>
                <a:latin typeface="Arial" charset="0"/>
                <a:ea typeface="+mn-ea"/>
              </a:rPr>
              <a:t>كتابة </a:t>
            </a:r>
            <a:r>
              <a:rPr lang="ar-MA" sz="2800" dirty="0">
                <a:solidFill>
                  <a:schemeClr val="tx1"/>
                </a:solidFill>
                <a:latin typeface="Arial" charset="0"/>
                <a:ea typeface="+mn-ea"/>
              </a:rPr>
              <a:t>عامة تتولى تدبير المصالح الإدارية وتتكلف بمهمة التقرير بالنسبة للجهازين المذكورين.</a:t>
            </a:r>
            <a:endParaRPr lang="fr-FR" sz="2800" dirty="0">
              <a:solidFill>
                <a:schemeClr val="tx1"/>
              </a:solidFill>
              <a:latin typeface="Arial" charset="0"/>
              <a:ea typeface="+mn-ea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681F37E-057A-4788-B4C6-8E27F5A3C0B0}" type="datetime1">
              <a:rPr lang="fr-FR" smtClean="0"/>
              <a:pPr>
                <a:defRPr/>
              </a:pPr>
              <a:t>31/12/2014</a:t>
            </a:fld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0AA073D-4C3F-49A9-9B27-ED2E55314A9E}" type="slidenum">
              <a:rPr lang="fr-FR" smtClean="0"/>
              <a:pPr>
                <a:defRPr/>
              </a:pPr>
              <a:t>6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1678507500"/>
      </p:ext>
    </p:extLst>
  </p:cSld>
  <p:clrMapOvr>
    <a:masterClrMapping/>
  </p:clrMapOvr>
  <p:transition spd="med">
    <p:wip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9133" y="214290"/>
            <a:ext cx="9482089" cy="1000132"/>
          </a:xfrm>
        </p:spPr>
        <p:txBody>
          <a:bodyPr/>
          <a:lstStyle/>
          <a:p>
            <a:pPr lvl="0" algn="ctr" rtl="1" eaLnBrk="1" hangingPunct="1">
              <a:spcAft>
                <a:spcPts val="1000"/>
              </a:spcAft>
            </a:pPr>
            <a:r>
              <a:rPr lang="en-US" sz="3200" b="1" dirty="0" smtClean="0">
                <a:solidFill>
                  <a:srgbClr val="002060"/>
                </a:solidFill>
                <a:latin typeface="Times New Roman"/>
                <a:ea typeface="Times New Roman"/>
                <a:cs typeface="Arabic Transparent"/>
              </a:rPr>
              <a:t>I</a:t>
            </a:r>
            <a:r>
              <a:rPr lang="ar-SA" sz="3200" b="1" dirty="0">
                <a:solidFill>
                  <a:srgbClr val="002060"/>
                </a:solidFill>
                <a:latin typeface="Times New Roman"/>
                <a:ea typeface="Times New Roman"/>
                <a:cs typeface="Arabic Transparent"/>
              </a:rPr>
              <a:t>ـ</a:t>
            </a:r>
            <a:r>
              <a:rPr lang="ar-SA" sz="4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ar-SA" sz="3200" b="1" dirty="0">
                <a:solidFill>
                  <a:srgbClr val="002060"/>
                </a:solidFill>
                <a:latin typeface="Times New Roman"/>
                <a:ea typeface="Times New Roman"/>
                <a:cs typeface="Arabic Transparent"/>
              </a:rPr>
              <a:t>خصوصيات</a:t>
            </a:r>
            <a:r>
              <a:rPr lang="ar-MA" sz="32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ar-MA" sz="3200" b="1" dirty="0">
                <a:solidFill>
                  <a:srgbClr val="002060"/>
                </a:solidFill>
                <a:latin typeface="Times New Roman"/>
                <a:ea typeface="Times New Roman"/>
                <a:cs typeface="Arabic Transparent"/>
              </a:rPr>
              <a:t>الهيئة المركزية للوقاية من الرشوة</a:t>
            </a:r>
            <a:r>
              <a:rPr lang="ar-MA" sz="2800" b="1" kern="1200" dirty="0" smtClean="0">
                <a:solidFill>
                  <a:srgbClr val="0F243E"/>
                </a:solidFill>
                <a:latin typeface="Times New Roman"/>
                <a:ea typeface="Times New Roman"/>
                <a:cs typeface="Arabic Transparent"/>
              </a:rPr>
              <a:t/>
            </a:r>
            <a:br>
              <a:rPr lang="ar-MA" sz="2800" b="1" kern="1200" dirty="0" smtClean="0">
                <a:solidFill>
                  <a:srgbClr val="0F243E"/>
                </a:solidFill>
                <a:latin typeface="Times New Roman"/>
                <a:ea typeface="Times New Roman"/>
                <a:cs typeface="Arabic Transparent"/>
              </a:rPr>
            </a:br>
            <a:r>
              <a:rPr lang="ar-MA" sz="2800" b="1" kern="1200" dirty="0" smtClean="0">
                <a:solidFill>
                  <a:srgbClr val="0F243E"/>
                </a:solidFill>
                <a:latin typeface="Times New Roman"/>
                <a:ea typeface="Times New Roman"/>
                <a:cs typeface="Arabic Transparent"/>
              </a:rPr>
              <a:t>  </a:t>
            </a:r>
            <a:endParaRPr lang="fr-FR" sz="2400" b="1" dirty="0">
              <a:solidFill>
                <a:srgbClr val="3366C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116632"/>
            <a:ext cx="1223963" cy="504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7" name="Connecteur droit 6"/>
          <p:cNvCxnSpPr/>
          <p:nvPr/>
        </p:nvCxnSpPr>
        <p:spPr>
          <a:xfrm>
            <a:off x="440" y="1052736"/>
            <a:ext cx="914356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" name="Titre 1"/>
          <p:cNvSpPr txBox="1">
            <a:spLocks/>
          </p:cNvSpPr>
          <p:nvPr/>
        </p:nvSpPr>
        <p:spPr bwMode="auto">
          <a:xfrm>
            <a:off x="248092" y="1700808"/>
            <a:ext cx="8853516" cy="39878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9pPr>
          </a:lstStyle>
          <a:p>
            <a:pPr marL="176213" algn="just" rtl="1">
              <a:lnSpc>
                <a:spcPct val="150000"/>
              </a:lnSpc>
            </a:pPr>
            <a:r>
              <a:rPr lang="fr-FR" sz="3000" b="1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rPr>
              <a:t> </a:t>
            </a:r>
            <a:r>
              <a:rPr lang="ar-SA" sz="2800" b="1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rPr>
              <a:t>3</a:t>
            </a:r>
            <a:r>
              <a:rPr lang="fr-FR" sz="3000" b="1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rPr>
              <a:t>-</a:t>
            </a:r>
            <a:r>
              <a:rPr lang="ar-SA" sz="3000" b="1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rPr>
              <a:t> </a:t>
            </a:r>
            <a:r>
              <a:rPr lang="ar-MA" sz="3000" b="1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rPr>
              <a:t>استقلالية وظيفية: </a:t>
            </a:r>
          </a:p>
          <a:p>
            <a:pPr marL="1071563" indent="-442913" algn="just" rtl="1">
              <a:lnSpc>
                <a:spcPct val="150000"/>
              </a:lnSpc>
              <a:spcAft>
                <a:spcPts val="0"/>
              </a:spcAft>
              <a:buFont typeface="Wingdings" pitchFamily="2" charset="2"/>
              <a:buChar char="ü"/>
            </a:pPr>
            <a:r>
              <a:rPr lang="ar-MA" sz="2800" dirty="0">
                <a:solidFill>
                  <a:schemeClr val="tx1"/>
                </a:solidFill>
                <a:latin typeface="Times New Roman"/>
                <a:ea typeface="Times New Roman"/>
              </a:rPr>
              <a:t>إقرار مبدأ تعيين ممثلي القطاعات الوزارية داخل الهيئة بصفة شخصية؛</a:t>
            </a:r>
          </a:p>
          <a:p>
            <a:pPr marL="1071563" indent="-442913" algn="just" rtl="1">
              <a:lnSpc>
                <a:spcPct val="150000"/>
              </a:lnSpc>
              <a:spcAft>
                <a:spcPts val="0"/>
              </a:spcAft>
              <a:buFont typeface="Wingdings" pitchFamily="2" charset="2"/>
              <a:buChar char="ü"/>
            </a:pPr>
            <a:r>
              <a:rPr lang="ar-MA" sz="2800" dirty="0">
                <a:solidFill>
                  <a:schemeClr val="tx1"/>
                </a:solidFill>
                <a:latin typeface="Times New Roman"/>
                <a:ea typeface="Times New Roman"/>
              </a:rPr>
              <a:t>اعتماد أغلبية أصوات الأعضاء الحاضرين في اتخاذ قرارات وتوصيات الجمع العام؛ </a:t>
            </a:r>
          </a:p>
          <a:p>
            <a:pPr marL="1071563" indent="-442913" algn="just" rtl="1">
              <a:lnSpc>
                <a:spcPct val="150000"/>
              </a:lnSpc>
              <a:spcAft>
                <a:spcPts val="0"/>
              </a:spcAft>
              <a:buFont typeface="Wingdings" pitchFamily="2" charset="2"/>
              <a:buChar char="ü"/>
            </a:pPr>
            <a:r>
              <a:rPr lang="ar-MA" sz="2800" dirty="0">
                <a:solidFill>
                  <a:schemeClr val="tx1"/>
                </a:solidFill>
                <a:latin typeface="Times New Roman"/>
                <a:ea typeface="Times New Roman"/>
              </a:rPr>
              <a:t>اقتصار مصادقة </a:t>
            </a:r>
            <a:r>
              <a:rPr lang="ar-SA" sz="2800" dirty="0" smtClean="0">
                <a:solidFill>
                  <a:schemeClr val="tx1"/>
                </a:solidFill>
                <a:latin typeface="Times New Roman"/>
                <a:ea typeface="Times New Roman"/>
              </a:rPr>
              <a:t>رئيس الحكومة</a:t>
            </a:r>
            <a:r>
              <a:rPr lang="ar-MA" sz="2800" dirty="0" smtClean="0">
                <a:solidFill>
                  <a:schemeClr val="tx1"/>
                </a:solidFill>
                <a:latin typeface="Times New Roman"/>
                <a:ea typeface="Times New Roman"/>
              </a:rPr>
              <a:t>، </a:t>
            </a:r>
            <a:r>
              <a:rPr lang="ar-MA" sz="2800" dirty="0">
                <a:solidFill>
                  <a:schemeClr val="tx1"/>
                </a:solidFill>
                <a:latin typeface="Times New Roman"/>
                <a:ea typeface="Times New Roman"/>
              </a:rPr>
              <a:t>في جميع علاقاته مع الهيئة، على القرار المتعلق بالنظام الداخلي.</a:t>
            </a:r>
            <a:endParaRPr lang="fr-FR" sz="1800" dirty="0">
              <a:solidFill>
                <a:schemeClr val="tx1"/>
              </a:solidFill>
              <a:latin typeface="Times New Roman"/>
              <a:ea typeface="Times New Roman"/>
            </a:endParaRPr>
          </a:p>
          <a:p>
            <a:pPr marL="541338" algn="just" rtl="1">
              <a:lnSpc>
                <a:spcPct val="150000"/>
              </a:lnSpc>
            </a:pPr>
            <a:endParaRPr lang="fr-FR" sz="2800" b="1" dirty="0">
              <a:solidFill>
                <a:srgbClr val="3366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3BCD21E-182F-4907-A127-3302B796207F}" type="datetime1">
              <a:rPr lang="fr-FR" smtClean="0"/>
              <a:pPr>
                <a:defRPr/>
              </a:pPr>
              <a:t>31/12/2014</a:t>
            </a:fld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0AA073D-4C3F-49A9-9B27-ED2E55314A9E}" type="slidenum">
              <a:rPr lang="fr-FR" smtClean="0"/>
              <a:pPr>
                <a:defRPr/>
              </a:pPr>
              <a:t>7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2598059035"/>
      </p:ext>
    </p:extLst>
  </p:cSld>
  <p:clrMapOvr>
    <a:masterClrMapping/>
  </p:clrMapOvr>
  <p:transition spd="med">
    <p:wip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40" y="285728"/>
            <a:ext cx="9143560" cy="1008112"/>
          </a:xfrm>
        </p:spPr>
        <p:txBody>
          <a:bodyPr/>
          <a:lstStyle/>
          <a:p>
            <a:pPr marL="342900" indent="-342900" algn="ctr" rtl="1" eaLnBrk="1" hangingPunct="1">
              <a:spcAft>
                <a:spcPts val="1000"/>
              </a:spcAft>
            </a:pPr>
            <a:r>
              <a:rPr lang="fr-FR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II</a:t>
            </a:r>
            <a:r>
              <a:rPr lang="fr-FR" sz="4800" b="1" dirty="0" smtClean="0"/>
              <a:t> </a:t>
            </a:r>
            <a:r>
              <a:rPr lang="ar-MA" sz="4400" b="1" dirty="0" smtClean="0">
                <a:solidFill>
                  <a:srgbClr val="002060"/>
                </a:solidFill>
              </a:rPr>
              <a:t>- حصيلة المنجزات</a:t>
            </a:r>
            <a:r>
              <a:rPr lang="fr-FR" sz="9600" b="1" dirty="0"/>
              <a:t/>
            </a:r>
            <a:br>
              <a:rPr lang="fr-FR" sz="9600" b="1" dirty="0"/>
            </a:br>
            <a:r>
              <a:rPr lang="ar-MA" sz="2800" b="1" kern="1200" dirty="0" smtClean="0">
                <a:solidFill>
                  <a:srgbClr val="0F243E"/>
                </a:solidFill>
                <a:latin typeface="Times New Roman"/>
                <a:ea typeface="Times New Roman"/>
                <a:cs typeface="Arabic Transparent"/>
              </a:rPr>
              <a:t>  </a:t>
            </a:r>
            <a:endParaRPr lang="fr-FR" sz="2400" b="1" dirty="0">
              <a:solidFill>
                <a:srgbClr val="3366C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116632"/>
            <a:ext cx="1223963" cy="504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7" name="Connecteur droit 6"/>
          <p:cNvCxnSpPr/>
          <p:nvPr/>
        </p:nvCxnSpPr>
        <p:spPr>
          <a:xfrm>
            <a:off x="440" y="1052736"/>
            <a:ext cx="914356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" name="Titre 1"/>
          <p:cNvSpPr txBox="1">
            <a:spLocks/>
          </p:cNvSpPr>
          <p:nvPr/>
        </p:nvSpPr>
        <p:spPr bwMode="auto">
          <a:xfrm>
            <a:off x="145462" y="1700808"/>
            <a:ext cx="8853516" cy="40856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9pPr>
          </a:lstStyle>
          <a:p>
            <a:pPr algn="just" rtl="1">
              <a:spcAft>
                <a:spcPts val="1000"/>
              </a:spcAft>
            </a:pPr>
            <a:r>
              <a:rPr lang="ar-SA" sz="2800" b="1" dirty="0" smtClean="0">
                <a:solidFill>
                  <a:srgbClr val="000000"/>
                </a:solidFill>
                <a:latin typeface="Times New Roman"/>
                <a:ea typeface="Times New Roman"/>
                <a:cs typeface="Arabic Transparent"/>
              </a:rPr>
              <a:t>1</a:t>
            </a:r>
            <a:r>
              <a:rPr lang="fr-FR" sz="2800" b="1" dirty="0" smtClean="0">
                <a:solidFill>
                  <a:srgbClr val="000000"/>
                </a:solidFill>
                <a:latin typeface="Times New Roman"/>
                <a:ea typeface="Times New Roman"/>
                <a:cs typeface="Arabic Transparent"/>
              </a:rPr>
              <a:t>-</a:t>
            </a:r>
            <a:r>
              <a:rPr lang="ar-SA" sz="2800" b="1" dirty="0" smtClean="0">
                <a:solidFill>
                  <a:srgbClr val="000000"/>
                </a:solidFill>
                <a:latin typeface="Times New Roman"/>
                <a:ea typeface="Times New Roman"/>
                <a:cs typeface="Arabic Transparent"/>
              </a:rPr>
              <a:t> </a:t>
            </a:r>
            <a:r>
              <a:rPr lang="ar-MA" sz="2800" b="1" dirty="0" smtClean="0">
                <a:solidFill>
                  <a:srgbClr val="000000"/>
                </a:solidFill>
                <a:latin typeface="Times New Roman"/>
                <a:ea typeface="Times New Roman"/>
                <a:cs typeface="Arabic Transparent"/>
              </a:rPr>
              <a:t>تشخيص </a:t>
            </a:r>
            <a:r>
              <a:rPr lang="ar-MA" sz="2800" b="1" dirty="0">
                <a:solidFill>
                  <a:srgbClr val="000000"/>
                </a:solidFill>
                <a:latin typeface="Times New Roman"/>
                <a:ea typeface="Times New Roman"/>
                <a:cs typeface="Arabic Transparent"/>
              </a:rPr>
              <a:t>وضعية الفساد بالمغرب: </a:t>
            </a:r>
            <a:endParaRPr lang="ar-MA" sz="2800" dirty="0">
              <a:solidFill>
                <a:srgbClr val="000000"/>
              </a:solidFill>
              <a:latin typeface="Times New Roman"/>
              <a:ea typeface="Times New Roman"/>
              <a:cs typeface="Arabic Transparent"/>
            </a:endParaRPr>
          </a:p>
          <a:p>
            <a:pPr algn="just" rtl="1">
              <a:spcAft>
                <a:spcPts val="0"/>
              </a:spcAft>
              <a:buFont typeface="Wingdings" pitchFamily="2" charset="2"/>
              <a:buChar char="ü"/>
            </a:pPr>
            <a:r>
              <a:rPr lang="ar-MA" sz="2800" dirty="0" smtClean="0">
                <a:solidFill>
                  <a:schemeClr val="tx1"/>
                </a:solidFill>
                <a:latin typeface="Times New Roman"/>
                <a:ea typeface="Times New Roman"/>
              </a:rPr>
              <a:t>تنويع </a:t>
            </a:r>
            <a:r>
              <a:rPr lang="ar-MA" sz="2800" dirty="0">
                <a:solidFill>
                  <a:schemeClr val="tx1"/>
                </a:solidFill>
                <a:latin typeface="Times New Roman"/>
                <a:ea typeface="Times New Roman"/>
              </a:rPr>
              <a:t>مقاربات التشخيص</a:t>
            </a:r>
            <a:r>
              <a:rPr lang="ar-MA" sz="2800" dirty="0" smtClean="0">
                <a:solidFill>
                  <a:schemeClr val="tx1"/>
                </a:solidFill>
                <a:latin typeface="Times New Roman"/>
                <a:ea typeface="Times New Roman"/>
              </a:rPr>
              <a:t>:</a:t>
            </a:r>
            <a:endParaRPr lang="ar-SA" sz="2800" dirty="0" smtClean="0">
              <a:solidFill>
                <a:schemeClr val="tx1"/>
              </a:solidFill>
              <a:latin typeface="Times New Roman"/>
              <a:ea typeface="Times New Roman"/>
            </a:endParaRPr>
          </a:p>
          <a:p>
            <a:pPr marL="717550" indent="-363538" algn="just" rtl="1">
              <a:spcAft>
                <a:spcPts val="0"/>
              </a:spcAft>
            </a:pPr>
            <a:r>
              <a:rPr lang="ar-SA" sz="2800" dirty="0" smtClean="0">
                <a:solidFill>
                  <a:schemeClr val="tx1"/>
                </a:solidFill>
                <a:latin typeface="Times New Roman"/>
                <a:ea typeface="Times New Roman"/>
              </a:rPr>
              <a:t>ـ مؤشرات الملامسة،</a:t>
            </a:r>
            <a:endParaRPr lang="ar-MA" sz="2800" dirty="0" smtClean="0">
              <a:solidFill>
                <a:schemeClr val="tx1"/>
              </a:solidFill>
              <a:latin typeface="Times New Roman"/>
              <a:ea typeface="Times New Roman"/>
            </a:endParaRPr>
          </a:p>
          <a:p>
            <a:pPr marL="717550" indent="-363538" algn="just" rtl="1">
              <a:spcAft>
                <a:spcPts val="0"/>
              </a:spcAft>
            </a:pPr>
            <a:r>
              <a:rPr lang="ar-SA" sz="2800" dirty="0" smtClean="0">
                <a:solidFill>
                  <a:schemeClr val="tx1"/>
                </a:solidFill>
                <a:latin typeface="Times New Roman"/>
                <a:ea typeface="Times New Roman"/>
              </a:rPr>
              <a:t>ـ </a:t>
            </a:r>
            <a:r>
              <a:rPr lang="ar-MA" sz="2800" dirty="0" smtClean="0">
                <a:solidFill>
                  <a:schemeClr val="tx1"/>
                </a:solidFill>
                <a:latin typeface="Times New Roman"/>
                <a:ea typeface="Times New Roman"/>
              </a:rPr>
              <a:t>المقاربة </a:t>
            </a:r>
            <a:r>
              <a:rPr lang="ar-MA" sz="2800" dirty="0">
                <a:solidFill>
                  <a:schemeClr val="tx1"/>
                </a:solidFill>
                <a:latin typeface="Times New Roman"/>
                <a:ea typeface="Times New Roman"/>
              </a:rPr>
              <a:t>القطاعية،</a:t>
            </a:r>
          </a:p>
          <a:p>
            <a:pPr marL="717550" indent="-363538" algn="just" rtl="1">
              <a:spcAft>
                <a:spcPts val="0"/>
              </a:spcAft>
            </a:pPr>
            <a:r>
              <a:rPr lang="ar-SA" sz="2800" dirty="0" smtClean="0">
                <a:solidFill>
                  <a:schemeClr val="tx1"/>
                </a:solidFill>
                <a:latin typeface="Times New Roman"/>
                <a:ea typeface="Times New Roman"/>
              </a:rPr>
              <a:t>ـ </a:t>
            </a:r>
            <a:r>
              <a:rPr lang="ar-MA" sz="2800" dirty="0" smtClean="0">
                <a:solidFill>
                  <a:schemeClr val="tx1"/>
                </a:solidFill>
                <a:latin typeface="Times New Roman"/>
                <a:ea typeface="Times New Roman"/>
              </a:rPr>
              <a:t>المقاربة القضائية،</a:t>
            </a:r>
            <a:endParaRPr lang="ar-MA" sz="2800" dirty="0">
              <a:solidFill>
                <a:schemeClr val="tx1"/>
              </a:solidFill>
              <a:latin typeface="Times New Roman"/>
              <a:ea typeface="Times New Roman"/>
            </a:endParaRPr>
          </a:p>
          <a:p>
            <a:pPr marL="717550" indent="-363538" algn="just" rtl="1">
              <a:spcAft>
                <a:spcPts val="0"/>
              </a:spcAft>
            </a:pPr>
            <a:r>
              <a:rPr lang="ar-SA" sz="2800" dirty="0" smtClean="0">
                <a:solidFill>
                  <a:schemeClr val="tx1"/>
                </a:solidFill>
                <a:latin typeface="Times New Roman"/>
                <a:ea typeface="Times New Roman"/>
              </a:rPr>
              <a:t>ـ </a:t>
            </a:r>
            <a:r>
              <a:rPr lang="ar-SA" sz="2800" dirty="0" err="1" smtClean="0">
                <a:solidFill>
                  <a:schemeClr val="tx1"/>
                </a:solidFill>
                <a:latin typeface="Times New Roman"/>
                <a:ea typeface="Times New Roman"/>
              </a:rPr>
              <a:t>الشكايات</a:t>
            </a:r>
            <a:r>
              <a:rPr lang="ar-SA" sz="2800" dirty="0" smtClean="0">
                <a:solidFill>
                  <a:schemeClr val="tx1"/>
                </a:solidFill>
                <a:latin typeface="Times New Roman"/>
                <a:ea typeface="Times New Roman"/>
              </a:rPr>
              <a:t> والتبليغات</a:t>
            </a:r>
            <a:r>
              <a:rPr lang="ar-MA" sz="2800" dirty="0" smtClean="0">
                <a:solidFill>
                  <a:schemeClr val="tx1"/>
                </a:solidFill>
                <a:latin typeface="Times New Roman"/>
                <a:ea typeface="Times New Roman"/>
              </a:rPr>
              <a:t>.</a:t>
            </a:r>
            <a:endParaRPr lang="fr-FR" sz="1800" dirty="0">
              <a:solidFill>
                <a:schemeClr val="tx1"/>
              </a:solidFill>
              <a:latin typeface="Times New Roman"/>
              <a:ea typeface="Times New Roman"/>
            </a:endParaRPr>
          </a:p>
          <a:p>
            <a:pPr algn="just" rtl="1">
              <a:buFont typeface="Wingdings" pitchFamily="2" charset="2"/>
              <a:buChar char="ü"/>
            </a:pPr>
            <a:r>
              <a:rPr lang="ar-MA" sz="2800" dirty="0" smtClean="0">
                <a:solidFill>
                  <a:schemeClr val="tx1"/>
                </a:solidFill>
                <a:latin typeface="Times New Roman"/>
                <a:ea typeface="Times New Roman"/>
              </a:rPr>
              <a:t>شمولية </a:t>
            </a:r>
            <a:r>
              <a:rPr lang="ar-MA" sz="2800" dirty="0" err="1" smtClean="0">
                <a:solidFill>
                  <a:schemeClr val="tx1"/>
                </a:solidFill>
                <a:latin typeface="Times New Roman"/>
                <a:ea typeface="Times New Roman"/>
              </a:rPr>
              <a:t>ا</a:t>
            </a:r>
            <a:r>
              <a:rPr lang="ar-SA" sz="2800" dirty="0" smtClean="0">
                <a:solidFill>
                  <a:schemeClr val="tx1"/>
                </a:solidFill>
                <a:latin typeface="Times New Roman"/>
                <a:ea typeface="Times New Roman"/>
              </a:rPr>
              <a:t>لفساد لأشكال وأصناف متعددة ومتنوعة من </a:t>
            </a:r>
            <a:r>
              <a:rPr lang="ar-SA" sz="2800" dirty="0" err="1" smtClean="0">
                <a:solidFill>
                  <a:schemeClr val="tx1"/>
                </a:solidFill>
                <a:latin typeface="Times New Roman"/>
                <a:ea typeface="Times New Roman"/>
              </a:rPr>
              <a:t>السلوكات</a:t>
            </a:r>
            <a:r>
              <a:rPr lang="ar-SA" sz="2800" dirty="0" smtClean="0">
                <a:solidFill>
                  <a:schemeClr val="tx1"/>
                </a:solidFill>
                <a:latin typeface="Times New Roman"/>
                <a:ea typeface="Times New Roman"/>
              </a:rPr>
              <a:t>:</a:t>
            </a:r>
            <a:endParaRPr lang="fr-FR" sz="2800" dirty="0" smtClean="0">
              <a:solidFill>
                <a:schemeClr val="tx1"/>
              </a:solidFill>
              <a:latin typeface="Times New Roman"/>
              <a:ea typeface="Times New Roman"/>
            </a:endParaRPr>
          </a:p>
          <a:p>
            <a:pPr marL="717550" indent="-363538" algn="just" rtl="1"/>
            <a:r>
              <a:rPr lang="ar-SA" sz="2800" dirty="0" smtClean="0">
                <a:solidFill>
                  <a:schemeClr val="tx1"/>
                </a:solidFill>
                <a:latin typeface="Times New Roman"/>
                <a:ea typeface="Times New Roman"/>
              </a:rPr>
              <a:t>ـ الفساد </a:t>
            </a:r>
            <a:r>
              <a:rPr lang="ar-SA" sz="2800" dirty="0">
                <a:solidFill>
                  <a:schemeClr val="tx1"/>
                </a:solidFill>
                <a:latin typeface="Times New Roman"/>
                <a:ea typeface="Times New Roman"/>
              </a:rPr>
              <a:t>الإداري والسياسي والاقتصادي والتربوي والمجتمعي، </a:t>
            </a:r>
            <a:endParaRPr lang="fr-FR" sz="2800" dirty="0">
              <a:solidFill>
                <a:schemeClr val="tx1"/>
              </a:solidFill>
              <a:latin typeface="Times New Roman"/>
              <a:ea typeface="Times New Roman"/>
            </a:endParaRPr>
          </a:p>
          <a:p>
            <a:pPr marL="717550" indent="-363538" algn="just" rtl="1"/>
            <a:r>
              <a:rPr lang="ar-SA" sz="2800" dirty="0" smtClean="0">
                <a:solidFill>
                  <a:schemeClr val="tx1"/>
                </a:solidFill>
                <a:latin typeface="Times New Roman"/>
                <a:ea typeface="Times New Roman"/>
              </a:rPr>
              <a:t>ـ </a:t>
            </a:r>
            <a:r>
              <a:rPr lang="ar-SA" sz="2800" dirty="0">
                <a:solidFill>
                  <a:schemeClr val="tx1"/>
                </a:solidFill>
                <a:latin typeface="Times New Roman"/>
                <a:ea typeface="Times New Roman"/>
              </a:rPr>
              <a:t>ممارسات مخلة بالضوابط والقيم الأخلاقية، وبالقوانين والأنظمة، وبقواعد حسن التدبير.</a:t>
            </a:r>
            <a:endParaRPr lang="fr-FR" sz="2800" dirty="0">
              <a:solidFill>
                <a:schemeClr val="tx1"/>
              </a:solidFill>
              <a:latin typeface="Times New Roman"/>
              <a:ea typeface="Times New Roman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F494123-22FC-4B84-83F1-68C3E055FDC7}" type="datetime1">
              <a:rPr lang="fr-FR" smtClean="0"/>
              <a:pPr>
                <a:defRPr/>
              </a:pPr>
              <a:t>31/12/2014</a:t>
            </a:fld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0AA073D-4C3F-49A9-9B27-ED2E55314A9E}" type="slidenum">
              <a:rPr lang="fr-FR" smtClean="0"/>
              <a:pPr>
                <a:defRPr/>
              </a:pPr>
              <a:t>8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4262102469"/>
      </p:ext>
    </p:extLst>
  </p:cSld>
  <p:clrMapOvr>
    <a:masterClrMapping/>
  </p:clrMapOvr>
  <p:transition spd="med">
    <p:wip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40" y="90748"/>
            <a:ext cx="9143560" cy="745964"/>
          </a:xfrm>
        </p:spPr>
        <p:txBody>
          <a:bodyPr/>
          <a:lstStyle/>
          <a:p>
            <a:pPr marL="342900" lvl="0" indent="-342900" algn="ctr" rtl="1" eaLnBrk="1" hangingPunct="1">
              <a:spcAft>
                <a:spcPts val="1000"/>
              </a:spcAft>
            </a:pPr>
            <a:r>
              <a:rPr lang="fr-FR" sz="3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II</a:t>
            </a:r>
            <a:r>
              <a:rPr lang="fr-FR" sz="4400" b="1" dirty="0">
                <a:solidFill>
                  <a:srgbClr val="002060"/>
                </a:solidFill>
              </a:rPr>
              <a:t> </a:t>
            </a:r>
            <a:r>
              <a:rPr lang="ar-MA" sz="4400" b="1" dirty="0">
                <a:solidFill>
                  <a:srgbClr val="002060"/>
                </a:solidFill>
              </a:rPr>
              <a:t>- حصيلة المنجزات</a:t>
            </a:r>
            <a:r>
              <a:rPr lang="ar-MA" sz="4400" b="1" kern="1200" dirty="0" smtClean="0">
                <a:solidFill>
                  <a:srgbClr val="002060"/>
                </a:solidFill>
                <a:latin typeface="Times New Roman"/>
                <a:ea typeface="Times New Roman"/>
                <a:cs typeface="Arabic Transparent"/>
              </a:rPr>
              <a:t>  </a:t>
            </a:r>
            <a:endParaRPr lang="fr-FR" sz="44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116632"/>
            <a:ext cx="1223963" cy="504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7" name="Connecteur droit 6"/>
          <p:cNvCxnSpPr/>
          <p:nvPr/>
        </p:nvCxnSpPr>
        <p:spPr>
          <a:xfrm>
            <a:off x="440" y="1052736"/>
            <a:ext cx="914356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" name="Titre 1"/>
          <p:cNvSpPr txBox="1">
            <a:spLocks/>
          </p:cNvSpPr>
          <p:nvPr/>
        </p:nvSpPr>
        <p:spPr bwMode="auto">
          <a:xfrm>
            <a:off x="113130" y="1700808"/>
            <a:ext cx="8853516" cy="39878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9pPr>
          </a:lstStyle>
          <a:p>
            <a:pPr marL="176213" algn="just" rtl="1"/>
            <a:r>
              <a:rPr lang="ar-SA" sz="2800" b="1" dirty="0" smtClean="0">
                <a:solidFill>
                  <a:schemeClr val="tx1"/>
                </a:solidFill>
              </a:rPr>
              <a:t>2</a:t>
            </a:r>
            <a:r>
              <a:rPr lang="fr-FR" sz="3200" b="1" dirty="0" smtClean="0">
                <a:solidFill>
                  <a:schemeClr val="tx1"/>
                </a:solidFill>
              </a:rPr>
              <a:t>-</a:t>
            </a:r>
            <a:r>
              <a:rPr lang="ar-MA" sz="3200" b="1" dirty="0" smtClean="0">
                <a:solidFill>
                  <a:schemeClr val="tx1"/>
                </a:solidFill>
              </a:rPr>
              <a:t> </a:t>
            </a:r>
            <a:r>
              <a:rPr lang="ar-MA" sz="2800" b="1" dirty="0">
                <a:solidFill>
                  <a:srgbClr val="000000"/>
                </a:solidFill>
                <a:latin typeface="Times New Roman"/>
                <a:ea typeface="Times New Roman"/>
                <a:cs typeface="Arabic Transparent"/>
              </a:rPr>
              <a:t>وضع تقييم شمولي </a:t>
            </a:r>
            <a:r>
              <a:rPr lang="ar-SA" sz="2800" b="1" dirty="0" smtClean="0">
                <a:solidFill>
                  <a:srgbClr val="000000"/>
                </a:solidFill>
                <a:latin typeface="Times New Roman"/>
                <a:ea typeface="Times New Roman"/>
                <a:cs typeface="Arabic Transparent"/>
              </a:rPr>
              <a:t>للمجهودات المبذولة</a:t>
            </a:r>
            <a:r>
              <a:rPr lang="he-IL" sz="2800" b="1" dirty="0" smtClean="0">
                <a:solidFill>
                  <a:srgbClr val="000000"/>
                </a:solidFill>
                <a:latin typeface="Times New Roman"/>
                <a:ea typeface="Times New Roman"/>
                <a:cs typeface="Arabic Transparent"/>
              </a:rPr>
              <a:t>׃ </a:t>
            </a:r>
            <a:endParaRPr lang="fr-FR" sz="2800" b="1" dirty="0">
              <a:solidFill>
                <a:srgbClr val="000000"/>
              </a:solidFill>
              <a:latin typeface="Times New Roman"/>
              <a:ea typeface="Times New Roman"/>
              <a:cs typeface="Arabic Transparent"/>
            </a:endParaRPr>
          </a:p>
          <a:p>
            <a:pPr marL="176213" algn="just" rtl="1">
              <a:buFont typeface="Wingdings" pitchFamily="2" charset="2"/>
              <a:buChar char="ü"/>
            </a:pPr>
            <a:r>
              <a:rPr lang="ar-MA" sz="3200" dirty="0" smtClean="0">
                <a:solidFill>
                  <a:schemeClr val="tx1"/>
                </a:solidFill>
              </a:rPr>
              <a:t>غياب </a:t>
            </a:r>
            <a:r>
              <a:rPr lang="ar-MA" sz="3200" dirty="0">
                <a:solidFill>
                  <a:schemeClr val="tx1"/>
                </a:solidFill>
              </a:rPr>
              <a:t>البعد الاستراتيجي لمكافحة الفساد، </a:t>
            </a:r>
            <a:endParaRPr lang="fr-FR" sz="3200" dirty="0">
              <a:solidFill>
                <a:schemeClr val="tx1"/>
              </a:solidFill>
            </a:endParaRPr>
          </a:p>
          <a:p>
            <a:pPr marL="176213" algn="just" rtl="1">
              <a:buFont typeface="Wingdings" pitchFamily="2" charset="2"/>
              <a:buChar char="ü"/>
            </a:pPr>
            <a:r>
              <a:rPr lang="ar-MA" sz="3200" dirty="0" smtClean="0">
                <a:solidFill>
                  <a:schemeClr val="tx1"/>
                </a:solidFill>
              </a:rPr>
              <a:t>وجود </a:t>
            </a:r>
            <a:r>
              <a:rPr lang="ar-MA" sz="3200" dirty="0">
                <a:solidFill>
                  <a:schemeClr val="tx1"/>
                </a:solidFill>
              </a:rPr>
              <a:t>ترسانة قانونية واسعة وملائمة لكنها غير كافية على مستوى الآليات الزجرية والآليات الوقائية،</a:t>
            </a:r>
            <a:endParaRPr lang="fr-FR" sz="3200" dirty="0">
              <a:solidFill>
                <a:schemeClr val="tx1"/>
              </a:solidFill>
            </a:endParaRPr>
          </a:p>
          <a:p>
            <a:pPr marL="176213" algn="just" rtl="1">
              <a:buFont typeface="Wingdings" pitchFamily="2" charset="2"/>
              <a:buChar char="ü"/>
            </a:pPr>
            <a:r>
              <a:rPr lang="ar-MA" sz="3200" dirty="0" smtClean="0">
                <a:solidFill>
                  <a:schemeClr val="tx1"/>
                </a:solidFill>
              </a:rPr>
              <a:t>وجود </a:t>
            </a:r>
            <a:r>
              <a:rPr lang="ar-MA" sz="3200" dirty="0">
                <a:solidFill>
                  <a:schemeClr val="tx1"/>
                </a:solidFill>
              </a:rPr>
              <a:t>إطار </a:t>
            </a:r>
            <a:r>
              <a:rPr lang="ar-MA" sz="3200" dirty="0" smtClean="0">
                <a:solidFill>
                  <a:schemeClr val="tx1"/>
                </a:solidFill>
              </a:rPr>
              <a:t>مؤسس</a:t>
            </a:r>
            <a:r>
              <a:rPr lang="ar-SA" sz="3200" dirty="0" smtClean="0">
                <a:solidFill>
                  <a:schemeClr val="tx1"/>
                </a:solidFill>
              </a:rPr>
              <a:t>ي</a:t>
            </a:r>
            <a:r>
              <a:rPr lang="ar-MA" sz="3200" dirty="0" smtClean="0">
                <a:solidFill>
                  <a:schemeClr val="tx1"/>
                </a:solidFill>
              </a:rPr>
              <a:t> </a:t>
            </a:r>
            <a:r>
              <a:rPr lang="ar-MA" sz="3200" dirty="0">
                <a:solidFill>
                  <a:schemeClr val="tx1"/>
                </a:solidFill>
              </a:rPr>
              <a:t>شامل لكنه يفتقر </a:t>
            </a:r>
            <a:r>
              <a:rPr lang="ar-MA" sz="3200" dirty="0" smtClean="0">
                <a:solidFill>
                  <a:schemeClr val="tx1"/>
                </a:solidFill>
              </a:rPr>
              <a:t>للتناسق</a:t>
            </a:r>
            <a:r>
              <a:rPr lang="ar-SA" sz="3200" dirty="0" smtClean="0">
                <a:solidFill>
                  <a:schemeClr val="tx1"/>
                </a:solidFill>
              </a:rPr>
              <a:t>،</a:t>
            </a:r>
          </a:p>
          <a:p>
            <a:pPr marL="176213" algn="just" rtl="1">
              <a:buFont typeface="Wingdings" pitchFamily="2" charset="2"/>
              <a:buChar char="ü"/>
            </a:pPr>
            <a:r>
              <a:rPr lang="ar-MA" sz="3200" dirty="0" smtClean="0">
                <a:solidFill>
                  <a:schemeClr val="tx1"/>
                </a:solidFill>
              </a:rPr>
              <a:t>غياب </a:t>
            </a:r>
            <a:r>
              <a:rPr lang="ar-MA" sz="3200" dirty="0">
                <a:solidFill>
                  <a:schemeClr val="tx1"/>
                </a:solidFill>
              </a:rPr>
              <a:t>قضاء </a:t>
            </a:r>
            <a:r>
              <a:rPr lang="ar-MA" sz="3200" dirty="0" smtClean="0">
                <a:solidFill>
                  <a:schemeClr val="tx1"/>
                </a:solidFill>
              </a:rPr>
              <a:t>متخصص</a:t>
            </a:r>
            <a:r>
              <a:rPr lang="ar-SA" sz="3200" dirty="0" smtClean="0">
                <a:solidFill>
                  <a:schemeClr val="tx1"/>
                </a:solidFill>
              </a:rPr>
              <a:t> في مكافحة الفساد</a:t>
            </a:r>
            <a:r>
              <a:rPr lang="ar-MA" sz="3200" dirty="0" smtClean="0">
                <a:solidFill>
                  <a:schemeClr val="tx1"/>
                </a:solidFill>
              </a:rPr>
              <a:t>، </a:t>
            </a:r>
            <a:endParaRPr lang="fr-FR" sz="3200" dirty="0">
              <a:solidFill>
                <a:schemeClr val="tx1"/>
              </a:solidFill>
            </a:endParaRPr>
          </a:p>
          <a:p>
            <a:pPr marL="176213" algn="just" rtl="1">
              <a:buFont typeface="Wingdings" pitchFamily="2" charset="2"/>
              <a:buChar char="ü"/>
            </a:pPr>
            <a:r>
              <a:rPr lang="ar-MA" sz="3200" dirty="0" smtClean="0">
                <a:solidFill>
                  <a:schemeClr val="tx1"/>
                </a:solidFill>
              </a:rPr>
              <a:t>وجود </a:t>
            </a:r>
            <a:r>
              <a:rPr lang="ar-MA" sz="3200" dirty="0">
                <a:solidFill>
                  <a:schemeClr val="tx1"/>
                </a:solidFill>
              </a:rPr>
              <a:t>آليات متنوعة للتواصل والتبليغ عن الفساد لكنها غير متماسكة ومعزولة عن بعضها</a:t>
            </a:r>
            <a:r>
              <a:rPr lang="ar-MA" sz="2800" dirty="0">
                <a:solidFill>
                  <a:schemeClr val="tx1"/>
                </a:solidFill>
              </a:rPr>
              <a:t>.</a:t>
            </a:r>
            <a:endParaRPr lang="fr-FR" sz="28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36244F0-6704-41CE-8610-0F1688CC4E67}" type="datetime1">
              <a:rPr lang="fr-FR" smtClean="0"/>
              <a:pPr>
                <a:defRPr/>
              </a:pPr>
              <a:t>31/12/2014</a:t>
            </a:fld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0AA073D-4C3F-49A9-9B27-ED2E55314A9E}" type="slidenum">
              <a:rPr lang="fr-FR" smtClean="0"/>
              <a:pPr>
                <a:defRPr/>
              </a:pPr>
              <a:t>9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829196982"/>
      </p:ext>
    </p:extLst>
  </p:cSld>
  <p:clrMapOvr>
    <a:masterClrMapping/>
  </p:clrMapOvr>
  <p:transition spd="med">
    <p:wip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ébit">
  <a:themeElements>
    <a:clrScheme name="Débit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Débit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Débit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Débit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2.xml><?xml version="1.0" encoding="utf-8"?>
<a:themeOverride xmlns:a="http://schemas.openxmlformats.org/drawingml/2006/main">
  <a:clrScheme name="Débit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Présentation Journée d'étude 7 avril</Template>
  <TotalTime>6928</TotalTime>
  <Words>1596</Words>
  <Application>Microsoft Office PowerPoint</Application>
  <PresentationFormat>Affichage à l'écran (4:3)</PresentationFormat>
  <Paragraphs>323</Paragraphs>
  <Slides>26</Slides>
  <Notes>6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26</vt:i4>
      </vt:variant>
    </vt:vector>
  </HeadingPairs>
  <TitlesOfParts>
    <vt:vector size="27" baseType="lpstr">
      <vt:lpstr>Débit</vt:lpstr>
      <vt:lpstr>المملكة المغربية رئيس الحكومة</vt:lpstr>
      <vt:lpstr>Diapositive 2</vt:lpstr>
      <vt:lpstr> تقـديــــم حول سياق الإحداث</vt:lpstr>
      <vt:lpstr>تقـديــــم حول سياق الإحداث</vt:lpstr>
      <vt:lpstr>     Iـ خصوصيات الهيئة المركزية للوقاية من الرشوة   </vt:lpstr>
      <vt:lpstr> Iـ خصوصيات الهيئة المركزية للوقاية من الرشوة   </vt:lpstr>
      <vt:lpstr>Iـ خصوصيات الهيئة المركزية للوقاية من الرشوة   </vt:lpstr>
      <vt:lpstr>II - حصيلة المنجزات   </vt:lpstr>
      <vt:lpstr>II - حصيلة المنجزات  </vt:lpstr>
      <vt:lpstr>II - حصيلة المنجزات   </vt:lpstr>
      <vt:lpstr>II - حصيلة المنجزات   </vt:lpstr>
      <vt:lpstr>II - حصيلة المنجزات   </vt:lpstr>
      <vt:lpstr>II - حصيلة المنجزات   </vt:lpstr>
      <vt:lpstr> II - حصيلة المنجزات </vt:lpstr>
      <vt:lpstr>Diapositive 15</vt:lpstr>
      <vt:lpstr>Diapositive 16</vt:lpstr>
      <vt:lpstr>Diapositive 17</vt:lpstr>
      <vt:lpstr>Diapositive 18</vt:lpstr>
      <vt:lpstr>Diapositive 19</vt:lpstr>
      <vt:lpstr>Diapositive 20</vt:lpstr>
      <vt:lpstr>  </vt:lpstr>
      <vt:lpstr>  </vt:lpstr>
      <vt:lpstr>  </vt:lpstr>
      <vt:lpstr>Diapositive 24</vt:lpstr>
      <vt:lpstr>Diapositive 25</vt:lpstr>
      <vt:lpstr>Diapositive 26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elyacoubi</dc:creator>
  <cp:lastModifiedBy>SWEET</cp:lastModifiedBy>
  <cp:revision>510</cp:revision>
  <dcterms:created xsi:type="dcterms:W3CDTF">2011-03-23T14:11:40Z</dcterms:created>
  <dcterms:modified xsi:type="dcterms:W3CDTF">2014-12-31T01:33:27Z</dcterms:modified>
</cp:coreProperties>
</file>