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256" r:id="rId2"/>
    <p:sldId id="381" r:id="rId3"/>
    <p:sldId id="409" r:id="rId4"/>
    <p:sldId id="460" r:id="rId5"/>
    <p:sldId id="408" r:id="rId6"/>
    <p:sldId id="383" r:id="rId7"/>
    <p:sldId id="385" r:id="rId8"/>
    <p:sldId id="461" r:id="rId9"/>
    <p:sldId id="386" r:id="rId10"/>
    <p:sldId id="387" r:id="rId11"/>
    <p:sldId id="263" r:id="rId12"/>
    <p:sldId id="379" r:id="rId13"/>
    <p:sldId id="331" r:id="rId14"/>
    <p:sldId id="462" r:id="rId15"/>
    <p:sldId id="273" r:id="rId16"/>
    <p:sldId id="463" r:id="rId17"/>
    <p:sldId id="342" r:id="rId18"/>
    <p:sldId id="464" r:id="rId19"/>
    <p:sldId id="344" r:id="rId20"/>
    <p:sldId id="465" r:id="rId21"/>
    <p:sldId id="353" r:id="rId22"/>
    <p:sldId id="466" r:id="rId23"/>
    <p:sldId id="355" r:id="rId24"/>
    <p:sldId id="358" r:id="rId25"/>
    <p:sldId id="467" r:id="rId26"/>
    <p:sldId id="361" r:id="rId27"/>
    <p:sldId id="363" r:id="rId28"/>
    <p:sldId id="391" r:id="rId29"/>
    <p:sldId id="392" r:id="rId30"/>
    <p:sldId id="393" r:id="rId31"/>
    <p:sldId id="468" r:id="rId32"/>
    <p:sldId id="394" r:id="rId33"/>
    <p:sldId id="395" r:id="rId34"/>
    <p:sldId id="469" r:id="rId35"/>
    <p:sldId id="396" r:id="rId36"/>
    <p:sldId id="470" r:id="rId37"/>
    <p:sldId id="425" r:id="rId38"/>
    <p:sldId id="471" r:id="rId39"/>
    <p:sldId id="456" r:id="rId40"/>
    <p:sldId id="440" r:id="rId41"/>
    <p:sldId id="459" r:id="rId42"/>
    <p:sldId id="446" r:id="rId43"/>
    <p:sldId id="457" r:id="rId44"/>
    <p:sldId id="451" r:id="rId45"/>
    <p:sldId id="426" r:id="rId46"/>
    <p:sldId id="404" r:id="rId47"/>
    <p:sldId id="472" r:id="rId48"/>
    <p:sldId id="424" r:id="rId49"/>
    <p:sldId id="429" r:id="rId50"/>
    <p:sldId id="430" r:id="rId51"/>
    <p:sldId id="431" r:id="rId52"/>
    <p:sldId id="432" r:id="rId53"/>
    <p:sldId id="433" r:id="rId54"/>
    <p:sldId id="434" r:id="rId55"/>
    <p:sldId id="435" r:id="rId56"/>
    <p:sldId id="436" r:id="rId57"/>
    <p:sldId id="437" r:id="rId58"/>
    <p:sldId id="438" r:id="rId59"/>
    <p:sldId id="439" r:id="rId60"/>
    <p:sldId id="399" r:id="rId61"/>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50445" y="0"/>
            <a:ext cx="2945659" cy="496411"/>
          </a:xfrm>
          <a:prstGeom prst="rect">
            <a:avLst/>
          </a:prstGeom>
        </p:spPr>
        <p:txBody>
          <a:bodyPr vert="horz" lIns="91440" tIns="45720" rIns="91440" bIns="45720" rtlCol="0"/>
          <a:lstStyle>
            <a:lvl1pPr algn="r">
              <a:defRPr sz="1200"/>
            </a:lvl1pPr>
          </a:lstStyle>
          <a:p>
            <a:pPr>
              <a:defRPr/>
            </a:pPr>
            <a:fld id="{B6D00EC2-02B3-4302-B433-393B7F90E0F2}" type="datetimeFigureOut">
              <a:rPr lang="fr-FR"/>
              <a:pPr>
                <a:defRPr/>
              </a:pPr>
              <a:t>14/05/2013</a:t>
            </a:fld>
            <a:endParaRPr lang="fr-FR"/>
          </a:p>
        </p:txBody>
      </p:sp>
      <p:sp>
        <p:nvSpPr>
          <p:cNvPr id="4" name="Espace réservé du pied de page 3"/>
          <p:cNvSpPr>
            <a:spLocks noGrp="1"/>
          </p:cNvSpPr>
          <p:nvPr>
            <p:ph type="ftr" sz="quarter" idx="2"/>
          </p:nvPr>
        </p:nvSpPr>
        <p:spPr>
          <a:xfrm>
            <a:off x="0" y="9430093"/>
            <a:ext cx="2945659" cy="496411"/>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50445" y="9430093"/>
            <a:ext cx="2945659" cy="496411"/>
          </a:xfrm>
          <a:prstGeom prst="rect">
            <a:avLst/>
          </a:prstGeom>
        </p:spPr>
        <p:txBody>
          <a:bodyPr vert="horz" lIns="91440" tIns="45720" rIns="91440" bIns="45720" rtlCol="0" anchor="b"/>
          <a:lstStyle>
            <a:lvl1pPr algn="r">
              <a:defRPr sz="1200"/>
            </a:lvl1pPr>
          </a:lstStyle>
          <a:p>
            <a:pPr>
              <a:defRPr/>
            </a:pPr>
            <a:fld id="{C2B15FED-7957-4D53-ADF0-2C71B85BA2E0}"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50445"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3335477-0CD4-41AE-9204-A0B15EACB6D9}" type="datetimeFigureOut">
              <a:rPr lang="fr-FR"/>
              <a:pPr>
                <a:defRPr/>
              </a:pPr>
              <a:t>14/05/2013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30093"/>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50445" y="9430093"/>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AD9665E-2F9A-463A-ADC4-DE9D3C0DC2A9}"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894E177F-0BCB-4EE6-9130-08416DC3756A}" type="datetime1">
              <a:rPr lang="fr-FR" smtClean="0"/>
              <a:pPr>
                <a:defRPr/>
              </a:pPr>
              <a:t>14/05/2013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B9D5755-26B0-4B16-BED5-9226E7397AA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89D4C203-8B80-44DD-8ED5-3FBB41E8F4B0}" type="datetime1">
              <a:rPr lang="fr-FR" smtClean="0"/>
              <a:pPr>
                <a:defRPr/>
              </a:pPr>
              <a:t>14/05/2013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261D796-9DAC-4661-B751-F024DDA0845A}"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F2CDB9A2-6C18-47D9-A83B-70FDC25AE684}" type="datetime1">
              <a:rPr lang="fr-FR" smtClean="0"/>
              <a:pPr>
                <a:defRPr/>
              </a:pPr>
              <a:t>14/05/2013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01661C0-0D58-4FE8-ABE7-59EFFFABE3E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841F818-A425-4634-9914-111ADE9CCA7A}" type="datetime1">
              <a:rPr lang="fr-FR" smtClean="0"/>
              <a:pPr>
                <a:defRPr/>
              </a:pPr>
              <a:t>14/05/2013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00F6988-CAFC-4F71-8884-6F85CB282E80}"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BB9E084-6C9E-41A0-864E-520A2587134D}" type="datetime1">
              <a:rPr lang="fr-FR" smtClean="0"/>
              <a:pPr>
                <a:defRPr/>
              </a:pPr>
              <a:t>14/05/2013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0796DED-C184-4F02-819E-2E55EC05DC78}"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6635D578-853E-4571-9F8B-6B1A21438C02}" type="datetime1">
              <a:rPr lang="fr-FR" smtClean="0"/>
              <a:pPr>
                <a:defRPr/>
              </a:pPr>
              <a:t>14/05/2013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C21DA8B-1AC7-415C-B37C-C873A01ED231}"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A08C355F-BA9F-4C36-86C2-BF069E8402B0}" type="datetime1">
              <a:rPr lang="fr-FR" smtClean="0"/>
              <a:pPr>
                <a:defRPr/>
              </a:pPr>
              <a:t>14/05/2013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2926092-373C-4A5A-9FBF-36C8E8A5658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73F5FE2-70D2-446C-A75F-864602354D32}" type="datetime1">
              <a:rPr lang="fr-FR" smtClean="0"/>
              <a:pPr>
                <a:defRPr/>
              </a:pPr>
              <a:t>14/05/2013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344FC956-DD0F-422A-A9DE-921D3060425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9D940030-A4A4-4D78-8338-65146E727F27}" type="datetime1">
              <a:rPr lang="fr-FR" smtClean="0"/>
              <a:pPr>
                <a:defRPr/>
              </a:pPr>
              <a:t>14/05/2013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0F0A8241-D936-456B-8F37-0C473010374D}"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249CBFB-6D4A-48B9-91EB-8C0C4EB395E3}" type="datetime1">
              <a:rPr lang="fr-FR" smtClean="0"/>
              <a:pPr>
                <a:defRPr/>
              </a:pPr>
              <a:t>14/05/2013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9AA73C-1ED5-4BC9-82B2-F7D603DF667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E2E0183-EDDF-4F24-847E-2D3995506F89}" type="datetime1">
              <a:rPr lang="fr-FR" smtClean="0"/>
              <a:pPr>
                <a:defRPr/>
              </a:pPr>
              <a:t>14/05/2013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40C6253-C24F-464F-AF2F-CE4F0397EA74}"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D374B78-B15B-48FB-BB98-8714288874B2}" type="datetime1">
              <a:rPr lang="fr-FR" smtClean="0"/>
              <a:pPr>
                <a:defRPr/>
              </a:pPr>
              <a:t>14/05/2013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FE6AD22-0F0A-41FA-B26A-1BDC33BAE81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785786" y="2143116"/>
            <a:ext cx="7704138" cy="2800350"/>
          </a:xfrm>
          <a:prstGeom prst="roundRect">
            <a:avLst/>
          </a:prstGeom>
          <a:solidFill>
            <a:schemeClr val="tx2">
              <a:lumMod val="60000"/>
              <a:lumOff val="40000"/>
            </a:schemeClr>
          </a:solidFill>
          <a:ln>
            <a:noFill/>
          </a:ln>
        </p:spPr>
        <p:style>
          <a:lnRef idx="1">
            <a:schemeClr val="accent6"/>
          </a:lnRef>
          <a:fillRef idx="1001">
            <a:schemeClr val="lt2"/>
          </a:fillRef>
          <a:effectRef idx="1">
            <a:schemeClr val="accent6"/>
          </a:effectRef>
          <a:fontRef idx="minor">
            <a:schemeClr val="dk1"/>
          </a:fontRef>
        </p:style>
        <p:txBody>
          <a:bodyPr anchor="ctr"/>
          <a:lstStyle/>
          <a:p>
            <a:pPr algn="ctr" rtl="1" fontAlgn="auto">
              <a:spcBef>
                <a:spcPts val="0"/>
              </a:spcBef>
              <a:spcAft>
                <a:spcPts val="0"/>
              </a:spcAft>
              <a:defRPr/>
            </a:pPr>
            <a:r>
              <a:rPr lang="ar-MA" sz="3200" b="1" dirty="0">
                <a:solidFill>
                  <a:schemeClr val="bg1"/>
                </a:solidFill>
              </a:rPr>
              <a:t>عرض السيد</a:t>
            </a:r>
            <a:r>
              <a:rPr lang="fr-FR" sz="3200" b="1" dirty="0">
                <a:solidFill>
                  <a:schemeClr val="bg1"/>
                </a:solidFill>
              </a:rPr>
              <a:t> </a:t>
            </a:r>
            <a:r>
              <a:rPr lang="ar-MA" sz="3200" b="1" dirty="0">
                <a:solidFill>
                  <a:schemeClr val="bg1"/>
                </a:solidFill>
              </a:rPr>
              <a:t>وزير التشغيل والتكوين المهني</a:t>
            </a:r>
          </a:p>
          <a:p>
            <a:pPr algn="ctr" rtl="1" fontAlgn="auto">
              <a:spcBef>
                <a:spcPts val="0"/>
              </a:spcBef>
              <a:spcAft>
                <a:spcPts val="0"/>
              </a:spcAft>
              <a:defRPr/>
            </a:pPr>
            <a:r>
              <a:rPr lang="ar-MA" sz="3200" b="1" dirty="0">
                <a:solidFill>
                  <a:schemeClr val="bg1"/>
                </a:solidFill>
              </a:rPr>
              <a:t> بمناسبة فاتح </a:t>
            </a:r>
            <a:r>
              <a:rPr lang="ar-MA" sz="3200" b="1" dirty="0" smtClean="0">
                <a:solidFill>
                  <a:schemeClr val="bg1"/>
                </a:solidFill>
              </a:rPr>
              <a:t>مايو 2013</a:t>
            </a:r>
          </a:p>
          <a:p>
            <a:pPr algn="ctr" rtl="1" fontAlgn="auto">
              <a:spcBef>
                <a:spcPts val="0"/>
              </a:spcBef>
              <a:spcAft>
                <a:spcPts val="0"/>
              </a:spcAft>
              <a:defRPr/>
            </a:pPr>
            <a:endParaRPr lang="ar-MA" sz="3200" b="1" dirty="0" smtClean="0">
              <a:solidFill>
                <a:schemeClr val="bg1"/>
              </a:solidFill>
            </a:endParaRPr>
          </a:p>
          <a:p>
            <a:pPr algn="ctr" rtl="1" fontAlgn="auto">
              <a:spcBef>
                <a:spcPts val="0"/>
              </a:spcBef>
              <a:spcAft>
                <a:spcPts val="0"/>
              </a:spcAft>
              <a:defRPr/>
            </a:pPr>
            <a:r>
              <a:rPr lang="ar-MA" sz="3200" b="1" kern="0" dirty="0" smtClean="0">
                <a:solidFill>
                  <a:schemeClr val="bg1"/>
                </a:solidFill>
                <a:latin typeface="Goudy Stout" pitchFamily="18" charset="0"/>
              </a:rPr>
              <a:t>”أهم الإجراءات </a:t>
            </a:r>
            <a:r>
              <a:rPr lang="ar-MA" sz="3200" b="1" kern="0" dirty="0" err="1" smtClean="0">
                <a:solidFill>
                  <a:schemeClr val="bg1"/>
                </a:solidFill>
                <a:latin typeface="Goudy Stout" pitchFamily="18" charset="0"/>
              </a:rPr>
              <a:t>والتدابير“</a:t>
            </a:r>
            <a:r>
              <a:rPr lang="ar-MA" sz="3200" b="1" kern="0" dirty="0" smtClean="0">
                <a:solidFill>
                  <a:schemeClr val="bg1"/>
                </a:solidFill>
                <a:latin typeface="Goudy Stout" pitchFamily="18" charset="0"/>
              </a:rPr>
              <a:t> </a:t>
            </a:r>
            <a:endParaRPr lang="fr-FR" sz="3200" b="1" kern="0" dirty="0">
              <a:solidFill>
                <a:schemeClr val="bg1"/>
              </a:solidFill>
              <a:latin typeface="Goudy Stout" pitchFamily="18" charset="0"/>
            </a:endParaRPr>
          </a:p>
        </p:txBody>
      </p:sp>
      <p:pic>
        <p:nvPicPr>
          <p:cNvPr id="2051" name="Image 5"/>
          <p:cNvPicPr>
            <a:picLocks noChangeAspect="1" noChangeArrowheads="1"/>
          </p:cNvPicPr>
          <p:nvPr/>
        </p:nvPicPr>
        <p:blipFill>
          <a:blip r:embed="rId2" cstate="print"/>
          <a:srcRect/>
          <a:stretch>
            <a:fillRect/>
          </a:stretch>
        </p:blipFill>
        <p:spPr bwMode="auto">
          <a:xfrm>
            <a:off x="0" y="-26988"/>
            <a:ext cx="9144000" cy="1481138"/>
          </a:xfrm>
          <a:prstGeom prst="rect">
            <a:avLst/>
          </a:prstGeom>
          <a:solidFill>
            <a:schemeClr val="accent4">
              <a:lumMod val="20000"/>
              <a:lumOff val="80000"/>
            </a:schemeClr>
          </a:solidFill>
          <a:ln w="9525">
            <a:solidFill>
              <a:schemeClr val="accent4">
                <a:lumMod val="20000"/>
                <a:lumOff val="80000"/>
              </a:schemeClr>
            </a:solidFill>
            <a:miter lim="800000"/>
            <a:headEnd/>
            <a:tailEnd/>
          </a:ln>
        </p:spPr>
      </p:pic>
      <p:sp>
        <p:nvSpPr>
          <p:cNvPr id="4" name="Espace réservé du numéro de diapositive 3"/>
          <p:cNvSpPr>
            <a:spLocks noGrp="1"/>
          </p:cNvSpPr>
          <p:nvPr>
            <p:ph type="sldNum" sz="quarter" idx="12"/>
          </p:nvPr>
        </p:nvSpPr>
        <p:spPr/>
        <p:txBody>
          <a:bodyPr/>
          <a:lstStyle/>
          <a:p>
            <a:pPr>
              <a:defRPr/>
            </a:pPr>
            <a:fld id="{5B9D5755-26B0-4B16-BED5-9226E7397AA2}" type="slidenum">
              <a:rPr lang="fr-FR" smtClean="0"/>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0" y="0"/>
            <a:ext cx="9144000" cy="523875"/>
          </a:xfrm>
          <a:prstGeom prst="rect">
            <a:avLst/>
          </a:prstGeom>
          <a:solidFill>
            <a:schemeClr val="tx2">
              <a:lumMod val="60000"/>
              <a:lumOff val="40000"/>
            </a:schemeClr>
          </a:solidFill>
        </p:spPr>
        <p:txBody>
          <a:bodyPr>
            <a:spAutoFit/>
          </a:bodyPr>
          <a:lstStyle/>
          <a:p>
            <a:pPr marL="265113" indent="-265113" algn="ctr" rtl="1" eaLnBrk="0" hangingPunct="0">
              <a:spcAft>
                <a:spcPts val="1200"/>
              </a:spcAft>
              <a:defRPr/>
            </a:pPr>
            <a:r>
              <a:rPr lang="ar-MA" sz="2800" b="1" dirty="0">
                <a:solidFill>
                  <a:schemeClr val="bg1"/>
                </a:solidFill>
                <a:effectLst>
                  <a:outerShdw blurRad="38100" dist="38100" dir="2700000" algn="tl">
                    <a:srgbClr val="C0C0C0"/>
                  </a:outerShdw>
                </a:effectLst>
              </a:rPr>
              <a:t>تعزيز </a:t>
            </a:r>
            <a:r>
              <a:rPr lang="ar-EG" sz="2800" b="1" dirty="0">
                <a:solidFill>
                  <a:schemeClr val="bg1"/>
                </a:solidFill>
                <a:effectLst>
                  <a:outerShdw blurRad="38100" dist="38100" dir="2700000" algn="tl">
                    <a:srgbClr val="C0C0C0"/>
                  </a:outerShdw>
                </a:effectLst>
              </a:rPr>
              <a:t>قدرات رصد وتحليل سوق الشغل</a:t>
            </a:r>
            <a:endParaRPr lang="ar-MA" sz="2800" b="1" dirty="0">
              <a:solidFill>
                <a:schemeClr val="bg1"/>
              </a:solidFill>
              <a:effectLst>
                <a:outerShdw blurRad="38100" dist="38100" dir="2700000" algn="tl">
                  <a:srgbClr val="C0C0C0"/>
                </a:outerShdw>
              </a:effectLst>
            </a:endParaRPr>
          </a:p>
        </p:txBody>
      </p:sp>
      <p:sp>
        <p:nvSpPr>
          <p:cNvPr id="17" name="Rectangle 16"/>
          <p:cNvSpPr/>
          <p:nvPr/>
        </p:nvSpPr>
        <p:spPr>
          <a:xfrm>
            <a:off x="2592388" y="411163"/>
            <a:ext cx="4751387" cy="720725"/>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anchor="ctr"/>
          <a:lstStyle/>
          <a:p>
            <a:pPr marL="457200" indent="-457200" algn="ctr">
              <a:lnSpc>
                <a:spcPct val="95000"/>
              </a:lnSpc>
              <a:buClr>
                <a:srgbClr val="990099"/>
              </a:buClr>
              <a:defRPr/>
            </a:pPr>
            <a:endParaRPr lang="fr-FR" sz="2400" dirty="0">
              <a:solidFill>
                <a:srgbClr val="800080"/>
              </a:solidFill>
              <a:latin typeface="Verdana" pitchFamily="34" charset="0"/>
            </a:endParaRPr>
          </a:p>
        </p:txBody>
      </p:sp>
      <p:sp>
        <p:nvSpPr>
          <p:cNvPr id="18" name="Rectangle 17"/>
          <p:cNvSpPr/>
          <p:nvPr/>
        </p:nvSpPr>
        <p:spPr>
          <a:xfrm>
            <a:off x="179512" y="620688"/>
            <a:ext cx="8715375" cy="3785652"/>
          </a:xfrm>
          <a:prstGeom prst="rect">
            <a:avLst/>
          </a:prstGeom>
          <a:solidFill>
            <a:schemeClr val="accent4">
              <a:lumMod val="20000"/>
              <a:lumOff val="80000"/>
            </a:schemeClr>
          </a:solidFill>
          <a:ln w="28575">
            <a:solidFill>
              <a:schemeClr val="bg1"/>
            </a:solidFill>
          </a:ln>
        </p:spPr>
        <p:txBody>
          <a:bodyPr>
            <a:spAutoFit/>
          </a:bodyPr>
          <a:lstStyle/>
          <a:p>
            <a:pPr algn="r" rtl="1" eaLnBrk="0" hangingPunct="0">
              <a:defRPr/>
            </a:pPr>
            <a:r>
              <a:rPr lang="ar-EG" sz="2400" b="1" dirty="0">
                <a:solidFill>
                  <a:schemeClr val="accent4">
                    <a:lumMod val="75000"/>
                  </a:schemeClr>
                </a:solidFill>
              </a:rPr>
              <a:t>المقاربة المعتمدة حاليا </a:t>
            </a:r>
            <a:r>
              <a:rPr lang="ar-EG" sz="2400" b="1" dirty="0" smtClean="0">
                <a:solidFill>
                  <a:schemeClr val="accent4">
                    <a:lumMod val="75000"/>
                  </a:schemeClr>
                </a:solidFill>
              </a:rPr>
              <a:t>ومحدوديتها</a:t>
            </a:r>
            <a:r>
              <a:rPr lang="ar-MA" sz="2400" b="1" dirty="0" smtClean="0">
                <a:solidFill>
                  <a:schemeClr val="accent4">
                    <a:lumMod val="75000"/>
                  </a:schemeClr>
                </a:solidFill>
              </a:rPr>
              <a:t> </a:t>
            </a:r>
            <a:r>
              <a:rPr lang="ar-MA" sz="2400" b="1" dirty="0" err="1" smtClean="0">
                <a:solidFill>
                  <a:schemeClr val="accent4">
                    <a:lumMod val="75000"/>
                  </a:schemeClr>
                </a:solidFill>
              </a:rPr>
              <a:t>:</a:t>
            </a:r>
            <a:endParaRPr lang="ar-EG" sz="2400" b="1" dirty="0">
              <a:solidFill>
                <a:schemeClr val="accent4">
                  <a:lumMod val="75000"/>
                </a:schemeClr>
              </a:solidFill>
            </a:endParaRPr>
          </a:p>
          <a:p>
            <a:pPr marL="361950" indent="-180975" algn="justLow" rtl="1" eaLnBrk="0" hangingPunct="0">
              <a:buFont typeface="Wingdings" pitchFamily="2" charset="2"/>
              <a:buChar char="§"/>
              <a:defRPr/>
            </a:pPr>
            <a:r>
              <a:rPr lang="ar-MA" sz="2400" b="1" dirty="0">
                <a:solidFill>
                  <a:schemeClr val="accent4">
                    <a:lumMod val="75000"/>
                  </a:schemeClr>
                </a:solidFill>
              </a:rPr>
              <a:t>يتم رصد سوق </a:t>
            </a:r>
            <a:r>
              <a:rPr lang="ar-EG" sz="2400" b="1" dirty="0">
                <a:solidFill>
                  <a:schemeClr val="accent4">
                    <a:lumMod val="75000"/>
                  </a:schemeClr>
                </a:solidFill>
              </a:rPr>
              <a:t>الشغل</a:t>
            </a:r>
            <a:r>
              <a:rPr lang="ar-MA" sz="2400" b="1" dirty="0">
                <a:solidFill>
                  <a:schemeClr val="accent4">
                    <a:lumMod val="75000"/>
                  </a:schemeClr>
                </a:solidFill>
              </a:rPr>
              <a:t> </a:t>
            </a:r>
            <a:r>
              <a:rPr lang="ar-MA" sz="2400" b="1" dirty="0" smtClean="0">
                <a:solidFill>
                  <a:schemeClr val="accent4">
                    <a:lumMod val="75000"/>
                  </a:schemeClr>
                </a:solidFill>
              </a:rPr>
              <a:t>من خلال التركيز </a:t>
            </a:r>
            <a:r>
              <a:rPr lang="ar-MA" sz="2400" b="1" dirty="0">
                <a:solidFill>
                  <a:schemeClr val="accent4">
                    <a:lumMod val="75000"/>
                  </a:schemeClr>
                </a:solidFill>
              </a:rPr>
              <a:t>على تغيرات مخزون العمالة والبطالة من سنة إلى أخرى</a:t>
            </a:r>
            <a:r>
              <a:rPr lang="ar-EG" sz="2400" b="1" dirty="0">
                <a:solidFill>
                  <a:schemeClr val="accent4">
                    <a:lumMod val="75000"/>
                  </a:schemeClr>
                </a:solidFill>
              </a:rPr>
              <a:t> </a:t>
            </a:r>
            <a:r>
              <a:rPr lang="ar-MA" sz="2400" b="1" dirty="0">
                <a:solidFill>
                  <a:schemeClr val="accent4">
                    <a:lumMod val="75000"/>
                  </a:schemeClr>
                </a:solidFill>
              </a:rPr>
              <a:t>ومن فصل إلى آخر</a:t>
            </a:r>
            <a:r>
              <a:rPr lang="ar-EG" sz="2400" b="1" dirty="0">
                <a:solidFill>
                  <a:schemeClr val="accent4">
                    <a:lumMod val="75000"/>
                  </a:schemeClr>
                </a:solidFill>
              </a:rPr>
              <a:t> (</a:t>
            </a:r>
            <a:r>
              <a:rPr lang="ar-MA" sz="2400" b="1" dirty="0">
                <a:solidFill>
                  <a:schemeClr val="accent4">
                    <a:lumMod val="75000"/>
                  </a:schemeClr>
                </a:solidFill>
              </a:rPr>
              <a:t>بحوث بالعينة لدى </a:t>
            </a:r>
            <a:r>
              <a:rPr lang="ar-EG" sz="2400" b="1" dirty="0">
                <a:solidFill>
                  <a:schemeClr val="accent4">
                    <a:lumMod val="75000"/>
                  </a:schemeClr>
                </a:solidFill>
              </a:rPr>
              <a:t>ا</a:t>
            </a:r>
            <a:r>
              <a:rPr lang="ar-MA" sz="2400" b="1" dirty="0">
                <a:solidFill>
                  <a:schemeClr val="accent4">
                    <a:lumMod val="75000"/>
                  </a:schemeClr>
                </a:solidFill>
              </a:rPr>
              <a:t>لأسر تقوم </a:t>
            </a:r>
            <a:r>
              <a:rPr lang="ar-MA" sz="2400" b="1" dirty="0" err="1">
                <a:solidFill>
                  <a:schemeClr val="accent4">
                    <a:lumMod val="75000"/>
                  </a:schemeClr>
                </a:solidFill>
              </a:rPr>
              <a:t>بها</a:t>
            </a:r>
            <a:r>
              <a:rPr lang="ar-MA" sz="2400" b="1" dirty="0">
                <a:solidFill>
                  <a:schemeClr val="accent4">
                    <a:lumMod val="75000"/>
                  </a:schemeClr>
                </a:solidFill>
              </a:rPr>
              <a:t> المندوبية السامية للتخطيط</a:t>
            </a:r>
            <a:r>
              <a:rPr lang="ar-EG" sz="2400" b="1" dirty="0">
                <a:solidFill>
                  <a:schemeClr val="accent4">
                    <a:lumMod val="75000"/>
                  </a:schemeClr>
                </a:solidFill>
              </a:rPr>
              <a:t>)</a:t>
            </a:r>
          </a:p>
          <a:p>
            <a:pPr marL="361950" indent="-180975" algn="justLow" rtl="1" eaLnBrk="0" hangingPunct="0">
              <a:buFont typeface="Wingdings" pitchFamily="2" charset="2"/>
              <a:buChar char="§"/>
              <a:defRPr/>
            </a:pPr>
            <a:r>
              <a:rPr lang="ar-MA" sz="2400" b="1" dirty="0">
                <a:solidFill>
                  <a:schemeClr val="accent4">
                    <a:lumMod val="75000"/>
                  </a:schemeClr>
                </a:solidFill>
              </a:rPr>
              <a:t>هذه المقاربة لا تسمح برصد تحولات وانتقالات الأفراد في سن النشاط بين مختلف وضعيات سوق العمل (النشاط وعدم النشاط، العمل والبطالة) كما لا </a:t>
            </a:r>
            <a:r>
              <a:rPr lang="ar-EG" sz="2400" b="1" dirty="0">
                <a:solidFill>
                  <a:schemeClr val="accent4">
                    <a:lumMod val="75000"/>
                  </a:schemeClr>
                </a:solidFill>
              </a:rPr>
              <a:t>ت</a:t>
            </a:r>
            <a:r>
              <a:rPr lang="ar-MA" sz="2400" b="1" dirty="0">
                <a:solidFill>
                  <a:schemeClr val="accent4">
                    <a:lumMod val="75000"/>
                  </a:schemeClr>
                </a:solidFill>
              </a:rPr>
              <a:t>سمح بتقييم الوضعيات المختلفة لديناميكية سوق العمل (تدفقات العمل وتناوب فرص العمل)</a:t>
            </a:r>
            <a:endParaRPr lang="ar-EG" sz="2400" b="1" dirty="0">
              <a:solidFill>
                <a:schemeClr val="accent4">
                  <a:lumMod val="75000"/>
                </a:schemeClr>
              </a:solidFill>
            </a:endParaRPr>
          </a:p>
          <a:p>
            <a:pPr marL="361950" indent="-180975" algn="justLow" rtl="1" eaLnBrk="0" hangingPunct="0">
              <a:buFont typeface="Wingdings" pitchFamily="2" charset="2"/>
              <a:buChar char="§"/>
              <a:defRPr/>
            </a:pPr>
            <a:r>
              <a:rPr lang="ar-MA" sz="2400" b="1" dirty="0">
                <a:solidFill>
                  <a:schemeClr val="accent4">
                    <a:lumMod val="75000"/>
                  </a:schemeClr>
                </a:solidFill>
              </a:rPr>
              <a:t>في غياب دراسات وتحليلات آنية وأفقية للمعطيات الدقيقة، فإن الحاجة لمعرفة واستباق الطلب على العمل لدى المقاولات تصبح أكثر إلحاحا وذلك لضرورة </a:t>
            </a:r>
            <a:r>
              <a:rPr lang="ar-MA" sz="2400" b="1" dirty="0" err="1">
                <a:solidFill>
                  <a:schemeClr val="accent4">
                    <a:lumMod val="75000"/>
                  </a:schemeClr>
                </a:solidFill>
              </a:rPr>
              <a:t>ملاءمة</a:t>
            </a:r>
            <a:r>
              <a:rPr lang="ar-MA" sz="2400" b="1" dirty="0">
                <a:solidFill>
                  <a:schemeClr val="accent4">
                    <a:lumMod val="75000"/>
                  </a:schemeClr>
                </a:solidFill>
              </a:rPr>
              <a:t> نظام التربية والتكوين مع فرص الشغل المتاحة والمستقبلية بسوق العمل</a:t>
            </a:r>
            <a:endParaRPr lang="ar-EG" sz="2400" b="1" dirty="0">
              <a:solidFill>
                <a:schemeClr val="accent4">
                  <a:lumMod val="75000"/>
                </a:schemeClr>
              </a:solidFill>
            </a:endParaRPr>
          </a:p>
        </p:txBody>
      </p:sp>
      <p:sp>
        <p:nvSpPr>
          <p:cNvPr id="19" name="Flèche vers le bas 18"/>
          <p:cNvSpPr/>
          <p:nvPr/>
        </p:nvSpPr>
        <p:spPr>
          <a:xfrm>
            <a:off x="3419475" y="4510757"/>
            <a:ext cx="2000250" cy="718443"/>
          </a:xfrm>
          <a:prstGeom prst="downArrow">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0" name="Rectangle 19"/>
          <p:cNvSpPr/>
          <p:nvPr/>
        </p:nvSpPr>
        <p:spPr>
          <a:xfrm>
            <a:off x="395536" y="5343599"/>
            <a:ext cx="8424936" cy="954107"/>
          </a:xfrm>
          <a:prstGeom prst="rect">
            <a:avLst/>
          </a:prstGeom>
          <a:solidFill>
            <a:schemeClr val="accent4">
              <a:lumMod val="75000"/>
            </a:schemeClr>
          </a:solidFill>
        </p:spPr>
        <p:txBody>
          <a:bodyPr wrap="square">
            <a:spAutoFit/>
          </a:bodyPr>
          <a:lstStyle/>
          <a:p>
            <a:pPr algn="ctr">
              <a:defRPr/>
            </a:pPr>
            <a:r>
              <a:rPr lang="ar-MA" sz="2800" b="1" dirty="0">
                <a:solidFill>
                  <a:schemeClr val="bg1"/>
                </a:solidFill>
              </a:rPr>
              <a:t>ضرورة إحداث مرصد وطني للتشغيل </a:t>
            </a:r>
            <a:r>
              <a:rPr lang="ar-EG" sz="2800" b="1" dirty="0">
                <a:solidFill>
                  <a:schemeClr val="bg1"/>
                </a:solidFill>
              </a:rPr>
              <a:t>و</a:t>
            </a:r>
            <a:r>
              <a:rPr lang="ar-MA" sz="2800" b="1" dirty="0">
                <a:solidFill>
                  <a:schemeClr val="bg1"/>
                </a:solidFill>
              </a:rPr>
              <a:t>تطوير نظام المعلومات </a:t>
            </a:r>
            <a:endParaRPr lang="ar-MA" sz="2800" b="1" dirty="0" smtClean="0">
              <a:solidFill>
                <a:schemeClr val="bg1"/>
              </a:solidFill>
            </a:endParaRPr>
          </a:p>
          <a:p>
            <a:pPr algn="ctr">
              <a:defRPr/>
            </a:pPr>
            <a:r>
              <a:rPr lang="ar-MA" sz="2800" b="1" dirty="0" smtClean="0">
                <a:solidFill>
                  <a:schemeClr val="bg1"/>
                </a:solidFill>
              </a:rPr>
              <a:t>حول </a:t>
            </a:r>
            <a:r>
              <a:rPr lang="ar-MA" sz="2800" b="1" dirty="0">
                <a:solidFill>
                  <a:schemeClr val="bg1"/>
                </a:solidFill>
              </a:rPr>
              <a:t>سوق العمل</a:t>
            </a:r>
            <a:endParaRPr lang="fr-FR" sz="2800" b="1" dirty="0">
              <a:solidFill>
                <a:schemeClr val="bg1"/>
              </a:solidFill>
            </a:endParaRPr>
          </a:p>
        </p:txBody>
      </p:sp>
      <p:sp>
        <p:nvSpPr>
          <p:cNvPr id="7" name="Espace réservé du numéro de diapositive 6"/>
          <p:cNvSpPr>
            <a:spLocks noGrp="1"/>
          </p:cNvSpPr>
          <p:nvPr>
            <p:ph type="sldNum" sz="quarter" idx="12"/>
          </p:nvPr>
        </p:nvSpPr>
        <p:spPr/>
        <p:txBody>
          <a:bodyPr/>
          <a:lstStyle/>
          <a:p>
            <a:pPr>
              <a:defRPr/>
            </a:pPr>
            <a:fld id="{000F6988-CAFC-4F71-8884-6F85CB282E80}" type="slidenum">
              <a:rPr lang="fr-FR" smtClean="0"/>
              <a:pPr>
                <a:defRPr/>
              </a:pPr>
              <a:t>10</a:t>
            </a:fld>
            <a:endParaRPr lang="fr-F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0" y="2428875"/>
            <a:ext cx="9144000" cy="1500188"/>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rtl="1" fontAlgn="auto">
              <a:spcBef>
                <a:spcPts val="0"/>
              </a:spcBef>
              <a:spcAft>
                <a:spcPts val="0"/>
              </a:spcAft>
              <a:defRPr/>
            </a:pPr>
            <a:r>
              <a:rPr lang="ar-MA" sz="4400" b="1" dirty="0" smtClean="0">
                <a:solidFill>
                  <a:schemeClr val="bg1"/>
                </a:solidFill>
              </a:rPr>
              <a:t>مجال </a:t>
            </a:r>
            <a:r>
              <a:rPr lang="ar-MA" sz="4400" b="1" dirty="0">
                <a:solidFill>
                  <a:schemeClr val="bg1"/>
                </a:solidFill>
              </a:rPr>
              <a:t>الشغل </a:t>
            </a:r>
            <a:r>
              <a:rPr lang="ar-MA" sz="4400" b="1" dirty="0" smtClean="0">
                <a:solidFill>
                  <a:schemeClr val="bg1"/>
                </a:solidFill>
              </a:rPr>
              <a:t>والعلاقات المهنية</a:t>
            </a:r>
            <a:endParaRPr lang="fr-FR" sz="4400" dirty="0">
              <a:solidFill>
                <a:schemeClr val="bg1"/>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0F0A8241-D936-456B-8F37-0C473010374D}" type="slidenum">
              <a:rPr lang="fr-FR" smtClean="0"/>
              <a:pPr>
                <a:defRPr/>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u contenu 4"/>
          <p:cNvSpPr>
            <a:spLocks noGrp="1"/>
          </p:cNvSpPr>
          <p:nvPr>
            <p:ph idx="4294967295"/>
          </p:nvPr>
        </p:nvSpPr>
        <p:spPr>
          <a:xfrm>
            <a:off x="107950" y="1071563"/>
            <a:ext cx="8856663" cy="5309765"/>
          </a:xfrm>
          <a:solidFill>
            <a:schemeClr val="accent4">
              <a:lumMod val="20000"/>
              <a:lumOff val="80000"/>
            </a:schemeClr>
          </a:solidFill>
        </p:spPr>
        <p:txBody>
          <a:bodyPr/>
          <a:lstStyle/>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ea typeface="Times New Roman" pitchFamily="18" charset="0"/>
              </a:rPr>
              <a:t>مرسوم بتحديد القواعد الصحية السارية على الأجراء المشتغلين بمنازلهم والالتزامات </a:t>
            </a:r>
            <a:r>
              <a:rPr lang="ar-MA" sz="1800" b="1" dirty="0" err="1" smtClean="0">
                <a:solidFill>
                  <a:schemeClr val="accent4">
                    <a:lumMod val="75000"/>
                  </a:schemeClr>
                </a:solidFill>
                <a:latin typeface="Arial" pitchFamily="34" charset="0"/>
                <a:ea typeface="Times New Roman" pitchFamily="18" charset="0"/>
              </a:rPr>
              <a:t>المنوطة</a:t>
            </a:r>
            <a:r>
              <a:rPr lang="ar-MA" sz="1800" b="1" dirty="0" smtClean="0">
                <a:solidFill>
                  <a:schemeClr val="accent4">
                    <a:lumMod val="75000"/>
                  </a:schemeClr>
                </a:solidFill>
                <a:latin typeface="Arial" pitchFamily="34" charset="0"/>
                <a:ea typeface="Times New Roman" pitchFamily="18" charset="0"/>
              </a:rPr>
              <a:t> بالمشغلين الذين يستنجزون أشغالا منزلية؛</a:t>
            </a:r>
            <a:endParaRPr lang="fr-FR"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مرسوم بتغيير وتتميم المرسوم المتعلق بحماية العمال ضد المخاطر الناجمة عن البنزين والمواد التي تفوق فيها نسبة البنزين 1 بالمائة من الحجم؛</a:t>
            </a:r>
            <a:endParaRPr lang="fr-FR"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مرسوم بتغيير وتتميم المرسوم المتعلق بحماية العمال المعرضين لغبار الحرير </a:t>
            </a:r>
            <a:r>
              <a:rPr lang="ar-MA" sz="1800" b="1" dirty="0" err="1" smtClean="0">
                <a:solidFill>
                  <a:schemeClr val="accent4">
                    <a:lumMod val="75000"/>
                  </a:schemeClr>
                </a:solidFill>
                <a:latin typeface="Arial" pitchFamily="34" charset="0"/>
              </a:rPr>
              <a:t>الصخري؛</a:t>
            </a:r>
            <a:endParaRPr lang="ar-MA"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قرار بتحديد </a:t>
            </a:r>
            <a:r>
              <a:rPr lang="ar-MA" sz="1800" b="1" dirty="0" err="1" smtClean="0">
                <a:solidFill>
                  <a:schemeClr val="accent4">
                    <a:lumMod val="75000"/>
                  </a:schemeClr>
                </a:solidFill>
                <a:latin typeface="Arial" pitchFamily="34" charset="0"/>
              </a:rPr>
              <a:t>كيفيات</a:t>
            </a:r>
            <a:r>
              <a:rPr lang="ar-MA" sz="1800" b="1" dirty="0" smtClean="0">
                <a:solidFill>
                  <a:schemeClr val="accent4">
                    <a:lumMod val="75000"/>
                  </a:schemeClr>
                </a:solidFill>
                <a:latin typeface="Arial" pitchFamily="34" charset="0"/>
              </a:rPr>
              <a:t> تطبيق المادة 327 من مدونة الشغل المتعلقــــة بالفحوصات </a:t>
            </a:r>
            <a:r>
              <a:rPr lang="ar-MA" sz="1800" b="1" dirty="0" err="1" smtClean="0">
                <a:solidFill>
                  <a:schemeClr val="accent4">
                    <a:lumMod val="75000"/>
                  </a:schemeClr>
                </a:solidFill>
                <a:latin typeface="Arial" pitchFamily="34" charset="0"/>
              </a:rPr>
              <a:t>الطبية؛</a:t>
            </a:r>
            <a:endParaRPr lang="ar-MA"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القرار المحدد لنموذج النظام الداخلي </a:t>
            </a:r>
            <a:r>
              <a:rPr lang="ar-MA" sz="1800" b="1" dirty="0" err="1" smtClean="0">
                <a:solidFill>
                  <a:schemeClr val="accent4">
                    <a:lumMod val="75000"/>
                  </a:schemeClr>
                </a:solidFill>
                <a:latin typeface="Arial" pitchFamily="34" charset="0"/>
              </a:rPr>
              <a:t>للمقاولة؛</a:t>
            </a:r>
            <a:endParaRPr lang="ar-MA"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مقررين لوزير التشغيل والتكوين المهني المتعلقين على التوالي بتحديد الأجر السنوي المتخذ أساسا لاحتساب الإيرادات الممنوحة لضحايا حوادث الشغل والأمراض المهنية أو لذوي حقوقهم، وبتحديد مبلغ الزيادة في الإيرادات الممنوحة للمصابين في حوادث الشغل والأمراض المهنية بعجز كلي يضطرهم إلى الاستعانة بشخص آخر للقيام بأعمال الحياة العادية؛</a:t>
            </a:r>
            <a:endParaRPr lang="fr-FR"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قرار بتعيين أعضاء اللجنة المختصة المتعلقة بمقاولات التشغيل المؤقت لمدة سنتين بعد انتهاء مدة انتداب الأعضاء </a:t>
            </a:r>
            <a:r>
              <a:rPr lang="ar-MA" sz="1800" b="1" dirty="0" err="1" smtClean="0">
                <a:solidFill>
                  <a:schemeClr val="accent4">
                    <a:lumMod val="75000"/>
                  </a:schemeClr>
                </a:solidFill>
                <a:latin typeface="Arial" pitchFamily="34" charset="0"/>
              </a:rPr>
              <a:t>السابقين؛</a:t>
            </a:r>
            <a:endParaRPr lang="ar-MA"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قرار تطبيقي للمرسوم المتعلق بحماية العمال ضد المخاطر الناتجة عن البنزين وعن المواد التي يتعدى معدل البنزين فيها 1</a:t>
            </a:r>
            <a:r>
              <a:rPr lang="fr-FR" sz="1800" b="1" dirty="0" smtClean="0">
                <a:solidFill>
                  <a:schemeClr val="accent4">
                    <a:lumMod val="75000"/>
                  </a:schemeClr>
                </a:solidFill>
                <a:latin typeface="Arial" pitchFamily="34" charset="0"/>
              </a:rPr>
              <a:t>%</a:t>
            </a:r>
            <a:r>
              <a:rPr lang="ar-MA" sz="1800" b="1" dirty="0" smtClean="0">
                <a:solidFill>
                  <a:schemeClr val="accent4">
                    <a:lumMod val="75000"/>
                  </a:schemeClr>
                </a:solidFill>
                <a:latin typeface="Arial" pitchFamily="34" charset="0"/>
              </a:rPr>
              <a:t> من الحجم يحدد مضامين الإعلان الذي يوضح أخطار الأمراض الناجمة عن البنزين والتدابير الوقائية التي يجب اتخاذها لتفادي الإصابة بالتسمم الناتج عن هذه المادة والتعرض لها من </a:t>
            </a:r>
            <a:r>
              <a:rPr lang="ar-MA" sz="1800" b="1" dirty="0" err="1" smtClean="0">
                <a:solidFill>
                  <a:schemeClr val="accent4">
                    <a:lumMod val="75000"/>
                  </a:schemeClr>
                </a:solidFill>
                <a:latin typeface="Arial" pitchFamily="34" charset="0"/>
              </a:rPr>
              <a:t>جديد؛</a:t>
            </a:r>
            <a:endParaRPr lang="ar-MA" sz="1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1800" b="1" dirty="0" smtClean="0">
                <a:solidFill>
                  <a:schemeClr val="accent4">
                    <a:lumMod val="75000"/>
                  </a:schemeClr>
                </a:solidFill>
                <a:latin typeface="Arial" pitchFamily="34" charset="0"/>
              </a:rPr>
              <a:t>إقرار تطبيقي للمرسوم المتعلق بحماية العمال ضد المخاطر الناتجة عن البنزين وعن المواد التي يتعدى معدل البنزين فيها 1</a:t>
            </a:r>
            <a:r>
              <a:rPr lang="fr-FR" sz="1800" b="1" dirty="0" smtClean="0">
                <a:solidFill>
                  <a:schemeClr val="accent4">
                    <a:lumMod val="75000"/>
                  </a:schemeClr>
                </a:solidFill>
                <a:latin typeface="Arial" pitchFamily="34" charset="0"/>
              </a:rPr>
              <a:t>%</a:t>
            </a:r>
            <a:r>
              <a:rPr lang="ar-MA" sz="1800" b="1" dirty="0" smtClean="0">
                <a:solidFill>
                  <a:schemeClr val="accent4">
                    <a:lumMod val="75000"/>
                  </a:schemeClr>
                </a:solidFill>
                <a:latin typeface="Arial" pitchFamily="34" charset="0"/>
              </a:rPr>
              <a:t> من الحجم يحدد مضمون التوصيات الخاصة بالزيارات الطبية للمستخدمين المعرضين لأخطار التسمم البنزيني.</a:t>
            </a:r>
          </a:p>
          <a:p>
            <a:pPr algn="just" rtl="1" eaLnBrk="1" hangingPunct="1">
              <a:buFont typeface="Arial" pitchFamily="34" charset="0"/>
              <a:buNone/>
              <a:defRPr/>
            </a:pPr>
            <a:endParaRPr lang="fr-FR" sz="2200" b="1" dirty="0" smtClean="0">
              <a:solidFill>
                <a:schemeClr val="accent4">
                  <a:lumMod val="75000"/>
                </a:schemeClr>
              </a:solidFill>
              <a:cs typeface="+mj-cs"/>
            </a:endParaRPr>
          </a:p>
          <a:p>
            <a:pPr marL="587375" indent="-495300" algn="r" rtl="1" eaLnBrk="1" hangingPunct="1">
              <a:buFont typeface="Wingdings 2" pitchFamily="18" charset="2"/>
              <a:buNone/>
              <a:defRPr/>
            </a:pPr>
            <a:endParaRPr lang="ar-MA" sz="1800" b="1" dirty="0" smtClean="0">
              <a:solidFill>
                <a:schemeClr val="accent4">
                  <a:lumMod val="75000"/>
                </a:schemeClr>
              </a:solidFill>
            </a:endParaRPr>
          </a:p>
        </p:txBody>
      </p:sp>
      <p:sp>
        <p:nvSpPr>
          <p:cNvPr id="8" name="Titre 1"/>
          <p:cNvSpPr txBox="1">
            <a:spLocks/>
          </p:cNvSpPr>
          <p:nvPr/>
        </p:nvSpPr>
        <p:spPr>
          <a:xfrm>
            <a:off x="0" y="0"/>
            <a:ext cx="9144000" cy="549275"/>
          </a:xfrm>
          <a:prstGeom prst="rect">
            <a:avLst/>
          </a:prstGeom>
          <a:solidFill>
            <a:schemeClr val="tx2">
              <a:lumMod val="60000"/>
              <a:lumOff val="40000"/>
            </a:schemeClr>
          </a:solidFill>
        </p:spPr>
        <p:txBody>
          <a:bodyPr>
            <a:normAutofit fontScale="32500" lnSpcReduction="20000"/>
          </a:bodyPr>
          <a:lstStyle/>
          <a:p>
            <a:pPr algn="ctr" fontAlgn="auto">
              <a:lnSpc>
                <a:spcPct val="120000"/>
              </a:lnSpc>
              <a:spcAft>
                <a:spcPts val="0"/>
              </a:spcAft>
              <a:defRPr/>
            </a:pPr>
            <a:r>
              <a:rPr lang="ar-MA" sz="9300" b="1" dirty="0">
                <a:solidFill>
                  <a:schemeClr val="bg1"/>
                </a:solidFill>
                <a:latin typeface="Times New Roman" pitchFamily="18" charset="0"/>
                <a:cs typeface="Times New Roman" pitchFamily="18" charset="0"/>
              </a:rPr>
              <a:t>استكمال تشريع الشغل </a:t>
            </a:r>
            <a:r>
              <a:rPr lang="ar-MA" sz="9300" b="1" dirty="0" err="1">
                <a:solidFill>
                  <a:schemeClr val="bg1"/>
                </a:solidFill>
                <a:latin typeface="Times New Roman" pitchFamily="18" charset="0"/>
                <a:cs typeface="Times New Roman" pitchFamily="18" charset="0"/>
              </a:rPr>
              <a:t>وملاءمته</a:t>
            </a:r>
            <a:r>
              <a:rPr lang="ar-MA" sz="9300" b="1" dirty="0">
                <a:solidFill>
                  <a:schemeClr val="bg1"/>
                </a:solidFill>
                <a:latin typeface="Times New Roman" pitchFamily="18" charset="0"/>
                <a:cs typeface="Times New Roman" pitchFamily="18" charset="0"/>
              </a:rPr>
              <a:t> مع معايير العمل الدولية والعربية </a:t>
            </a:r>
            <a:endParaRPr lang="fr-FR" sz="9300" dirty="0">
              <a:solidFill>
                <a:schemeClr val="bg1"/>
              </a:solidFill>
              <a:latin typeface="Times New Roman" pitchFamily="18" charset="0"/>
              <a:cs typeface="Times New Roman" pitchFamily="18" charset="0"/>
            </a:endParaRPr>
          </a:p>
          <a:p>
            <a:pPr algn="ctr" fontAlgn="auto">
              <a:spcAft>
                <a:spcPts val="0"/>
              </a:spcAft>
              <a:defRPr/>
            </a:pPr>
            <a:endParaRPr lang="fr-FR" sz="4000" b="1" dirty="0">
              <a:solidFill>
                <a:schemeClr val="bg1"/>
              </a:solidFill>
              <a:latin typeface="+mj-lt"/>
              <a:ea typeface="+mj-ea"/>
              <a:cs typeface="+mj-cs"/>
            </a:endParaRPr>
          </a:p>
        </p:txBody>
      </p:sp>
      <p:sp>
        <p:nvSpPr>
          <p:cNvPr id="5" name="Rectangle 4"/>
          <p:cNvSpPr/>
          <p:nvPr/>
        </p:nvSpPr>
        <p:spPr>
          <a:xfrm>
            <a:off x="4714875" y="620713"/>
            <a:ext cx="4429125" cy="40005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000" b="1" dirty="0">
                <a:solidFill>
                  <a:schemeClr val="bg1"/>
                </a:solidFill>
                <a:latin typeface="+mj-lt"/>
                <a:ea typeface="+mj-ea"/>
                <a:cs typeface="+mj-cs"/>
              </a:rPr>
              <a:t>النصوص القانونية الصادرة</a:t>
            </a:r>
            <a:endParaRPr lang="ar-MA" sz="2000" b="1" dirty="0">
              <a:solidFill>
                <a:schemeClr val="bg1"/>
              </a:solidFill>
              <a:latin typeface="Arabic Transparent" charset="0"/>
              <a:cs typeface="+mn-cs"/>
            </a:endParaRPr>
          </a:p>
        </p:txBody>
      </p:sp>
      <p:sp>
        <p:nvSpPr>
          <p:cNvPr id="7" name="Espace réservé du numéro de diapositive 6"/>
          <p:cNvSpPr>
            <a:spLocks noGrp="1"/>
          </p:cNvSpPr>
          <p:nvPr>
            <p:ph type="sldNum" sz="quarter" idx="12"/>
          </p:nvPr>
        </p:nvSpPr>
        <p:spPr/>
        <p:txBody>
          <a:bodyPr/>
          <a:lstStyle/>
          <a:p>
            <a:pPr>
              <a:defRPr/>
            </a:pPr>
            <a:fld id="{0F0A8241-D936-456B-8F37-0C473010374D}" type="slidenum">
              <a:rPr lang="fr-FR" smtClean="0"/>
              <a:pPr>
                <a:defRPr/>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4"/>
          <p:cNvSpPr>
            <a:spLocks noGrp="1"/>
          </p:cNvSpPr>
          <p:nvPr>
            <p:ph idx="4294967295"/>
          </p:nvPr>
        </p:nvSpPr>
        <p:spPr>
          <a:xfrm>
            <a:off x="34925" y="1556568"/>
            <a:ext cx="9001125" cy="3888656"/>
          </a:xfrm>
          <a:solidFill>
            <a:schemeClr val="accent4">
              <a:lumMod val="20000"/>
              <a:lumOff val="80000"/>
            </a:schemeClr>
          </a:solidFill>
        </p:spPr>
        <p:txBody>
          <a:bodyPr/>
          <a:lstStyle/>
          <a:p>
            <a:pPr marL="355600" indent="-355600" algn="justLow" rtl="1">
              <a:spcBef>
                <a:spcPct val="0"/>
              </a:spcBef>
              <a:buFont typeface="Wingdings" pitchFamily="2" charset="2"/>
              <a:buChar char="q"/>
              <a:defRPr/>
            </a:pPr>
            <a:r>
              <a:rPr lang="ar-MA" sz="2800" b="1" dirty="0" smtClean="0">
                <a:solidFill>
                  <a:schemeClr val="accent4">
                    <a:lumMod val="75000"/>
                  </a:schemeClr>
                </a:solidFill>
                <a:latin typeface="Arial" pitchFamily="34" charset="0"/>
              </a:rPr>
              <a:t>التصديق على اتفاقية العمل </a:t>
            </a:r>
            <a:r>
              <a:rPr lang="ar-MA" sz="2800" b="1" dirty="0" err="1" smtClean="0">
                <a:solidFill>
                  <a:schemeClr val="accent4">
                    <a:lumMod val="75000"/>
                  </a:schemeClr>
                </a:solidFill>
                <a:latin typeface="Arial" pitchFamily="34" charset="0"/>
              </a:rPr>
              <a:t>البحري "</a:t>
            </a:r>
            <a:r>
              <a:rPr lang="fr-FR" sz="2800" b="1" dirty="0" smtClean="0">
                <a:solidFill>
                  <a:schemeClr val="accent4">
                    <a:lumMod val="75000"/>
                  </a:schemeClr>
                </a:solidFill>
                <a:latin typeface="Arial" pitchFamily="34" charset="0"/>
              </a:rPr>
              <a:t>MLC</a:t>
            </a:r>
            <a:r>
              <a:rPr lang="ar-MA" sz="2800" b="1" dirty="0" err="1" smtClean="0">
                <a:solidFill>
                  <a:schemeClr val="accent4">
                    <a:lumMod val="75000"/>
                  </a:schemeClr>
                </a:solidFill>
                <a:latin typeface="Arial" pitchFamily="34" charset="0"/>
              </a:rPr>
              <a:t>“</a:t>
            </a:r>
            <a:r>
              <a:rPr lang="fr-FR" sz="2800" b="1" dirty="0" smtClean="0">
                <a:solidFill>
                  <a:schemeClr val="accent4">
                    <a:lumMod val="75000"/>
                  </a:schemeClr>
                </a:solidFill>
                <a:latin typeface="Arial" pitchFamily="34" charset="0"/>
              </a:rPr>
              <a:t>  </a:t>
            </a:r>
            <a:r>
              <a:rPr lang="ar-MA" sz="2800" b="1" dirty="0" smtClean="0">
                <a:solidFill>
                  <a:schemeClr val="accent4">
                    <a:lumMod val="75000"/>
                  </a:schemeClr>
                </a:solidFill>
                <a:latin typeface="Arial" pitchFamily="34" charset="0"/>
              </a:rPr>
              <a:t>لسنة </a:t>
            </a:r>
            <a:r>
              <a:rPr lang="fr-FR" sz="2800" b="1" dirty="0" smtClean="0">
                <a:solidFill>
                  <a:schemeClr val="accent4">
                    <a:lumMod val="75000"/>
                  </a:schemeClr>
                </a:solidFill>
                <a:latin typeface="Arial" pitchFamily="34" charset="0"/>
              </a:rPr>
              <a:t> 2006</a:t>
            </a:r>
          </a:p>
          <a:p>
            <a:pPr marL="355600" indent="-355600" algn="justLow" rtl="1">
              <a:spcBef>
                <a:spcPct val="0"/>
              </a:spcBef>
              <a:buFont typeface="Wingdings" pitchFamily="2" charset="2"/>
              <a:buChar char="q"/>
              <a:defRPr/>
            </a:pPr>
            <a:r>
              <a:rPr lang="ar-MA" sz="2800" b="1" dirty="0" smtClean="0">
                <a:solidFill>
                  <a:schemeClr val="accent4">
                    <a:lumMod val="75000"/>
                  </a:schemeClr>
                </a:solidFill>
                <a:latin typeface="Arial" pitchFamily="34" charset="0"/>
              </a:rPr>
              <a:t>التصديق على تعديل دستور منظمة العمل الدولية لسنة 1986؛</a:t>
            </a:r>
            <a:endParaRPr lang="fr-FR" sz="2800" b="1" dirty="0" smtClean="0">
              <a:solidFill>
                <a:schemeClr val="accent4">
                  <a:lumMod val="75000"/>
                </a:schemeClr>
              </a:solidFill>
              <a:latin typeface="Arial" pitchFamily="34" charset="0"/>
            </a:endParaRPr>
          </a:p>
          <a:p>
            <a:pPr marL="355600" indent="-355600" algn="justLow" rtl="1">
              <a:spcBef>
                <a:spcPct val="0"/>
              </a:spcBef>
              <a:buFont typeface="Wingdings" pitchFamily="2" charset="2"/>
              <a:buChar char="q"/>
              <a:defRPr/>
            </a:pPr>
            <a:r>
              <a:rPr lang="ar-MA" sz="2800" b="1" dirty="0" smtClean="0">
                <a:solidFill>
                  <a:schemeClr val="accent4">
                    <a:lumMod val="75000"/>
                  </a:schemeClr>
                </a:solidFill>
                <a:latin typeface="Arial" pitchFamily="34" charset="0"/>
              </a:rPr>
              <a:t>مصادقة كل من المجلس الوزاري ومجلس المستشارين على اتفاقيات العمل الدولية </a:t>
            </a:r>
            <a:r>
              <a:rPr lang="ar-MA" sz="2800" b="1" dirty="0" err="1" smtClean="0">
                <a:solidFill>
                  <a:schemeClr val="accent4">
                    <a:lumMod val="75000"/>
                  </a:schemeClr>
                </a:solidFill>
                <a:latin typeface="Arial" pitchFamily="34" charset="0"/>
              </a:rPr>
              <a:t>رقم:</a:t>
            </a:r>
            <a:endParaRPr lang="ar-MA" sz="2800" b="1" dirty="0" smtClean="0">
              <a:solidFill>
                <a:schemeClr val="accent4">
                  <a:lumMod val="75000"/>
                </a:schemeClr>
              </a:solidFill>
              <a:latin typeface="Arial" pitchFamily="34" charset="0"/>
            </a:endParaRPr>
          </a:p>
          <a:p>
            <a:pPr lvl="1" algn="just" rtl="1" eaLnBrk="1" hangingPunct="1">
              <a:buFont typeface="Wingdings" pitchFamily="2" charset="2"/>
              <a:buChar char="§"/>
              <a:defRPr/>
            </a:pPr>
            <a:r>
              <a:rPr lang="ar-MA" b="1" dirty="0" smtClean="0">
                <a:solidFill>
                  <a:schemeClr val="accent4">
                    <a:lumMod val="75000"/>
                  </a:schemeClr>
                </a:solidFill>
                <a:cs typeface="+mj-cs"/>
              </a:rPr>
              <a:t>187 بشأن الإطار الترويجي للصحة و السلامة في </a:t>
            </a:r>
            <a:r>
              <a:rPr lang="ar-MA" b="1" dirty="0" err="1" smtClean="0">
                <a:solidFill>
                  <a:schemeClr val="accent4">
                    <a:lumMod val="75000"/>
                  </a:schemeClr>
                </a:solidFill>
                <a:cs typeface="+mj-cs"/>
              </a:rPr>
              <a:t>العمل؛</a:t>
            </a:r>
            <a:endParaRPr lang="ar-MA" b="1" dirty="0" smtClean="0">
              <a:solidFill>
                <a:schemeClr val="accent4">
                  <a:lumMod val="75000"/>
                </a:schemeClr>
              </a:solidFill>
              <a:cs typeface="+mj-cs"/>
            </a:endParaRPr>
          </a:p>
          <a:p>
            <a:pPr lvl="1" algn="just" rtl="1" eaLnBrk="1" hangingPunct="1">
              <a:buFont typeface="Wingdings" pitchFamily="2" charset="2"/>
              <a:buChar char="§"/>
              <a:defRPr/>
            </a:pPr>
            <a:r>
              <a:rPr lang="ar-MA" b="1" dirty="0" smtClean="0">
                <a:solidFill>
                  <a:schemeClr val="accent4">
                    <a:lumMod val="75000"/>
                  </a:schemeClr>
                </a:solidFill>
                <a:cs typeface="+mj-cs"/>
              </a:rPr>
              <a:t>102 حول الضمان </a:t>
            </a:r>
            <a:r>
              <a:rPr lang="ar-MA" b="1" dirty="0" err="1" smtClean="0">
                <a:solidFill>
                  <a:schemeClr val="accent4">
                    <a:lumMod val="75000"/>
                  </a:schemeClr>
                </a:solidFill>
                <a:cs typeface="+mj-cs"/>
              </a:rPr>
              <a:t>الاجتماعي؛</a:t>
            </a:r>
            <a:endParaRPr lang="ar-MA" b="1" dirty="0" smtClean="0">
              <a:solidFill>
                <a:schemeClr val="accent4">
                  <a:lumMod val="75000"/>
                </a:schemeClr>
              </a:solidFill>
              <a:cs typeface="+mj-cs"/>
            </a:endParaRPr>
          </a:p>
          <a:p>
            <a:pPr lvl="1" algn="just" rtl="1" eaLnBrk="1" hangingPunct="1">
              <a:buFont typeface="Wingdings" pitchFamily="2" charset="2"/>
              <a:buChar char="§"/>
              <a:defRPr/>
            </a:pPr>
            <a:r>
              <a:rPr lang="ar-MA" b="1" dirty="0" smtClean="0">
                <a:solidFill>
                  <a:schemeClr val="accent4">
                    <a:lumMod val="75000"/>
                  </a:schemeClr>
                </a:solidFill>
                <a:cs typeface="+mj-cs"/>
              </a:rPr>
              <a:t>141 حول منظمات العمال الزراعيين ودورهم في التنمية الاقتصادية والاجتماعية.</a:t>
            </a:r>
            <a:endParaRPr lang="fr-FR" b="1" dirty="0" smtClean="0">
              <a:solidFill>
                <a:schemeClr val="accent4">
                  <a:lumMod val="75000"/>
                </a:schemeClr>
              </a:solidFill>
              <a:cs typeface="+mj-cs"/>
            </a:endParaRPr>
          </a:p>
        </p:txBody>
      </p:sp>
      <p:sp>
        <p:nvSpPr>
          <p:cNvPr id="5" name="Titre 1"/>
          <p:cNvSpPr txBox="1">
            <a:spLocks/>
          </p:cNvSpPr>
          <p:nvPr/>
        </p:nvSpPr>
        <p:spPr>
          <a:xfrm>
            <a:off x="0" y="0"/>
            <a:ext cx="9144000" cy="549275"/>
          </a:xfrm>
          <a:prstGeom prst="rect">
            <a:avLst/>
          </a:prstGeom>
          <a:solidFill>
            <a:schemeClr val="tx2">
              <a:lumMod val="60000"/>
              <a:lumOff val="40000"/>
            </a:schemeClr>
          </a:solidFill>
        </p:spPr>
        <p:txBody>
          <a:bodyPr>
            <a:normAutofit fontScale="32500" lnSpcReduction="20000"/>
          </a:bodyPr>
          <a:lstStyle/>
          <a:p>
            <a:pPr algn="ctr" fontAlgn="auto">
              <a:lnSpc>
                <a:spcPct val="120000"/>
              </a:lnSpc>
              <a:spcAft>
                <a:spcPts val="0"/>
              </a:spcAft>
              <a:defRPr/>
            </a:pPr>
            <a:r>
              <a:rPr lang="ar-MA" sz="9300" b="1" dirty="0">
                <a:solidFill>
                  <a:schemeClr val="bg1"/>
                </a:solidFill>
                <a:latin typeface="Times New Roman" pitchFamily="18" charset="0"/>
                <a:cs typeface="Times New Roman" pitchFamily="18" charset="0"/>
              </a:rPr>
              <a:t>استكمال تشريع الشغل </a:t>
            </a:r>
            <a:r>
              <a:rPr lang="ar-MA" sz="9300" b="1" dirty="0" err="1">
                <a:solidFill>
                  <a:schemeClr val="bg1"/>
                </a:solidFill>
                <a:latin typeface="Times New Roman" pitchFamily="18" charset="0"/>
                <a:cs typeface="Times New Roman" pitchFamily="18" charset="0"/>
              </a:rPr>
              <a:t>وملاءمته</a:t>
            </a:r>
            <a:r>
              <a:rPr lang="ar-MA" sz="9300" b="1" dirty="0">
                <a:solidFill>
                  <a:schemeClr val="bg1"/>
                </a:solidFill>
                <a:latin typeface="Times New Roman" pitchFamily="18" charset="0"/>
                <a:cs typeface="Times New Roman" pitchFamily="18" charset="0"/>
              </a:rPr>
              <a:t> مع معايير العمل الدولية والعربية </a:t>
            </a:r>
            <a:endParaRPr lang="fr-FR" sz="9300" dirty="0">
              <a:solidFill>
                <a:schemeClr val="bg1"/>
              </a:solidFill>
              <a:latin typeface="Times New Roman" pitchFamily="18" charset="0"/>
              <a:cs typeface="Times New Roman" pitchFamily="18" charset="0"/>
            </a:endParaRPr>
          </a:p>
          <a:p>
            <a:pPr algn="ctr" fontAlgn="auto">
              <a:spcAft>
                <a:spcPts val="0"/>
              </a:spcAft>
              <a:defRPr/>
            </a:pPr>
            <a:endParaRPr lang="fr-FR" sz="4000" b="1" dirty="0">
              <a:solidFill>
                <a:schemeClr val="bg1"/>
              </a:solidFill>
              <a:latin typeface="+mj-lt"/>
              <a:ea typeface="+mj-ea"/>
              <a:cs typeface="+mj-cs"/>
            </a:endParaRPr>
          </a:p>
        </p:txBody>
      </p:sp>
      <p:sp>
        <p:nvSpPr>
          <p:cNvPr id="7" name="Rectangle 6"/>
          <p:cNvSpPr/>
          <p:nvPr/>
        </p:nvSpPr>
        <p:spPr>
          <a:xfrm>
            <a:off x="2915816" y="836712"/>
            <a:ext cx="6156052" cy="523220"/>
          </a:xfrm>
          <a:prstGeom prst="rect">
            <a:avLst/>
          </a:prstGeom>
          <a:solidFill>
            <a:schemeClr val="accent4">
              <a:lumMod val="75000"/>
            </a:schemeClr>
          </a:solidFill>
        </p:spPr>
        <p:txBody>
          <a:bodyPr wrap="square">
            <a:spAutoFit/>
          </a:bodyPr>
          <a:lstStyle/>
          <a:p>
            <a:pPr algn="r" fontAlgn="auto">
              <a:spcAft>
                <a:spcPts val="0"/>
              </a:spcAft>
              <a:defRPr/>
            </a:pPr>
            <a:r>
              <a:rPr lang="ar-MA" sz="2800" b="1" dirty="0">
                <a:solidFill>
                  <a:schemeClr val="bg1"/>
                </a:solidFill>
              </a:rPr>
              <a:t>المصادقة على الاتفاقيات الدولية والعربية للشغل  </a:t>
            </a:r>
            <a:endParaRPr lang="fr-FR" sz="2800" b="1" dirty="0">
              <a:solidFill>
                <a:schemeClr val="bg1"/>
              </a:solidFill>
            </a:endParaRPr>
          </a:p>
        </p:txBody>
      </p:sp>
      <p:sp>
        <p:nvSpPr>
          <p:cNvPr id="8" name="Espace réservé du numéro de diapositive 7"/>
          <p:cNvSpPr>
            <a:spLocks noGrp="1"/>
          </p:cNvSpPr>
          <p:nvPr>
            <p:ph type="sldNum" sz="quarter" idx="12"/>
          </p:nvPr>
        </p:nvSpPr>
        <p:spPr/>
        <p:txBody>
          <a:bodyPr/>
          <a:lstStyle/>
          <a:p>
            <a:pPr>
              <a:defRPr/>
            </a:pPr>
            <a:fld id="{0F0A8241-D936-456B-8F37-0C473010374D}" type="slidenum">
              <a:rPr lang="fr-FR" smtClean="0"/>
              <a:pPr>
                <a:defRPr/>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39752" y="908720"/>
            <a:ext cx="6732637" cy="461665"/>
          </a:xfrm>
          <a:prstGeom prst="rect">
            <a:avLst/>
          </a:prstGeom>
          <a:solidFill>
            <a:schemeClr val="accent4">
              <a:lumMod val="75000"/>
            </a:schemeClr>
          </a:solidFill>
        </p:spPr>
        <p:txBody>
          <a:bodyPr wrap="square">
            <a:spAutoFit/>
          </a:bodyPr>
          <a:lstStyle/>
          <a:p>
            <a:pPr algn="r" fontAlgn="auto">
              <a:spcAft>
                <a:spcPts val="0"/>
              </a:spcAft>
              <a:defRPr/>
            </a:pPr>
            <a:r>
              <a:rPr lang="ar-MA" sz="2400" b="1" dirty="0">
                <a:solidFill>
                  <a:schemeClr val="bg1"/>
                </a:solidFill>
              </a:rPr>
              <a:t>دراسة ومباشرة التصديق على الاتفاقيات الدولية والعربية  للشغل  </a:t>
            </a:r>
            <a:endParaRPr lang="fr-FR" sz="2400" b="1" dirty="0">
              <a:solidFill>
                <a:schemeClr val="bg1"/>
              </a:solidFill>
            </a:endParaRPr>
          </a:p>
        </p:txBody>
      </p:sp>
      <p:sp>
        <p:nvSpPr>
          <p:cNvPr id="4" name="Espace réservé du contenu 4"/>
          <p:cNvSpPr txBox="1">
            <a:spLocks/>
          </p:cNvSpPr>
          <p:nvPr/>
        </p:nvSpPr>
        <p:spPr bwMode="auto">
          <a:xfrm>
            <a:off x="107950" y="1669133"/>
            <a:ext cx="8856663" cy="3560067"/>
          </a:xfrm>
          <a:prstGeom prst="rect">
            <a:avLst/>
          </a:prstGeom>
          <a:solidFill>
            <a:schemeClr val="accent4">
              <a:lumMod val="20000"/>
              <a:lumOff val="80000"/>
            </a:schemeClr>
          </a:solidFill>
          <a:ln w="9525">
            <a:noFill/>
            <a:miter lim="800000"/>
            <a:headEnd/>
            <a:tailEnd/>
          </a:ln>
        </p:spPr>
        <p:txBody>
          <a:bodyPr/>
          <a:lstStyle/>
          <a:p>
            <a:pPr marL="355600" indent="-355600" algn="justLow" rtl="1" eaLnBrk="0" hangingPunct="0">
              <a:buFont typeface="Wingdings" pitchFamily="2" charset="2"/>
              <a:buChar char="q"/>
              <a:defRPr/>
            </a:pPr>
            <a:r>
              <a:rPr lang="ar-MA" sz="2800" b="1" dirty="0">
                <a:solidFill>
                  <a:schemeClr val="accent4">
                    <a:lumMod val="75000"/>
                  </a:schemeClr>
                </a:solidFill>
                <a:cs typeface="+mn-cs"/>
              </a:rPr>
              <a:t>اتفاقية العمل الدولية رقم 132 بشأن الإجازة مدفوعة </a:t>
            </a:r>
            <a:r>
              <a:rPr lang="ar-MA" sz="2800" b="1" dirty="0" err="1">
                <a:solidFill>
                  <a:schemeClr val="accent4">
                    <a:lumMod val="75000"/>
                  </a:schemeClr>
                </a:solidFill>
                <a:cs typeface="+mn-cs"/>
              </a:rPr>
              <a:t>الأجر </a:t>
            </a:r>
            <a:r>
              <a:rPr lang="ar-MA" sz="2800" b="1" dirty="0">
                <a:solidFill>
                  <a:schemeClr val="accent4">
                    <a:lumMod val="75000"/>
                  </a:schemeClr>
                </a:solidFill>
                <a:cs typeface="+mn-cs"/>
              </a:rPr>
              <a:t>(مراجعة)، حيث تم إقرارها من طرف المجلس الحكومي المنعقد بتاريخ 10 يناير 2013؛</a:t>
            </a:r>
            <a:endParaRPr lang="fr-FR" sz="2800" b="1" dirty="0">
              <a:solidFill>
                <a:schemeClr val="accent4">
                  <a:lumMod val="75000"/>
                </a:schemeClr>
              </a:solidFill>
              <a:cs typeface="+mn-cs"/>
            </a:endParaRPr>
          </a:p>
          <a:p>
            <a:pPr marL="355600" indent="-355600" algn="justLow" rtl="1" eaLnBrk="0" hangingPunct="0">
              <a:buFont typeface="Wingdings" pitchFamily="2" charset="2"/>
              <a:buChar char="q"/>
              <a:defRPr/>
            </a:pPr>
            <a:r>
              <a:rPr lang="ar-MA" sz="2800" b="1" dirty="0">
                <a:solidFill>
                  <a:schemeClr val="accent4">
                    <a:lumMod val="75000"/>
                  </a:schemeClr>
                </a:solidFill>
                <a:cs typeface="+mn-cs"/>
              </a:rPr>
              <a:t>اتفاقية العمل الدولية رقم 97 بشأن العمال المهاجرين؛</a:t>
            </a:r>
            <a:endParaRPr lang="fr-FR" sz="2800" b="1" dirty="0">
              <a:solidFill>
                <a:schemeClr val="accent4">
                  <a:lumMod val="75000"/>
                </a:schemeClr>
              </a:solidFill>
              <a:cs typeface="+mn-cs"/>
            </a:endParaRPr>
          </a:p>
          <a:p>
            <a:pPr marL="355600" indent="-355600" algn="justLow" rtl="1" eaLnBrk="0" hangingPunct="0">
              <a:buFont typeface="Wingdings" pitchFamily="2" charset="2"/>
              <a:buChar char="q"/>
              <a:defRPr/>
            </a:pPr>
            <a:r>
              <a:rPr lang="ar-MA" sz="2800" b="1" dirty="0">
                <a:solidFill>
                  <a:schemeClr val="accent4">
                    <a:lumMod val="75000"/>
                  </a:schemeClr>
                </a:solidFill>
                <a:cs typeface="+mn-cs"/>
              </a:rPr>
              <a:t>الاتفاقية العربية رقم 12 بشأن العمال </a:t>
            </a:r>
            <a:r>
              <a:rPr lang="ar-MA" sz="2800" b="1" dirty="0" err="1">
                <a:solidFill>
                  <a:schemeClr val="accent4">
                    <a:lumMod val="75000"/>
                  </a:schemeClr>
                </a:solidFill>
                <a:cs typeface="+mn-cs"/>
              </a:rPr>
              <a:t>الزراعيين؛</a:t>
            </a:r>
            <a:r>
              <a:rPr lang="ar-MA" sz="2800" b="1" dirty="0">
                <a:solidFill>
                  <a:schemeClr val="accent4">
                    <a:lumMod val="75000"/>
                  </a:schemeClr>
                </a:solidFill>
                <a:cs typeface="+mn-cs"/>
              </a:rPr>
              <a:t>  </a:t>
            </a:r>
            <a:endParaRPr lang="fr-FR" sz="2800" b="1" dirty="0">
              <a:solidFill>
                <a:schemeClr val="accent4">
                  <a:lumMod val="75000"/>
                </a:schemeClr>
              </a:solidFill>
              <a:cs typeface="+mn-cs"/>
            </a:endParaRPr>
          </a:p>
          <a:p>
            <a:pPr marL="355600" indent="-355600" algn="justLow" rtl="1" eaLnBrk="0" hangingPunct="0">
              <a:buFont typeface="Wingdings" pitchFamily="2" charset="2"/>
              <a:buChar char="q"/>
              <a:defRPr/>
            </a:pPr>
            <a:r>
              <a:rPr lang="ar-MA" sz="2800" b="1" dirty="0">
                <a:solidFill>
                  <a:schemeClr val="accent4">
                    <a:lumMod val="75000"/>
                  </a:schemeClr>
                </a:solidFill>
                <a:cs typeface="+mn-cs"/>
              </a:rPr>
              <a:t>الاتفاقية العربية رقم 3 بشأن الحد الأدنى للتأمينات الاجتماعية.</a:t>
            </a:r>
            <a:endParaRPr lang="fr-FR" sz="2800" b="1" dirty="0">
              <a:solidFill>
                <a:schemeClr val="accent4">
                  <a:lumMod val="75000"/>
                </a:schemeClr>
              </a:solidFill>
              <a:cs typeface="+mn-cs"/>
            </a:endParaRPr>
          </a:p>
          <a:p>
            <a:pPr marL="355600" indent="-355600" algn="justLow" rtl="1" eaLnBrk="0" hangingPunct="0">
              <a:buFont typeface="Wingdings" pitchFamily="2" charset="2"/>
              <a:buChar char="q"/>
              <a:defRPr/>
            </a:pPr>
            <a:r>
              <a:rPr lang="ar-MA" sz="2800" b="1" dirty="0">
                <a:solidFill>
                  <a:schemeClr val="accent4">
                    <a:lumMod val="75000"/>
                  </a:schemeClr>
                </a:solidFill>
                <a:cs typeface="+mn-cs"/>
              </a:rPr>
              <a:t>عرض اتفاقية العمل الدولية رقم 189 حول العمل اللائق للعاملات والعمال المنزليين على السلطات المختصة</a:t>
            </a:r>
            <a:r>
              <a:rPr lang="ar-MA" sz="2800" b="1" dirty="0" smtClean="0">
                <a:solidFill>
                  <a:schemeClr val="accent4">
                    <a:lumMod val="75000"/>
                  </a:schemeClr>
                </a:solidFill>
                <a:cs typeface="+mn-cs"/>
              </a:rPr>
              <a:t>؛</a:t>
            </a:r>
            <a:endParaRPr lang="fr-FR" sz="2800" b="1" dirty="0">
              <a:solidFill>
                <a:schemeClr val="accent4">
                  <a:lumMod val="75000"/>
                </a:schemeClr>
              </a:solidFill>
              <a:cs typeface="+mn-cs"/>
            </a:endParaRPr>
          </a:p>
        </p:txBody>
      </p:sp>
      <p:sp>
        <p:nvSpPr>
          <p:cNvPr id="5" name="Titre 1"/>
          <p:cNvSpPr txBox="1">
            <a:spLocks/>
          </p:cNvSpPr>
          <p:nvPr/>
        </p:nvSpPr>
        <p:spPr>
          <a:xfrm>
            <a:off x="0" y="0"/>
            <a:ext cx="9144000" cy="549275"/>
          </a:xfrm>
          <a:prstGeom prst="rect">
            <a:avLst/>
          </a:prstGeom>
          <a:solidFill>
            <a:schemeClr val="tx2">
              <a:lumMod val="60000"/>
              <a:lumOff val="40000"/>
            </a:schemeClr>
          </a:solidFill>
        </p:spPr>
        <p:txBody>
          <a:bodyPr>
            <a:normAutofit fontScale="32500" lnSpcReduction="20000"/>
          </a:bodyPr>
          <a:lstStyle/>
          <a:p>
            <a:pPr algn="ctr" fontAlgn="auto">
              <a:lnSpc>
                <a:spcPct val="120000"/>
              </a:lnSpc>
              <a:spcAft>
                <a:spcPts val="0"/>
              </a:spcAft>
              <a:defRPr/>
            </a:pPr>
            <a:r>
              <a:rPr lang="ar-MA" sz="9300" b="1" dirty="0">
                <a:solidFill>
                  <a:schemeClr val="bg1"/>
                </a:solidFill>
                <a:latin typeface="Times New Roman" pitchFamily="18" charset="0"/>
                <a:cs typeface="Times New Roman" pitchFamily="18" charset="0"/>
              </a:rPr>
              <a:t>استكمال تشريع الشغل </a:t>
            </a:r>
            <a:r>
              <a:rPr lang="ar-MA" sz="9300" b="1" dirty="0" err="1">
                <a:solidFill>
                  <a:schemeClr val="bg1"/>
                </a:solidFill>
                <a:latin typeface="Times New Roman" pitchFamily="18" charset="0"/>
                <a:cs typeface="Times New Roman" pitchFamily="18" charset="0"/>
              </a:rPr>
              <a:t>وملاءمته</a:t>
            </a:r>
            <a:r>
              <a:rPr lang="ar-MA" sz="9300" b="1" dirty="0">
                <a:solidFill>
                  <a:schemeClr val="bg1"/>
                </a:solidFill>
                <a:latin typeface="Times New Roman" pitchFamily="18" charset="0"/>
                <a:cs typeface="Times New Roman" pitchFamily="18" charset="0"/>
              </a:rPr>
              <a:t> مع معايير العمل الدولية والعربية </a:t>
            </a:r>
            <a:endParaRPr lang="fr-FR" sz="9300" dirty="0">
              <a:solidFill>
                <a:schemeClr val="bg1"/>
              </a:solidFill>
              <a:latin typeface="Times New Roman" pitchFamily="18" charset="0"/>
              <a:cs typeface="Times New Roman" pitchFamily="18" charset="0"/>
            </a:endParaRPr>
          </a:p>
          <a:p>
            <a:pPr algn="ctr" fontAlgn="auto">
              <a:spcAft>
                <a:spcPts val="0"/>
              </a:spcAft>
              <a:defRPr/>
            </a:pPr>
            <a:endParaRPr lang="fr-FR" sz="4000" b="1" dirty="0">
              <a:solidFill>
                <a:schemeClr val="bg1"/>
              </a:solidFill>
              <a:latin typeface="+mj-lt"/>
              <a:ea typeface="+mj-ea"/>
              <a:cs typeface="+mj-cs"/>
            </a:endParaRPr>
          </a:p>
        </p:txBody>
      </p:sp>
      <p:sp>
        <p:nvSpPr>
          <p:cNvPr id="6" name="Espace réservé du numéro de diapositive 5"/>
          <p:cNvSpPr>
            <a:spLocks noGrp="1"/>
          </p:cNvSpPr>
          <p:nvPr>
            <p:ph type="sldNum" sz="quarter" idx="12"/>
          </p:nvPr>
        </p:nvSpPr>
        <p:spPr/>
        <p:txBody>
          <a:bodyPr/>
          <a:lstStyle/>
          <a:p>
            <a:pPr>
              <a:defRPr/>
            </a:pPr>
            <a:fld id="{0F0A8241-D936-456B-8F37-0C473010374D}" type="slidenum">
              <a:rPr lang="fr-FR" smtClean="0"/>
              <a:pPr>
                <a:defRPr/>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4"/>
          <p:cNvSpPr>
            <a:spLocks noGrp="1"/>
          </p:cNvSpPr>
          <p:nvPr>
            <p:ph idx="4294967295"/>
          </p:nvPr>
        </p:nvSpPr>
        <p:spPr>
          <a:xfrm>
            <a:off x="179512" y="981720"/>
            <a:ext cx="8712968" cy="1943224"/>
          </a:xfrm>
          <a:solidFill>
            <a:schemeClr val="accent4">
              <a:lumMod val="20000"/>
              <a:lumOff val="80000"/>
            </a:schemeClr>
          </a:solidFill>
        </p:spPr>
        <p:txBody>
          <a:bodyPr/>
          <a:lstStyle/>
          <a:p>
            <a:pPr algn="r" rtl="1" eaLnBrk="1" hangingPunct="1">
              <a:buFont typeface="Wingdings" pitchFamily="2" charset="2"/>
              <a:buChar char="q"/>
            </a:pPr>
            <a:r>
              <a:rPr lang="ar-MA" sz="2200" b="1" dirty="0" smtClean="0">
                <a:solidFill>
                  <a:schemeClr val="accent4">
                    <a:lumMod val="75000"/>
                  </a:schemeClr>
                </a:solidFill>
              </a:rPr>
              <a:t>إنجاز </a:t>
            </a:r>
            <a:r>
              <a:rPr lang="fr-FR" sz="2200" b="1" dirty="0" smtClean="0">
                <a:solidFill>
                  <a:schemeClr val="accent4">
                    <a:lumMod val="75000"/>
                  </a:schemeClr>
                </a:solidFill>
              </a:rPr>
              <a:t> 25.411</a:t>
            </a:r>
            <a:r>
              <a:rPr lang="ar-MA" sz="2200" b="1" dirty="0" smtClean="0">
                <a:solidFill>
                  <a:schemeClr val="accent4">
                    <a:lumMod val="75000"/>
                  </a:schemeClr>
                </a:solidFill>
              </a:rPr>
              <a:t>زيارة مراقبة خلال سنة 2012 مقابل </a:t>
            </a:r>
            <a:r>
              <a:rPr lang="fr-FR" sz="2200" b="1" dirty="0" smtClean="0">
                <a:solidFill>
                  <a:schemeClr val="accent4">
                    <a:lumMod val="75000"/>
                  </a:schemeClr>
                </a:solidFill>
              </a:rPr>
              <a:t> 17.871</a:t>
            </a:r>
            <a:r>
              <a:rPr lang="ar-MA" sz="2200" b="1" dirty="0" smtClean="0">
                <a:solidFill>
                  <a:schemeClr val="accent4">
                    <a:lumMod val="75000"/>
                  </a:schemeClr>
                </a:solidFill>
              </a:rPr>
              <a:t>خلال سنة</a:t>
            </a:r>
            <a:r>
              <a:rPr lang="fr-FR" sz="2200" b="1" dirty="0" smtClean="0">
                <a:solidFill>
                  <a:schemeClr val="accent4">
                    <a:lumMod val="75000"/>
                  </a:schemeClr>
                </a:solidFill>
              </a:rPr>
              <a:t> </a:t>
            </a:r>
            <a:r>
              <a:rPr lang="ar-MA" sz="2200" b="1" dirty="0" smtClean="0">
                <a:solidFill>
                  <a:schemeClr val="accent4">
                    <a:lumMod val="75000"/>
                  </a:schemeClr>
                </a:solidFill>
              </a:rPr>
              <a:t> 2011، أي  بارتفاع بلغت نسبته </a:t>
            </a:r>
            <a:r>
              <a:rPr lang="ar-MA" sz="2200" b="1" dirty="0" err="1" smtClean="0">
                <a:solidFill>
                  <a:schemeClr val="accent4">
                    <a:lumMod val="75000"/>
                  </a:schemeClr>
                </a:solidFill>
              </a:rPr>
              <a:t>42.19 %.</a:t>
            </a:r>
            <a:endParaRPr lang="ar-MA" sz="2200" b="1" dirty="0" smtClean="0">
              <a:solidFill>
                <a:schemeClr val="accent4">
                  <a:lumMod val="75000"/>
                </a:schemeClr>
              </a:solidFill>
            </a:endParaRPr>
          </a:p>
          <a:p>
            <a:pPr algn="r" rtl="1" eaLnBrk="1" hangingPunct="1">
              <a:buFont typeface="Wingdings" pitchFamily="2" charset="2"/>
              <a:buChar char="q"/>
            </a:pPr>
            <a:r>
              <a:rPr lang="ar-MA" sz="2200" b="1" dirty="0" smtClean="0">
                <a:solidFill>
                  <a:schemeClr val="accent4">
                    <a:lumMod val="75000"/>
                  </a:schemeClr>
                </a:solidFill>
              </a:rPr>
              <a:t>تحرير 487 محضرا بالمخالفات والجنح ضد المشغلين المخالفين للمقتضيات القانونية الجاري </a:t>
            </a:r>
            <a:r>
              <a:rPr lang="ar-MA" sz="2200" b="1" dirty="0" err="1" smtClean="0">
                <a:solidFill>
                  <a:schemeClr val="accent4">
                    <a:lumMod val="75000"/>
                  </a:schemeClr>
                </a:solidFill>
              </a:rPr>
              <a:t>بها</a:t>
            </a:r>
            <a:r>
              <a:rPr lang="ar-MA" sz="2200" b="1" dirty="0" smtClean="0">
                <a:solidFill>
                  <a:schemeClr val="accent4">
                    <a:lumMod val="75000"/>
                  </a:schemeClr>
                </a:solidFill>
              </a:rPr>
              <a:t> العمل وقد تضمنت هذه المحاضر 8.929 مخالفة و 763 جنحة.</a:t>
            </a:r>
          </a:p>
          <a:p>
            <a:pPr algn="r" rtl="1" eaLnBrk="1" hangingPunct="1">
              <a:buFont typeface="Wingdings" pitchFamily="2" charset="2"/>
              <a:buChar char="q"/>
            </a:pPr>
            <a:r>
              <a:rPr lang="ar-MA" sz="2200" b="1" dirty="0" smtClean="0">
                <a:solidFill>
                  <a:schemeClr val="accent4">
                    <a:lumMod val="75000"/>
                  </a:schemeClr>
                </a:solidFill>
              </a:rPr>
              <a:t>توجيه 814.708 ملاحظة.</a:t>
            </a:r>
          </a:p>
        </p:txBody>
      </p:sp>
      <p:sp>
        <p:nvSpPr>
          <p:cNvPr id="8"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fontAlgn="auto">
              <a:spcAft>
                <a:spcPts val="0"/>
              </a:spcAft>
              <a:defRPr/>
            </a:pPr>
            <a:r>
              <a:rPr lang="ar-SA" sz="2800" b="1" dirty="0">
                <a:solidFill>
                  <a:schemeClr val="bg1"/>
                </a:solidFill>
                <a:cs typeface="+mj-cs"/>
              </a:rPr>
              <a:t>مراقبة تطبيق التشريع الاجتماعي</a:t>
            </a:r>
            <a:endParaRPr lang="fr-FR" sz="2800" b="1" dirty="0">
              <a:solidFill>
                <a:schemeClr val="bg1"/>
              </a:solidFill>
              <a:latin typeface="+mj-lt"/>
              <a:ea typeface="+mj-ea"/>
              <a:cs typeface="+mj-cs"/>
            </a:endParaRPr>
          </a:p>
        </p:txBody>
      </p:sp>
      <p:sp>
        <p:nvSpPr>
          <p:cNvPr id="7" name="Rectangle 6"/>
          <p:cNvSpPr/>
          <p:nvPr/>
        </p:nvSpPr>
        <p:spPr>
          <a:xfrm>
            <a:off x="4283968" y="467380"/>
            <a:ext cx="4860032" cy="369332"/>
          </a:xfrm>
          <a:prstGeom prst="rect">
            <a:avLst/>
          </a:prstGeom>
          <a:solidFill>
            <a:schemeClr val="accent4">
              <a:lumMod val="75000"/>
            </a:schemeClr>
          </a:solidFill>
        </p:spPr>
        <p:txBody>
          <a:bodyPr wrap="square">
            <a:spAutoFit/>
          </a:bodyPr>
          <a:lstStyle/>
          <a:p>
            <a:pPr algn="r" fontAlgn="auto">
              <a:spcAft>
                <a:spcPts val="0"/>
              </a:spcAft>
              <a:defRPr/>
            </a:pPr>
            <a:r>
              <a:rPr lang="ar-MA" b="1" dirty="0">
                <a:solidFill>
                  <a:schemeClr val="bg1"/>
                </a:solidFill>
                <a:latin typeface="Arial" charset="0"/>
                <a:cs typeface="+mj-cs"/>
              </a:rPr>
              <a:t>حصيلة المراقبة في قطاعات التجارة والصناعة والخدمات </a:t>
            </a:r>
          </a:p>
        </p:txBody>
      </p:sp>
      <p:sp>
        <p:nvSpPr>
          <p:cNvPr id="9" name="Rectangle 8"/>
          <p:cNvSpPr/>
          <p:nvPr/>
        </p:nvSpPr>
        <p:spPr>
          <a:xfrm>
            <a:off x="5652120" y="3140968"/>
            <a:ext cx="3491880" cy="369332"/>
          </a:xfrm>
          <a:prstGeom prst="rect">
            <a:avLst/>
          </a:prstGeom>
          <a:solidFill>
            <a:schemeClr val="accent4">
              <a:lumMod val="75000"/>
            </a:schemeClr>
          </a:solidFill>
        </p:spPr>
        <p:txBody>
          <a:bodyPr wrap="square">
            <a:spAutoFit/>
          </a:bodyPr>
          <a:lstStyle/>
          <a:p>
            <a:pPr algn="r" fontAlgn="auto">
              <a:spcAft>
                <a:spcPts val="0"/>
              </a:spcAft>
              <a:defRPr/>
            </a:pPr>
            <a:r>
              <a:rPr lang="ar-MA" b="1" dirty="0">
                <a:solidFill>
                  <a:schemeClr val="bg1"/>
                </a:solidFill>
                <a:latin typeface="Arial" charset="0"/>
                <a:cs typeface="+mj-cs"/>
              </a:rPr>
              <a:t>حصيلة المراقبة في القطاع الفلاحي</a:t>
            </a:r>
          </a:p>
        </p:txBody>
      </p:sp>
      <p:sp>
        <p:nvSpPr>
          <p:cNvPr id="10" name="Espace réservé du contenu 4"/>
          <p:cNvSpPr txBox="1">
            <a:spLocks/>
          </p:cNvSpPr>
          <p:nvPr/>
        </p:nvSpPr>
        <p:spPr bwMode="auto">
          <a:xfrm>
            <a:off x="179512" y="3573016"/>
            <a:ext cx="8712968" cy="2808312"/>
          </a:xfrm>
          <a:prstGeom prst="rect">
            <a:avLst/>
          </a:prstGeom>
          <a:solidFill>
            <a:schemeClr val="accent4">
              <a:lumMod val="20000"/>
              <a:lumOff val="80000"/>
            </a:schemeClr>
          </a:solidFill>
          <a:ln w="9525">
            <a:noFill/>
            <a:miter lim="800000"/>
            <a:headEnd/>
            <a:tailEnd/>
          </a:ln>
        </p:spPr>
        <p:txBody>
          <a:bodyPr/>
          <a:lstStyle/>
          <a:p>
            <a:pPr marL="342900" indent="-342900" algn="r" rtl="1">
              <a:spcBef>
                <a:spcPct val="20000"/>
              </a:spcBef>
              <a:buFont typeface="Wingdings" pitchFamily="2" charset="2"/>
              <a:buChar char="q"/>
              <a:defRPr/>
            </a:pPr>
            <a:r>
              <a:rPr lang="ar-SA" sz="2400" b="1" dirty="0">
                <a:solidFill>
                  <a:schemeClr val="accent4">
                    <a:lumMod val="75000"/>
                  </a:schemeClr>
                </a:solidFill>
                <a:latin typeface="+mn-lt"/>
                <a:cs typeface="+mn-cs"/>
              </a:rPr>
              <a:t>انجاز 1306 زيارات تفتيش مقابل 1232 زيارة برسم سنة 2011 أي بنسبة ارتفاع تقدر ب 6</a:t>
            </a:r>
            <a:r>
              <a:rPr lang="fr-FR" sz="2400" b="1" dirty="0">
                <a:solidFill>
                  <a:schemeClr val="accent4">
                    <a:lumMod val="75000"/>
                  </a:schemeClr>
                </a:solidFill>
                <a:latin typeface="+mn-lt"/>
                <a:cs typeface="+mn-cs"/>
              </a:rPr>
              <a:t> </a:t>
            </a:r>
            <a:r>
              <a:rPr lang="fr-FR" sz="2400" b="1" dirty="0" smtClean="0">
                <a:solidFill>
                  <a:schemeClr val="accent4">
                    <a:lumMod val="75000"/>
                  </a:schemeClr>
                </a:solidFill>
                <a:latin typeface="+mn-lt"/>
                <a:cs typeface="+mn-cs"/>
              </a:rPr>
              <a:t>%</a:t>
            </a:r>
            <a:r>
              <a:rPr lang="ar-MA" sz="2400" b="1" dirty="0" err="1" smtClean="0">
                <a:solidFill>
                  <a:schemeClr val="accent4">
                    <a:lumMod val="75000"/>
                  </a:schemeClr>
                </a:solidFill>
                <a:latin typeface="+mn-lt"/>
                <a:cs typeface="+mn-cs"/>
              </a:rPr>
              <a:t>؛</a:t>
            </a:r>
            <a:endParaRPr lang="ar-MA" sz="2400" b="1" dirty="0">
              <a:solidFill>
                <a:schemeClr val="accent4">
                  <a:lumMod val="75000"/>
                </a:schemeClr>
              </a:solidFill>
              <a:latin typeface="+mn-lt"/>
              <a:cs typeface="+mn-cs"/>
            </a:endParaRPr>
          </a:p>
          <a:p>
            <a:pPr marL="342900" indent="-342900" algn="r" rtl="1">
              <a:spcBef>
                <a:spcPct val="20000"/>
              </a:spcBef>
              <a:buFont typeface="Wingdings" pitchFamily="2" charset="2"/>
              <a:buChar char="q"/>
              <a:defRPr/>
            </a:pPr>
            <a:r>
              <a:rPr lang="ar-SA" sz="2400" b="1" dirty="0">
                <a:solidFill>
                  <a:schemeClr val="accent4">
                    <a:lumMod val="75000"/>
                  </a:schemeClr>
                </a:solidFill>
                <a:latin typeface="+mn-lt"/>
                <a:cs typeface="+mn-cs"/>
              </a:rPr>
              <a:t>توجيه 40.596 ملاحظة الى المشغلين المخالفين لمقتضيات التشريع الاجتماعي من بينها 1122 ملاحظة تهم الصحة في العمل </a:t>
            </a:r>
            <a:r>
              <a:rPr lang="ar-SA" sz="2400" b="1" dirty="0" err="1">
                <a:solidFill>
                  <a:schemeClr val="accent4">
                    <a:lumMod val="75000"/>
                  </a:schemeClr>
                </a:solidFill>
                <a:latin typeface="+mn-lt"/>
                <a:cs typeface="+mn-cs"/>
              </a:rPr>
              <a:t>و1202</a:t>
            </a:r>
            <a:r>
              <a:rPr lang="ar-SA" sz="2400" b="1" dirty="0">
                <a:solidFill>
                  <a:schemeClr val="accent4">
                    <a:lumMod val="75000"/>
                  </a:schemeClr>
                </a:solidFill>
                <a:latin typeface="+mn-lt"/>
                <a:cs typeface="+mn-cs"/>
              </a:rPr>
              <a:t> ملاحظة تتعلق بالسلامة في العمل</a:t>
            </a:r>
            <a:r>
              <a:rPr lang="ar-MA" sz="2400" b="1" dirty="0" err="1">
                <a:solidFill>
                  <a:schemeClr val="accent4">
                    <a:lumMod val="75000"/>
                  </a:schemeClr>
                </a:solidFill>
                <a:latin typeface="+mn-lt"/>
                <a:cs typeface="+mn-cs"/>
              </a:rPr>
              <a:t>.</a:t>
            </a:r>
            <a:endParaRPr lang="ar-MA" sz="2400" b="1" dirty="0">
              <a:solidFill>
                <a:schemeClr val="accent4">
                  <a:lumMod val="75000"/>
                </a:schemeClr>
              </a:solidFill>
              <a:latin typeface="+mn-lt"/>
              <a:cs typeface="+mn-cs"/>
            </a:endParaRPr>
          </a:p>
          <a:p>
            <a:pPr marL="342900" indent="-342900" algn="r" rtl="1">
              <a:spcBef>
                <a:spcPct val="20000"/>
              </a:spcBef>
              <a:buFont typeface="Wingdings" pitchFamily="2" charset="2"/>
              <a:buChar char="q"/>
              <a:defRPr/>
            </a:pPr>
            <a:r>
              <a:rPr lang="ar-SA" sz="2400" b="1" dirty="0">
                <a:solidFill>
                  <a:schemeClr val="accent4">
                    <a:lumMod val="75000"/>
                  </a:schemeClr>
                </a:solidFill>
                <a:latin typeface="+mn-lt"/>
                <a:cs typeface="+mn-cs"/>
              </a:rPr>
              <a:t>تحرير 21 محضرا بالمخالفات والجنح في حق هؤلاء المشغلين، تضمنت 41 جنحة </a:t>
            </a:r>
            <a:r>
              <a:rPr lang="ar-SA" sz="2400" b="1" dirty="0" err="1">
                <a:solidFill>
                  <a:schemeClr val="accent4">
                    <a:lumMod val="75000"/>
                  </a:schemeClr>
                </a:solidFill>
                <a:latin typeface="+mn-lt"/>
                <a:cs typeface="+mn-cs"/>
              </a:rPr>
              <a:t>و2736</a:t>
            </a:r>
            <a:r>
              <a:rPr lang="ar-SA" sz="2400" b="1" dirty="0">
                <a:solidFill>
                  <a:schemeClr val="accent4">
                    <a:lumMod val="75000"/>
                  </a:schemeClr>
                </a:solidFill>
                <a:latin typeface="+mn-lt"/>
                <a:cs typeface="+mn-cs"/>
              </a:rPr>
              <a:t> مخالفة</a:t>
            </a:r>
            <a:r>
              <a:rPr lang="ar-MA" sz="2400" b="1" dirty="0" err="1" smtClean="0">
                <a:solidFill>
                  <a:schemeClr val="accent4">
                    <a:lumMod val="75000"/>
                  </a:schemeClr>
                </a:solidFill>
                <a:latin typeface="+mn-lt"/>
                <a:cs typeface="+mn-cs"/>
              </a:rPr>
              <a:t>؛</a:t>
            </a:r>
            <a:endParaRPr lang="ar-MA" sz="2400" b="1" dirty="0">
              <a:solidFill>
                <a:schemeClr val="accent4">
                  <a:lumMod val="75000"/>
                </a:schemeClr>
              </a:solidFill>
              <a:latin typeface="+mn-lt"/>
              <a:cs typeface="+mn-cs"/>
            </a:endParaRPr>
          </a:p>
        </p:txBody>
      </p:sp>
      <p:sp>
        <p:nvSpPr>
          <p:cNvPr id="13" name="Espace réservé du numéro de diapositive 12"/>
          <p:cNvSpPr>
            <a:spLocks noGrp="1"/>
          </p:cNvSpPr>
          <p:nvPr>
            <p:ph type="sldNum" sz="quarter" idx="12"/>
          </p:nvPr>
        </p:nvSpPr>
        <p:spPr/>
        <p:txBody>
          <a:bodyPr/>
          <a:lstStyle/>
          <a:p>
            <a:pPr>
              <a:defRPr/>
            </a:pPr>
            <a:fld id="{0F0A8241-D936-456B-8F37-0C473010374D}" type="slidenum">
              <a:rPr lang="fr-FR" smtClean="0"/>
              <a:pPr>
                <a:defRPr/>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4"/>
          <p:cNvSpPr txBox="1">
            <a:spLocks/>
          </p:cNvSpPr>
          <p:nvPr/>
        </p:nvSpPr>
        <p:spPr bwMode="auto">
          <a:xfrm>
            <a:off x="179512" y="1484784"/>
            <a:ext cx="8640639" cy="1512168"/>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lvl="1" indent="-342900" algn="r" rtl="1">
              <a:spcBef>
                <a:spcPct val="20000"/>
              </a:spcBef>
              <a:buFont typeface="Wingdings" pitchFamily="2" charset="2"/>
              <a:buChar char="q"/>
              <a:defRPr/>
            </a:pPr>
            <a:r>
              <a:rPr lang="ar-MA" sz="2400" b="1" dirty="0">
                <a:solidFill>
                  <a:schemeClr val="accent4">
                    <a:lumMod val="75000"/>
                  </a:schemeClr>
                </a:solidFill>
                <a:latin typeface="+mn-lt"/>
                <a:cs typeface="+mn-cs"/>
              </a:rPr>
              <a:t>انتشال 910 طفلا دون سن 15 من سوق </a:t>
            </a:r>
            <a:r>
              <a:rPr lang="ar-MA" sz="2400" b="1" dirty="0" err="1">
                <a:solidFill>
                  <a:schemeClr val="accent4">
                    <a:lumMod val="75000"/>
                  </a:schemeClr>
                </a:solidFill>
                <a:latin typeface="+mn-lt"/>
                <a:cs typeface="+mn-cs"/>
              </a:rPr>
              <a:t>الشغل،</a:t>
            </a:r>
            <a:r>
              <a:rPr lang="ar-MA" sz="2400" b="1" dirty="0">
                <a:solidFill>
                  <a:schemeClr val="accent4">
                    <a:lumMod val="75000"/>
                  </a:schemeClr>
                </a:solidFill>
                <a:latin typeface="+mn-lt"/>
                <a:cs typeface="+mn-cs"/>
              </a:rPr>
              <a:t> </a:t>
            </a:r>
            <a:endParaRPr lang="fr-FR" sz="2400" b="1" dirty="0">
              <a:solidFill>
                <a:schemeClr val="accent4">
                  <a:lumMod val="75000"/>
                </a:schemeClr>
              </a:solidFill>
              <a:latin typeface="+mn-lt"/>
              <a:cs typeface="+mn-cs"/>
            </a:endParaRPr>
          </a:p>
          <a:p>
            <a:pPr marL="342900" lvl="1" indent="-342900" algn="r" rtl="1">
              <a:spcBef>
                <a:spcPct val="20000"/>
              </a:spcBef>
              <a:buFont typeface="Wingdings" pitchFamily="2" charset="2"/>
              <a:buChar char="q"/>
              <a:defRPr/>
            </a:pPr>
            <a:r>
              <a:rPr lang="ar-MA" sz="2400" b="1" dirty="0">
                <a:solidFill>
                  <a:schemeClr val="accent4">
                    <a:lumMod val="75000"/>
                  </a:schemeClr>
                </a:solidFill>
                <a:latin typeface="+mn-lt"/>
                <a:cs typeface="+mn-cs"/>
              </a:rPr>
              <a:t>انتشال 862 طفلا بشكل وقائي من سوق الشغل،</a:t>
            </a:r>
            <a:endParaRPr lang="fr-FR" sz="2400" b="1" dirty="0">
              <a:solidFill>
                <a:schemeClr val="accent4">
                  <a:lumMod val="75000"/>
                </a:schemeClr>
              </a:solidFill>
              <a:latin typeface="+mn-lt"/>
              <a:cs typeface="+mn-cs"/>
            </a:endParaRPr>
          </a:p>
          <a:p>
            <a:pPr marL="342900" lvl="1" indent="-342900" algn="r" rtl="1">
              <a:spcBef>
                <a:spcPct val="20000"/>
              </a:spcBef>
              <a:buFont typeface="Wingdings" pitchFamily="2" charset="2"/>
              <a:buChar char="q"/>
              <a:defRPr/>
            </a:pPr>
            <a:r>
              <a:rPr lang="ar-MA" sz="2400" b="1" dirty="0">
                <a:solidFill>
                  <a:schemeClr val="accent4">
                    <a:lumMod val="75000"/>
                  </a:schemeClr>
                </a:solidFill>
                <a:latin typeface="+mn-lt"/>
                <a:cs typeface="+mn-cs"/>
              </a:rPr>
              <a:t>استفادة 6.244 طفلا من عمليات </a:t>
            </a:r>
            <a:r>
              <a:rPr lang="ar-MA" sz="2400" b="1" dirty="0" err="1">
                <a:solidFill>
                  <a:schemeClr val="accent4">
                    <a:lumMod val="75000"/>
                  </a:schemeClr>
                </a:solidFill>
                <a:latin typeface="+mn-lt"/>
                <a:cs typeface="+mn-cs"/>
              </a:rPr>
              <a:t>للتحسيس</a:t>
            </a:r>
            <a:r>
              <a:rPr lang="ar-MA" sz="2400" b="1" dirty="0" err="1" smtClean="0">
                <a:solidFill>
                  <a:schemeClr val="accent4">
                    <a:lumMod val="75000"/>
                  </a:schemeClr>
                </a:solidFill>
                <a:latin typeface="+mn-lt"/>
                <a:cs typeface="+mn-cs"/>
              </a:rPr>
              <a:t>،</a:t>
            </a:r>
            <a:endParaRPr lang="ar-MA" sz="2400" b="1" dirty="0">
              <a:solidFill>
                <a:schemeClr val="accent4">
                  <a:lumMod val="75000"/>
                </a:schemeClr>
              </a:solidFill>
              <a:latin typeface="+mn-lt"/>
              <a:cs typeface="+mn-cs"/>
            </a:endParaRPr>
          </a:p>
        </p:txBody>
      </p:sp>
      <p:sp>
        <p:nvSpPr>
          <p:cNvPr id="4" name="Rectangle 3"/>
          <p:cNvSpPr/>
          <p:nvPr/>
        </p:nvSpPr>
        <p:spPr>
          <a:xfrm>
            <a:off x="467544" y="908720"/>
            <a:ext cx="8676456" cy="369332"/>
          </a:xfrm>
          <a:prstGeom prst="rect">
            <a:avLst/>
          </a:prstGeom>
          <a:solidFill>
            <a:schemeClr val="accent4">
              <a:lumMod val="75000"/>
            </a:schemeClr>
          </a:solidFill>
        </p:spPr>
        <p:txBody>
          <a:bodyPr wrap="square">
            <a:spAutoFit/>
          </a:bodyPr>
          <a:lstStyle/>
          <a:p>
            <a:pPr algn="just" rtl="1">
              <a:defRPr/>
            </a:pPr>
            <a:r>
              <a:rPr lang="ar-MA" b="1" dirty="0">
                <a:solidFill>
                  <a:schemeClr val="bg1"/>
                </a:solidFill>
              </a:rPr>
              <a:t>تتبع إنجاز </a:t>
            </a:r>
            <a:r>
              <a:rPr lang="ar-MA" b="1" dirty="0" smtClean="0">
                <a:solidFill>
                  <a:schemeClr val="bg1"/>
                </a:solidFill>
              </a:rPr>
              <a:t>الأنشطة المتعلقة بمحاربة تشغيل الأطفال والمبرمجة </a:t>
            </a:r>
            <a:r>
              <a:rPr lang="ar-MA" b="1" dirty="0">
                <a:solidFill>
                  <a:schemeClr val="bg1"/>
                </a:solidFill>
              </a:rPr>
              <a:t>في إطار برنامج </a:t>
            </a:r>
            <a:r>
              <a:rPr lang="fr-FR" b="1" dirty="0">
                <a:solidFill>
                  <a:schemeClr val="bg1"/>
                </a:solidFill>
              </a:rPr>
              <a:t>IPEC </a:t>
            </a:r>
            <a:r>
              <a:rPr lang="ar-MA" b="1" dirty="0">
                <a:solidFill>
                  <a:schemeClr val="bg1"/>
                </a:solidFill>
              </a:rPr>
              <a:t> التابع لمكتب العمل </a:t>
            </a:r>
            <a:r>
              <a:rPr lang="ar-MA" b="1" dirty="0" err="1">
                <a:solidFill>
                  <a:schemeClr val="bg1"/>
                </a:solidFill>
              </a:rPr>
              <a:t>الدولي:</a:t>
            </a:r>
            <a:r>
              <a:rPr lang="ar-MA" dirty="0">
                <a:solidFill>
                  <a:schemeClr val="bg1"/>
                </a:solidFill>
              </a:rPr>
              <a:t> </a:t>
            </a:r>
            <a:endParaRPr lang="fr-FR" dirty="0">
              <a:solidFill>
                <a:schemeClr val="bg1"/>
              </a:solidFill>
            </a:endParaRPr>
          </a:p>
        </p:txBody>
      </p:sp>
      <p:sp>
        <p:nvSpPr>
          <p:cNvPr id="5" name="Rectangle 3"/>
          <p:cNvSpPr txBox="1">
            <a:spLocks noChangeArrowheads="1"/>
          </p:cNvSpPr>
          <p:nvPr/>
        </p:nvSpPr>
        <p:spPr bwMode="auto">
          <a:xfrm>
            <a:off x="179512" y="3789040"/>
            <a:ext cx="8713341" cy="1815882"/>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spAutoFit/>
          </a:bodyPr>
          <a:lstStyle/>
          <a:p>
            <a:pPr marL="342900" marR="0" lvl="0" indent="-342900" algn="just" defTabSz="914400" rtl="1" eaLnBrk="0" fontAlgn="base" latinLnBrk="0" hangingPunct="0">
              <a:lnSpc>
                <a:spcPct val="100000"/>
              </a:lnSpc>
              <a:spcBef>
                <a:spcPct val="20000"/>
              </a:spcBef>
              <a:spcAft>
                <a:spcPct val="0"/>
              </a:spcAft>
              <a:buClrTx/>
              <a:buSzTx/>
              <a:buFont typeface="Wingdings" pitchFamily="2" charset="2"/>
              <a:buChar char="q"/>
              <a:tabLst/>
              <a:defRPr/>
            </a:pPr>
            <a:r>
              <a:rPr kumimoji="0" lang="ar-S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تعزيز ثقافة الوقاية من الأخطار المهنية لدى المقاولات </a:t>
            </a:r>
            <a:r>
              <a:rPr kumimoji="0" lang="ar-SA" sz="2800" b="1" i="0" u="none" strike="noStrike" kern="1200" cap="none" spc="0" normalizeH="0" baseline="0" noProof="0" dirty="0" err="1" smtClean="0">
                <a:ln>
                  <a:noFill/>
                </a:ln>
                <a:solidFill>
                  <a:schemeClr val="accent4">
                    <a:lumMod val="75000"/>
                  </a:schemeClr>
                </a:solidFill>
                <a:effectLst/>
                <a:uLnTx/>
                <a:uFillTx/>
                <a:latin typeface="+mn-lt"/>
                <a:ea typeface="+mn-ea"/>
                <a:cs typeface="+mn-cs"/>
              </a:rPr>
              <a:t>والفرقاء</a:t>
            </a:r>
            <a:r>
              <a:rPr kumimoji="0" lang="ar-S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 الاجتماعيين</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 بتنظيم حملات </a:t>
            </a:r>
            <a:r>
              <a:rPr kumimoji="0" lang="ar-MA" sz="2800" b="1" i="0" u="none" strike="noStrike" kern="1200" cap="none" spc="0" normalizeH="0" baseline="0" noProof="0" dirty="0" err="1" smtClean="0">
                <a:ln>
                  <a:noFill/>
                </a:ln>
                <a:solidFill>
                  <a:schemeClr val="accent4">
                    <a:lumMod val="75000"/>
                  </a:schemeClr>
                </a:solidFill>
                <a:effectLst/>
                <a:uLnTx/>
                <a:uFillTx/>
                <a:latin typeface="+mn-lt"/>
                <a:ea typeface="+mn-ea"/>
                <a:cs typeface="+mn-cs"/>
              </a:rPr>
              <a:t>تحسيسية</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 تهدف الى </a:t>
            </a:r>
            <a:r>
              <a:rPr kumimoji="0" lang="ar-MA" sz="2800" b="1" i="0" u="none" strike="noStrike" kern="1200" cap="none" spc="0" normalizeH="0" baseline="0" noProof="0" dirty="0" err="1" smtClean="0">
                <a:ln>
                  <a:noFill/>
                </a:ln>
                <a:solidFill>
                  <a:schemeClr val="accent4">
                    <a:lumMod val="75000"/>
                  </a:schemeClr>
                </a:solidFill>
                <a:effectLst/>
                <a:uLnTx/>
                <a:uFillTx/>
                <a:latin typeface="+mn-lt"/>
                <a:ea typeface="+mn-ea"/>
                <a:cs typeface="+mn-cs"/>
              </a:rPr>
              <a:t>تفعيل</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 المصالح الطبية ولجان السلامة وحفظ الصحة، وكذا الوقاية من المخاطر المهنية؛ وقد تم تنظيم هذه الحملات في إطار التعاون الاسباني.</a:t>
            </a:r>
            <a:endParaRPr kumimoji="0" lang="fr-FR" sz="28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p:txBody>
      </p:sp>
      <p:sp>
        <p:nvSpPr>
          <p:cNvPr id="6" name="Rectangle 5"/>
          <p:cNvSpPr/>
          <p:nvPr/>
        </p:nvSpPr>
        <p:spPr>
          <a:xfrm>
            <a:off x="468313" y="3244974"/>
            <a:ext cx="8675687" cy="400050"/>
          </a:xfrm>
          <a:prstGeom prst="rect">
            <a:avLst/>
          </a:prstGeom>
          <a:solidFill>
            <a:schemeClr val="accent4">
              <a:lumMod val="75000"/>
            </a:schemeClr>
          </a:solidFill>
        </p:spPr>
        <p:txBody>
          <a:bodyPr>
            <a:spAutoFit/>
          </a:bodyPr>
          <a:lstStyle/>
          <a:p>
            <a:pPr algn="r" rtl="1" fontAlgn="auto">
              <a:spcAft>
                <a:spcPts val="0"/>
              </a:spcAft>
              <a:defRPr/>
            </a:pPr>
            <a:r>
              <a:rPr lang="ar-SA" sz="2000" b="1" dirty="0">
                <a:solidFill>
                  <a:schemeClr val="bg1"/>
                </a:solidFill>
                <a:latin typeface="Arial" charset="0"/>
                <a:cs typeface="Arial" charset="0"/>
              </a:rPr>
              <a:t>تقوية وتحسين مراقبة تطبيق المقتضيات التشريعية والقانونية المتعلقة بالصحة والسلامة في العمل:</a:t>
            </a:r>
            <a:endParaRPr lang="ar-MA" sz="2000" b="1" dirty="0">
              <a:solidFill>
                <a:schemeClr val="bg1"/>
              </a:solidFill>
              <a:latin typeface="Arial" charset="0"/>
              <a:cs typeface="Arial" charset="0"/>
            </a:endParaRPr>
          </a:p>
        </p:txBody>
      </p:sp>
      <p:sp>
        <p:nvSpPr>
          <p:cNvPr id="7"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fontAlgn="auto">
              <a:spcAft>
                <a:spcPts val="0"/>
              </a:spcAft>
              <a:defRPr/>
            </a:pPr>
            <a:r>
              <a:rPr lang="ar-SA" sz="2800" b="1" dirty="0">
                <a:solidFill>
                  <a:schemeClr val="bg1"/>
                </a:solidFill>
                <a:cs typeface="+mj-cs"/>
              </a:rPr>
              <a:t>مراقبة تطبيق التشريع الاجتماعي</a:t>
            </a:r>
            <a:endParaRPr lang="fr-FR" sz="2800" b="1" dirty="0">
              <a:solidFill>
                <a:schemeClr val="bg1"/>
              </a:solidFill>
              <a:latin typeface="+mj-lt"/>
              <a:ea typeface="+mj-ea"/>
              <a:cs typeface="+mj-cs"/>
            </a:endParaRPr>
          </a:p>
        </p:txBody>
      </p:sp>
      <p:sp>
        <p:nvSpPr>
          <p:cNvPr id="8" name="Espace réservé du numéro de diapositive 7"/>
          <p:cNvSpPr>
            <a:spLocks noGrp="1"/>
          </p:cNvSpPr>
          <p:nvPr>
            <p:ph type="sldNum" sz="quarter" idx="12"/>
          </p:nvPr>
        </p:nvSpPr>
        <p:spPr/>
        <p:txBody>
          <a:bodyPr/>
          <a:lstStyle/>
          <a:p>
            <a:pPr>
              <a:defRPr/>
            </a:pPr>
            <a:fld id="{0F0A8241-D936-456B-8F37-0C473010374D}" type="slidenum">
              <a:rPr lang="fr-FR" smtClean="0"/>
              <a:pPr>
                <a:defRPr/>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contenu 4"/>
          <p:cNvSpPr>
            <a:spLocks noGrp="1"/>
          </p:cNvSpPr>
          <p:nvPr>
            <p:ph idx="4294967295"/>
          </p:nvPr>
        </p:nvSpPr>
        <p:spPr>
          <a:xfrm>
            <a:off x="179512" y="1124744"/>
            <a:ext cx="8784976" cy="5328592"/>
          </a:xfrm>
          <a:solidFill>
            <a:schemeClr val="accent4">
              <a:lumMod val="20000"/>
              <a:lumOff val="80000"/>
            </a:schemeClr>
          </a:solidFill>
        </p:spPr>
        <p:txBody>
          <a:bodyPr/>
          <a:lstStyle/>
          <a:p>
            <a:pPr algn="just" rtl="1">
              <a:buFont typeface="Wingdings" pitchFamily="2" charset="2"/>
              <a:buChar char="q"/>
            </a:pPr>
            <a:r>
              <a:rPr lang="ar-SA" sz="2000" b="1" dirty="0" smtClean="0">
                <a:solidFill>
                  <a:schemeClr val="accent4">
                    <a:lumMod val="75000"/>
                  </a:schemeClr>
                </a:solidFill>
                <a:cs typeface="+mj-cs"/>
              </a:rPr>
              <a:t>دراسة 33.854 نزاعا فرديا، مقابل 30.647 خلال سنة 2011، أي بنسبة ارتفاع تقدر ب 10,46</a:t>
            </a:r>
            <a:r>
              <a:rPr lang="fr-FR" sz="2000" b="1" dirty="0" smtClean="0">
                <a:solidFill>
                  <a:schemeClr val="accent4">
                    <a:lumMod val="75000"/>
                  </a:schemeClr>
                </a:solidFill>
                <a:cs typeface="+mj-cs"/>
              </a:rPr>
              <a:t>%</a:t>
            </a:r>
            <a:r>
              <a:rPr lang="ar-MA" sz="2000" b="1" dirty="0" err="1" smtClean="0">
                <a:solidFill>
                  <a:schemeClr val="accent4">
                    <a:lumMod val="75000"/>
                  </a:schemeClr>
                </a:solidFill>
                <a:cs typeface="+mj-cs"/>
              </a:rPr>
              <a:t>؛</a:t>
            </a:r>
            <a:endParaRPr lang="ar-MA" sz="2000" b="1" dirty="0" smtClean="0">
              <a:solidFill>
                <a:schemeClr val="accent4">
                  <a:lumMod val="75000"/>
                </a:schemeClr>
              </a:solidFill>
              <a:cs typeface="+mj-cs"/>
            </a:endParaRPr>
          </a:p>
          <a:p>
            <a:pPr algn="just" rtl="1">
              <a:buFont typeface="Wingdings" pitchFamily="2" charset="2"/>
              <a:buChar char="q"/>
            </a:pPr>
            <a:r>
              <a:rPr lang="ar-MA" sz="2000" b="1" dirty="0" smtClean="0">
                <a:solidFill>
                  <a:schemeClr val="accent4">
                    <a:lumMod val="75000"/>
                  </a:schemeClr>
                </a:solidFill>
                <a:cs typeface="+mj-cs"/>
              </a:rPr>
              <a:t> </a:t>
            </a:r>
            <a:r>
              <a:rPr lang="ar-SA" sz="2000" b="1" dirty="0" smtClean="0">
                <a:solidFill>
                  <a:schemeClr val="accent4">
                    <a:lumMod val="75000"/>
                  </a:schemeClr>
                </a:solidFill>
                <a:cs typeface="+mj-cs"/>
              </a:rPr>
              <a:t>تهم أسباب النزاعات الفردية على الخصوص الفصل وأجل </a:t>
            </a:r>
            <a:r>
              <a:rPr lang="ar-SA" sz="2000" b="1" dirty="0" err="1" smtClean="0">
                <a:solidFill>
                  <a:schemeClr val="accent4">
                    <a:lumMod val="75000"/>
                  </a:schemeClr>
                </a:solidFill>
                <a:cs typeface="+mj-cs"/>
              </a:rPr>
              <a:t>الإخطار </a:t>
            </a:r>
            <a:r>
              <a:rPr lang="ar-SA" sz="2000" b="1" dirty="0" smtClean="0">
                <a:solidFill>
                  <a:schemeClr val="accent4">
                    <a:lumMod val="75000"/>
                  </a:schemeClr>
                </a:solidFill>
                <a:cs typeface="+mj-cs"/>
              </a:rPr>
              <a:t>(26,89</a:t>
            </a:r>
            <a:r>
              <a:rPr lang="fr-FR" sz="2000" b="1" dirty="0" smtClean="0">
                <a:solidFill>
                  <a:schemeClr val="accent4">
                    <a:lumMod val="75000"/>
                  </a:schemeClr>
                </a:solidFill>
                <a:cs typeface="+mj-cs"/>
              </a:rPr>
              <a:t>%</a:t>
            </a:r>
            <a:r>
              <a:rPr lang="ar-SA" sz="2000" b="1" dirty="0" smtClean="0">
                <a:solidFill>
                  <a:schemeClr val="accent4">
                    <a:lumMod val="75000"/>
                  </a:schemeClr>
                </a:solidFill>
                <a:cs typeface="+mj-cs"/>
              </a:rPr>
              <a:t>)، وعدم أداء التعويضات عن العطل السنوية المؤدى </a:t>
            </a:r>
            <a:r>
              <a:rPr lang="ar-SA" sz="2000" b="1" dirty="0" err="1" smtClean="0">
                <a:solidFill>
                  <a:schemeClr val="accent4">
                    <a:lumMod val="75000"/>
                  </a:schemeClr>
                </a:solidFill>
                <a:cs typeface="+mj-cs"/>
              </a:rPr>
              <a:t>عنها </a:t>
            </a:r>
            <a:r>
              <a:rPr lang="ar-SA" sz="2000" b="1" dirty="0" smtClean="0">
                <a:solidFill>
                  <a:schemeClr val="accent4">
                    <a:lumMod val="75000"/>
                  </a:schemeClr>
                </a:solidFill>
                <a:cs typeface="+mj-cs"/>
              </a:rPr>
              <a:t>(21,87</a:t>
            </a:r>
            <a:r>
              <a:rPr lang="fr-FR" sz="2000" b="1" dirty="0" smtClean="0">
                <a:solidFill>
                  <a:schemeClr val="accent4">
                    <a:lumMod val="75000"/>
                  </a:schemeClr>
                </a:solidFill>
                <a:cs typeface="+mj-cs"/>
              </a:rPr>
              <a:t>%</a:t>
            </a:r>
            <a:r>
              <a:rPr lang="ar-SA" sz="2000" b="1" dirty="0" smtClean="0">
                <a:solidFill>
                  <a:schemeClr val="accent4">
                    <a:lumMod val="75000"/>
                  </a:schemeClr>
                </a:solidFill>
                <a:cs typeface="+mj-cs"/>
              </a:rPr>
              <a:t>) وعدم أداء </a:t>
            </a:r>
            <a:r>
              <a:rPr lang="ar-SA" sz="2000" b="1" dirty="0" err="1" smtClean="0">
                <a:solidFill>
                  <a:schemeClr val="accent4">
                    <a:lumMod val="75000"/>
                  </a:schemeClr>
                </a:solidFill>
                <a:cs typeface="+mj-cs"/>
              </a:rPr>
              <a:t>الأجور </a:t>
            </a:r>
            <a:r>
              <a:rPr lang="ar-SA" sz="2000" b="1" dirty="0" smtClean="0">
                <a:solidFill>
                  <a:schemeClr val="accent4">
                    <a:lumMod val="75000"/>
                  </a:schemeClr>
                </a:solidFill>
                <a:cs typeface="+mj-cs"/>
              </a:rPr>
              <a:t>(16,94</a:t>
            </a:r>
            <a:r>
              <a:rPr lang="fr-FR" sz="2000" b="1" dirty="0" smtClean="0">
                <a:solidFill>
                  <a:schemeClr val="accent4">
                    <a:lumMod val="75000"/>
                  </a:schemeClr>
                </a:solidFill>
                <a:cs typeface="+mj-cs"/>
              </a:rPr>
              <a:t>%</a:t>
            </a:r>
            <a:r>
              <a:rPr lang="ar-SA" sz="2000" b="1" dirty="0" err="1" smtClean="0">
                <a:solidFill>
                  <a:schemeClr val="accent4">
                    <a:lumMod val="75000"/>
                  </a:schemeClr>
                </a:solidFill>
                <a:cs typeface="+mj-cs"/>
              </a:rPr>
              <a:t>)</a:t>
            </a:r>
            <a:r>
              <a:rPr lang="ar-MA" sz="2000" b="1" dirty="0" err="1" smtClean="0">
                <a:solidFill>
                  <a:schemeClr val="accent4">
                    <a:lumMod val="75000"/>
                  </a:schemeClr>
                </a:solidFill>
                <a:cs typeface="+mj-cs"/>
              </a:rPr>
              <a:t>.</a:t>
            </a:r>
            <a:endParaRPr lang="ar-MA" sz="2000" b="1" dirty="0" smtClean="0">
              <a:solidFill>
                <a:schemeClr val="accent4">
                  <a:lumMod val="75000"/>
                </a:schemeClr>
              </a:solidFill>
              <a:cs typeface="+mj-cs"/>
            </a:endParaRPr>
          </a:p>
          <a:p>
            <a:pPr algn="just" rtl="1">
              <a:buFont typeface="Wingdings" pitchFamily="2" charset="2"/>
              <a:buChar char="q"/>
            </a:pPr>
            <a:r>
              <a:rPr lang="ar-MA" sz="2000" b="1" dirty="0" smtClean="0">
                <a:solidFill>
                  <a:schemeClr val="accent4">
                    <a:lumMod val="75000"/>
                  </a:schemeClr>
                </a:solidFill>
                <a:cs typeface="+mj-cs"/>
              </a:rPr>
              <a:t>احتل القطاع الصناعي المرتبة الأولى من حيث عدد نزاعات الشغل الفردية ب 14.281 </a:t>
            </a:r>
            <a:r>
              <a:rPr lang="ar-MA" sz="2000" b="1" dirty="0" err="1" smtClean="0">
                <a:solidFill>
                  <a:schemeClr val="accent4">
                    <a:lumMod val="75000"/>
                  </a:schemeClr>
                </a:solidFill>
                <a:cs typeface="+mj-cs"/>
              </a:rPr>
              <a:t>نزاعا (42,18%</a:t>
            </a:r>
            <a:r>
              <a:rPr lang="ar-MA" sz="2000" b="1" dirty="0" smtClean="0">
                <a:solidFill>
                  <a:schemeClr val="accent4">
                    <a:lumMod val="75000"/>
                  </a:schemeClr>
                </a:solidFill>
                <a:cs typeface="+mj-cs"/>
              </a:rPr>
              <a:t>) متبوعا بالتجارة ب 8.536 </a:t>
            </a:r>
            <a:r>
              <a:rPr lang="ar-MA" sz="2000" b="1" dirty="0" err="1" smtClean="0">
                <a:solidFill>
                  <a:schemeClr val="accent4">
                    <a:lumMod val="75000"/>
                  </a:schemeClr>
                </a:solidFill>
                <a:cs typeface="+mj-cs"/>
              </a:rPr>
              <a:t>نزاعا (25,21%</a:t>
            </a:r>
            <a:r>
              <a:rPr lang="ar-MA" sz="2000" b="1" dirty="0" smtClean="0">
                <a:solidFill>
                  <a:schemeClr val="accent4">
                    <a:lumMod val="75000"/>
                  </a:schemeClr>
                </a:solidFill>
                <a:cs typeface="+mj-cs"/>
              </a:rPr>
              <a:t>)، ثم قطاع الخدمات والمهن الحرة ب 7.955 </a:t>
            </a:r>
            <a:r>
              <a:rPr lang="ar-MA" sz="2000" b="1" dirty="0" err="1" smtClean="0">
                <a:solidFill>
                  <a:schemeClr val="accent4">
                    <a:lumMod val="75000"/>
                  </a:schemeClr>
                </a:solidFill>
                <a:cs typeface="+mj-cs"/>
              </a:rPr>
              <a:t>نزاعا (23,50%</a:t>
            </a:r>
            <a:r>
              <a:rPr lang="ar-MA" sz="2000" b="1" dirty="0" smtClean="0">
                <a:solidFill>
                  <a:schemeClr val="accent4">
                    <a:lumMod val="75000"/>
                  </a:schemeClr>
                </a:solidFill>
                <a:cs typeface="+mj-cs"/>
              </a:rPr>
              <a:t>)، وفي الأخير قطاع البناء والأشغال العمومية ب 3.082 </a:t>
            </a:r>
            <a:r>
              <a:rPr lang="ar-MA" sz="2000" b="1" dirty="0" err="1" smtClean="0">
                <a:solidFill>
                  <a:schemeClr val="accent4">
                    <a:lumMod val="75000"/>
                  </a:schemeClr>
                </a:solidFill>
                <a:cs typeface="+mj-cs"/>
              </a:rPr>
              <a:t>نزاعا (9,10%).</a:t>
            </a:r>
            <a:endParaRPr lang="fr-FR" sz="2000" b="1" dirty="0" smtClean="0">
              <a:solidFill>
                <a:schemeClr val="accent4">
                  <a:lumMod val="75000"/>
                </a:schemeClr>
              </a:solidFill>
            </a:endParaRPr>
          </a:p>
        </p:txBody>
      </p:sp>
      <p:pic>
        <p:nvPicPr>
          <p:cNvPr id="15364" name="Image 42"/>
          <p:cNvPicPr>
            <a:picLocks noChangeAspect="1" noChangeArrowheads="1"/>
          </p:cNvPicPr>
          <p:nvPr/>
        </p:nvPicPr>
        <p:blipFill>
          <a:blip r:embed="rId2" cstate="print"/>
          <a:srcRect/>
          <a:stretch>
            <a:fillRect/>
          </a:stretch>
        </p:blipFill>
        <p:spPr bwMode="auto">
          <a:xfrm>
            <a:off x="899592" y="3501008"/>
            <a:ext cx="6912768" cy="273630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7" name="Titre 1"/>
          <p:cNvSpPr txBox="1">
            <a:spLocks/>
          </p:cNvSpPr>
          <p:nvPr/>
        </p:nvSpPr>
        <p:spPr>
          <a:xfrm>
            <a:off x="0" y="-26987"/>
            <a:ext cx="9144000" cy="359644"/>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000" b="1" dirty="0">
                <a:solidFill>
                  <a:schemeClr val="bg1"/>
                </a:solidFill>
                <a:latin typeface="Times New Roman" pitchFamily="18" charset="0"/>
                <a:cs typeface="Times New Roman" pitchFamily="18" charset="0"/>
              </a:rPr>
              <a:t>المناخ </a:t>
            </a:r>
            <a:r>
              <a:rPr lang="ar-MA" sz="2000" b="1" dirty="0" err="1" smtClean="0">
                <a:solidFill>
                  <a:schemeClr val="bg1"/>
                </a:solidFill>
                <a:latin typeface="Times New Roman" pitchFamily="18" charset="0"/>
                <a:cs typeface="Times New Roman" pitchFamily="18" charset="0"/>
              </a:rPr>
              <a:t>الاجتماعي </a:t>
            </a:r>
            <a:r>
              <a:rPr lang="ar-MA" sz="2000" b="1" dirty="0" smtClean="0">
                <a:solidFill>
                  <a:schemeClr val="bg1"/>
                </a:solidFill>
                <a:latin typeface="Times New Roman" pitchFamily="18" charset="0"/>
                <a:cs typeface="Times New Roman" pitchFamily="18" charset="0"/>
              </a:rPr>
              <a:t>:</a:t>
            </a:r>
            <a:r>
              <a:rPr lang="ar-MA" sz="2000" b="1" dirty="0" smtClean="0">
                <a:solidFill>
                  <a:schemeClr val="bg1"/>
                </a:solidFill>
                <a:latin typeface="Arial" charset="0"/>
                <a:cs typeface="Arial" charset="0"/>
              </a:rPr>
              <a:t> </a:t>
            </a:r>
            <a:r>
              <a:rPr lang="ar-MA" sz="2000" b="1" dirty="0">
                <a:solidFill>
                  <a:schemeClr val="bg1"/>
                </a:solidFill>
                <a:latin typeface="Arial" charset="0"/>
                <a:cs typeface="Arial" charset="0"/>
              </a:rPr>
              <a:t>تدبير العلاقات </a:t>
            </a:r>
            <a:r>
              <a:rPr lang="ar-MA" sz="2000" b="1" dirty="0" smtClean="0">
                <a:solidFill>
                  <a:schemeClr val="bg1"/>
                </a:solidFill>
                <a:latin typeface="Arial" charset="0"/>
                <a:cs typeface="Arial" charset="0"/>
              </a:rPr>
              <a:t>المهنية</a:t>
            </a:r>
            <a:endParaRPr lang="fr-FR" sz="2000" b="1" dirty="0">
              <a:solidFill>
                <a:schemeClr val="bg1"/>
              </a:solidFill>
              <a:latin typeface="Arial" charset="0"/>
              <a:cs typeface="Arial" charset="0"/>
            </a:endParaRPr>
          </a:p>
        </p:txBody>
      </p:sp>
      <p:sp>
        <p:nvSpPr>
          <p:cNvPr id="9" name="Rectangle 8"/>
          <p:cNvSpPr/>
          <p:nvPr/>
        </p:nvSpPr>
        <p:spPr>
          <a:xfrm>
            <a:off x="179512" y="404664"/>
            <a:ext cx="8964488" cy="461665"/>
          </a:xfrm>
          <a:prstGeom prst="rect">
            <a:avLst/>
          </a:prstGeom>
          <a:solidFill>
            <a:schemeClr val="accent4">
              <a:lumMod val="75000"/>
            </a:schemeClr>
          </a:solidFill>
        </p:spPr>
        <p:txBody>
          <a:bodyPr wrap="square">
            <a:spAutoFit/>
          </a:bodyPr>
          <a:lstStyle/>
          <a:p>
            <a:pPr algn="r" fontAlgn="auto">
              <a:spcAft>
                <a:spcPts val="0"/>
              </a:spcAft>
              <a:defRPr/>
            </a:pPr>
            <a:r>
              <a:rPr lang="ar-MA" sz="2400" b="1" dirty="0">
                <a:solidFill>
                  <a:schemeClr val="bg1"/>
                </a:solidFill>
              </a:rPr>
              <a:t>   نزاعات الشغل الف</a:t>
            </a:r>
            <a:r>
              <a:rPr lang="ar-SA" sz="2400" b="1" dirty="0">
                <a:solidFill>
                  <a:schemeClr val="bg1"/>
                </a:solidFill>
              </a:rPr>
              <a:t>ردي</a:t>
            </a:r>
            <a:r>
              <a:rPr lang="ar-MA" sz="2400" b="1" dirty="0" smtClean="0">
                <a:solidFill>
                  <a:schemeClr val="bg1"/>
                </a:solidFill>
              </a:rPr>
              <a:t>ة </a:t>
            </a:r>
            <a:r>
              <a:rPr lang="ar-SA" sz="2400" b="1" dirty="0" smtClean="0">
                <a:solidFill>
                  <a:schemeClr val="bg1"/>
                </a:solidFill>
                <a:latin typeface="Arial" charset="0"/>
                <a:cs typeface="Arial" charset="0"/>
              </a:rPr>
              <a:t>في </a:t>
            </a:r>
            <a:r>
              <a:rPr lang="ar-SA" sz="2400" b="1" dirty="0">
                <a:solidFill>
                  <a:schemeClr val="bg1"/>
                </a:solidFill>
                <a:latin typeface="Arial" charset="0"/>
                <a:cs typeface="Arial" charset="0"/>
              </a:rPr>
              <a:t>قطاعات الصناعة والتجارة والخدمات</a:t>
            </a:r>
            <a:r>
              <a:rPr lang="ar-MA" sz="2400" b="1" dirty="0">
                <a:solidFill>
                  <a:schemeClr val="bg1"/>
                </a:solidFill>
                <a:latin typeface="Arial" charset="0"/>
                <a:cs typeface="Arial" charset="0"/>
              </a:rPr>
              <a:t> </a:t>
            </a:r>
            <a:endParaRPr lang="fr-FR" sz="2400" dirty="0">
              <a:solidFill>
                <a:schemeClr val="bg1"/>
              </a:solidFill>
            </a:endParaRPr>
          </a:p>
        </p:txBody>
      </p:sp>
      <p:sp>
        <p:nvSpPr>
          <p:cNvPr id="10" name="Espace réservé du numéro de diapositive 9"/>
          <p:cNvSpPr>
            <a:spLocks noGrp="1"/>
          </p:cNvSpPr>
          <p:nvPr>
            <p:ph type="sldNum" sz="quarter" idx="12"/>
          </p:nvPr>
        </p:nvSpPr>
        <p:spPr/>
        <p:txBody>
          <a:bodyPr/>
          <a:lstStyle/>
          <a:p>
            <a:pPr>
              <a:defRPr/>
            </a:pPr>
            <a:fld id="{0F0A8241-D936-456B-8F37-0C473010374D}" type="slidenum">
              <a:rPr lang="fr-FR" smtClean="0"/>
              <a:pPr>
                <a:defRPr/>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4"/>
          <p:cNvSpPr txBox="1">
            <a:spLocks/>
          </p:cNvSpPr>
          <p:nvPr/>
        </p:nvSpPr>
        <p:spPr bwMode="auto">
          <a:xfrm>
            <a:off x="179512" y="908720"/>
            <a:ext cx="8856984" cy="5544616"/>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1" eaLnBrk="0" fontAlgn="base" latinLnBrk="0" hangingPunct="0">
              <a:lnSpc>
                <a:spcPct val="100000"/>
              </a:lnSpc>
              <a:spcBef>
                <a:spcPct val="20000"/>
              </a:spcBef>
              <a:spcAft>
                <a:spcPct val="0"/>
              </a:spcAft>
              <a:buClrTx/>
              <a:buSzTx/>
              <a:buFont typeface="Wingdings" pitchFamily="2" charset="2"/>
              <a:buChar char="q"/>
              <a:tabLst/>
              <a:defRPr/>
            </a:pP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دراسة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2.411 نزاعا فرديا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خلال سنة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2012</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مقابل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2.257</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نزاعا خلال سنة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2011</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من قبل أعوان تفتيش القوانين الاجتماعية في الفلاحة، أي بنسبة زيادة بلغت 82</a:t>
            </a:r>
            <a:r>
              <a:rPr kumimoji="0" lang="fr-FR"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6 </a:t>
            </a:r>
            <a:r>
              <a:rPr kumimoji="0" lang="fr-FR"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وقد أسفرت تدخلات جهاز تفتيش الشغل عن ما يلي:</a:t>
            </a:r>
            <a:endParaRPr kumimoji="0" lang="fr-FR" sz="2000" b="0" i="0" u="none" strike="noStrike" kern="1200" cap="none" spc="0" normalizeH="0" baseline="0" noProof="0" dirty="0" smtClean="0">
              <a:ln>
                <a:noFill/>
              </a:ln>
              <a:solidFill>
                <a:schemeClr val="accent4">
                  <a:lumMod val="75000"/>
                </a:schemeClr>
              </a:solidFill>
              <a:effectLst/>
              <a:uLnTx/>
              <a:uFillTx/>
              <a:latin typeface="+mn-lt"/>
              <a:ea typeface="+mn-ea"/>
              <a:cs typeface="+mj-cs"/>
            </a:endParaRPr>
          </a:p>
          <a:p>
            <a:pPr marL="623888" indent="-273050" algn="just" rtl="1" eaLnBrk="0" hangingPunct="0">
              <a:spcBef>
                <a:spcPct val="20000"/>
              </a:spcBef>
              <a:buFont typeface="Wingdings" pitchFamily="2" charset="2"/>
              <a:buChar char="§"/>
              <a:defRPr/>
            </a:pPr>
            <a:r>
              <a:rPr kumimoji="0" lang="ar-S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تسوية </a:t>
            </a:r>
            <a:r>
              <a:rPr kumimoji="0" lang="ar-S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2.140 </a:t>
            </a:r>
            <a:r>
              <a:rPr kumimoji="0" lang="ar-S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شكاية</a:t>
            </a:r>
            <a:r>
              <a:rPr kumimoji="0" lang="ar-S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خلال سنة 2012 </a:t>
            </a:r>
            <a:r>
              <a:rPr kumimoji="0" lang="ar-S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من أصل </a:t>
            </a:r>
            <a:r>
              <a:rPr kumimoji="0" lang="ar-S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4.457 </a:t>
            </a:r>
            <a:r>
              <a:rPr kumimoji="0" lang="ar-S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شكاية</a:t>
            </a:r>
            <a:r>
              <a:rPr kumimoji="0" lang="ar-S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a:t>
            </a:r>
            <a:endParaRPr kumimoji="0" lang="fr-FR" sz="2000" b="0" i="0" u="none" strike="noStrike" kern="1200" cap="none" spc="0" normalizeH="0" baseline="0" noProof="0" dirty="0" smtClean="0">
              <a:ln>
                <a:noFill/>
              </a:ln>
              <a:solidFill>
                <a:schemeClr val="accent4">
                  <a:lumMod val="75000"/>
                </a:schemeClr>
              </a:solidFill>
              <a:effectLst/>
              <a:uLnTx/>
              <a:uFillTx/>
              <a:latin typeface="+mn-lt"/>
              <a:ea typeface="+mn-ea"/>
              <a:cs typeface="+mj-cs"/>
            </a:endParaRPr>
          </a:p>
          <a:p>
            <a:pPr marL="623888" indent="-273050" algn="r" rtl="1" eaLnBrk="0" hangingPunct="0">
              <a:spcBef>
                <a:spcPct val="20000"/>
              </a:spcBef>
              <a:buFont typeface="Wingdings" pitchFamily="2" charset="2"/>
              <a:buChar char="§"/>
              <a:defRPr/>
            </a:pP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إحالة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926 نزاعا </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فرديا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خلال سنة 2012، على المحاكم من أصل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2.411.</a:t>
            </a:r>
            <a:endParaRPr kumimoji="0" lang="fr-FR" sz="2000" b="1" i="0" u="none" strike="noStrike" kern="1200" cap="none" spc="0" normalizeH="0" baseline="0" noProof="0" dirty="0" smtClean="0">
              <a:ln>
                <a:noFill/>
              </a:ln>
              <a:solidFill>
                <a:schemeClr val="accent4">
                  <a:lumMod val="75000"/>
                </a:schemeClr>
              </a:solidFill>
              <a:effectLst/>
              <a:uLnTx/>
              <a:uFillTx/>
              <a:latin typeface="+mn-lt"/>
              <a:ea typeface="+mn-ea"/>
              <a:cs typeface="+mj-cs"/>
            </a:endParaRPr>
          </a:p>
          <a:p>
            <a:pPr marL="342900" marR="0" lvl="1" indent="-342900" algn="just" defTabSz="914400" rtl="1" eaLnBrk="0" fontAlgn="base" latinLnBrk="0" hangingPunct="0">
              <a:lnSpc>
                <a:spcPct val="100000"/>
              </a:lnSpc>
              <a:spcBef>
                <a:spcPct val="20000"/>
              </a:spcBef>
              <a:spcAft>
                <a:spcPct val="0"/>
              </a:spcAft>
              <a:buClrTx/>
              <a:buSzTx/>
              <a:buFont typeface="Wingdings" pitchFamily="2" charset="2"/>
              <a:buChar char="q"/>
              <a:tabLst/>
              <a:defRPr/>
            </a:pP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تأتي جهة سوس ماسة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درعة</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في المرتبة الاولى ب 1.233 نزاعا أي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بنسبة51</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متبوعة بالجهة الشرقية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ب307</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نزاعات أي بنسبة 13%، وجهة الغرب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الشراردة</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بني احسن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ب226</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نزاعا أي بنسبة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9%.</a:t>
            </a:r>
            <a:endParaRPr kumimoji="0" lang="fr-FR" sz="2000" b="1" i="0" u="none" strike="noStrike" kern="1200" cap="none" spc="0" normalizeH="0" baseline="0" noProof="0" dirty="0" smtClean="0">
              <a:ln>
                <a:noFill/>
              </a:ln>
              <a:solidFill>
                <a:schemeClr val="accent4">
                  <a:lumMod val="75000"/>
                </a:schemeClr>
              </a:solidFill>
              <a:effectLst/>
              <a:uLnTx/>
              <a:uFillTx/>
              <a:latin typeface="+mn-lt"/>
              <a:ea typeface="+mn-ea"/>
              <a:cs typeface="+mj-cs"/>
            </a:endParaRPr>
          </a:p>
          <a:p>
            <a:pPr marL="342900" marR="0" lvl="0" indent="-342900" algn="just" defTabSz="914400" rtl="1" eaLnBrk="0" fontAlgn="base" latinLnBrk="0" hangingPunct="0">
              <a:lnSpc>
                <a:spcPct val="100000"/>
              </a:lnSpc>
              <a:spcBef>
                <a:spcPct val="20000"/>
              </a:spcBef>
              <a:spcAft>
                <a:spcPct val="0"/>
              </a:spcAft>
              <a:buClrTx/>
              <a:buSzTx/>
              <a:buFont typeface="Wingdings" pitchFamily="2" charset="2"/>
              <a:buChar char="q"/>
              <a:tabLst/>
              <a:defRPr/>
            </a:pP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تعود أسباب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الشكايات</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على الخصوص إلى الفصل من العمل ب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1.777 </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شكاية</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أي بنسبة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40</a:t>
            </a:r>
            <a:r>
              <a:rPr kumimoji="0" lang="fr-FR"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ومواقيت العمل والعطل المؤدى عنها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ب</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972</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شكاية</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أي بنسبة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22</a:t>
            </a:r>
            <a:r>
              <a:rPr kumimoji="0" lang="fr-FR"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والأجور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ب</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631</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شكاية</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أي بنسبة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14</a:t>
            </a:r>
            <a:r>
              <a:rPr kumimoji="0" lang="fr-FR"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 وتسوية الوضعية تجاه الصندوق الوطني للضمان الاجتماعي </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ب</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372</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1" i="0" u="none" strike="noStrike" kern="1200" cap="none" spc="0" normalizeH="0" baseline="0" noProof="0" dirty="0" err="1" smtClean="0">
                <a:ln>
                  <a:noFill/>
                </a:ln>
                <a:solidFill>
                  <a:schemeClr val="accent4">
                    <a:lumMod val="75000"/>
                  </a:schemeClr>
                </a:solidFill>
                <a:effectLst/>
                <a:uLnTx/>
                <a:uFillTx/>
                <a:latin typeface="+mn-lt"/>
                <a:ea typeface="+mn-ea"/>
                <a:cs typeface="+mj-cs"/>
              </a:rPr>
              <a:t>شكاية</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 </a:t>
            </a:r>
            <a:r>
              <a:rPr kumimoji="0" lang="ar-MA" sz="2000" b="0" i="0" u="none" strike="noStrike" kern="1200" cap="none" spc="0" normalizeH="0" baseline="0" noProof="0" dirty="0" smtClean="0">
                <a:ln>
                  <a:noFill/>
                </a:ln>
                <a:solidFill>
                  <a:schemeClr val="accent4">
                    <a:lumMod val="75000"/>
                  </a:schemeClr>
                </a:solidFill>
                <a:effectLst/>
                <a:uLnTx/>
                <a:uFillTx/>
                <a:latin typeface="+mn-lt"/>
                <a:ea typeface="+mn-ea"/>
                <a:cs typeface="+mj-cs"/>
              </a:rPr>
              <a:t>أي بنسبة </a:t>
            </a:r>
            <a:r>
              <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8</a:t>
            </a:r>
            <a:r>
              <a:rPr kumimoji="0" lang="fr-FR" sz="2000" b="1" i="0" u="none" strike="noStrike" kern="1200" cap="none" spc="0" normalizeH="0" baseline="0" noProof="0" dirty="0" smtClean="0">
                <a:ln>
                  <a:noFill/>
                </a:ln>
                <a:solidFill>
                  <a:schemeClr val="accent4">
                    <a:lumMod val="75000"/>
                  </a:schemeClr>
                </a:solidFill>
                <a:effectLst/>
                <a:uLnTx/>
                <a:uFillTx/>
                <a:latin typeface="+mn-lt"/>
                <a:ea typeface="+mn-ea"/>
                <a:cs typeface="+mj-cs"/>
              </a:rPr>
              <a:t>%</a:t>
            </a:r>
            <a:r>
              <a:rPr kumimoji="0" lang="ar-MA" sz="2000" b="0" i="0" u="none" strike="noStrike" kern="1200" cap="none" spc="0" normalizeH="0" baseline="0" noProof="0" dirty="0" err="1" smtClean="0">
                <a:ln>
                  <a:noFill/>
                </a:ln>
                <a:solidFill>
                  <a:schemeClr val="accent4">
                    <a:lumMod val="75000"/>
                  </a:schemeClr>
                </a:solidFill>
                <a:effectLst/>
                <a:uLnTx/>
                <a:uFillTx/>
                <a:latin typeface="+mn-lt"/>
                <a:ea typeface="+mn-ea"/>
                <a:cs typeface="+mj-cs"/>
              </a:rPr>
              <a:t>.</a:t>
            </a:r>
            <a:endPar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j-cs"/>
            </a:endParaRPr>
          </a:p>
          <a:p>
            <a:pPr marL="342900" marR="0" lvl="0" indent="-342900" algn="r"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fr-FR" sz="20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ar-MA" sz="20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p:txBody>
      </p:sp>
      <p:pic>
        <p:nvPicPr>
          <p:cNvPr id="4" name="Image 17"/>
          <p:cNvPicPr>
            <a:picLocks noChangeAspect="1" noChangeArrowheads="1"/>
          </p:cNvPicPr>
          <p:nvPr/>
        </p:nvPicPr>
        <p:blipFill>
          <a:blip r:embed="rId2" cstate="print"/>
          <a:srcRect/>
          <a:stretch>
            <a:fillRect/>
          </a:stretch>
        </p:blipFill>
        <p:spPr bwMode="auto">
          <a:xfrm>
            <a:off x="1259632" y="4365104"/>
            <a:ext cx="6696744" cy="19716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5" name="Rectangle 4"/>
          <p:cNvSpPr/>
          <p:nvPr/>
        </p:nvSpPr>
        <p:spPr>
          <a:xfrm>
            <a:off x="395536" y="375047"/>
            <a:ext cx="8748464" cy="461665"/>
          </a:xfrm>
          <a:prstGeom prst="rect">
            <a:avLst/>
          </a:prstGeom>
          <a:solidFill>
            <a:schemeClr val="accent4">
              <a:lumMod val="75000"/>
            </a:schemeClr>
          </a:solidFill>
        </p:spPr>
        <p:txBody>
          <a:bodyPr wrap="square">
            <a:spAutoFit/>
          </a:bodyPr>
          <a:lstStyle/>
          <a:p>
            <a:pPr algn="r" fontAlgn="auto">
              <a:spcAft>
                <a:spcPts val="0"/>
              </a:spcAft>
              <a:defRPr/>
            </a:pPr>
            <a:r>
              <a:rPr lang="ar-MA" sz="2400" b="1" dirty="0">
                <a:solidFill>
                  <a:schemeClr val="bg1"/>
                </a:solidFill>
              </a:rPr>
              <a:t>  </a:t>
            </a:r>
            <a:r>
              <a:rPr lang="ar-MA" sz="2400" b="1" dirty="0" smtClean="0">
                <a:solidFill>
                  <a:schemeClr val="bg1"/>
                </a:solidFill>
              </a:rPr>
              <a:t>نزاعات </a:t>
            </a:r>
            <a:r>
              <a:rPr lang="ar-MA" sz="2400" b="1" dirty="0">
                <a:solidFill>
                  <a:schemeClr val="bg1"/>
                </a:solidFill>
              </a:rPr>
              <a:t>الشغل الف</a:t>
            </a:r>
            <a:r>
              <a:rPr lang="ar-SA" sz="2400" b="1" dirty="0">
                <a:solidFill>
                  <a:schemeClr val="bg1"/>
                </a:solidFill>
              </a:rPr>
              <a:t>ردي</a:t>
            </a:r>
            <a:r>
              <a:rPr lang="ar-MA" sz="2400" b="1" dirty="0" smtClean="0">
                <a:solidFill>
                  <a:schemeClr val="bg1"/>
                </a:solidFill>
              </a:rPr>
              <a:t>ة </a:t>
            </a:r>
            <a:r>
              <a:rPr lang="ar-SA" sz="2400" b="1" dirty="0" smtClean="0">
                <a:solidFill>
                  <a:schemeClr val="bg1"/>
                </a:solidFill>
                <a:latin typeface="Arial" charset="0"/>
                <a:cs typeface="Arial" charset="0"/>
              </a:rPr>
              <a:t>في </a:t>
            </a:r>
            <a:r>
              <a:rPr lang="ar-MA" sz="2400" b="1" dirty="0" smtClean="0">
                <a:solidFill>
                  <a:schemeClr val="bg1"/>
                </a:solidFill>
                <a:latin typeface="Arial" charset="0"/>
                <a:cs typeface="Arial" charset="0"/>
              </a:rPr>
              <a:t>ال</a:t>
            </a:r>
            <a:r>
              <a:rPr lang="ar-SA" sz="2400" b="1" dirty="0" smtClean="0">
                <a:solidFill>
                  <a:schemeClr val="bg1"/>
                </a:solidFill>
                <a:latin typeface="Arial" charset="0"/>
                <a:cs typeface="Arial" charset="0"/>
              </a:rPr>
              <a:t>قطاع </a:t>
            </a:r>
            <a:r>
              <a:rPr lang="ar-MA" sz="2400" b="1" dirty="0" smtClean="0">
                <a:solidFill>
                  <a:schemeClr val="bg1"/>
                </a:solidFill>
                <a:latin typeface="Arial" charset="0"/>
                <a:cs typeface="Arial" charset="0"/>
              </a:rPr>
              <a:t>الفلاحي</a:t>
            </a:r>
            <a:endParaRPr lang="fr-FR" sz="2400" dirty="0">
              <a:solidFill>
                <a:schemeClr val="bg1"/>
              </a:solidFill>
            </a:endParaRPr>
          </a:p>
        </p:txBody>
      </p:sp>
      <p:sp>
        <p:nvSpPr>
          <p:cNvPr id="6" name="Titre 1"/>
          <p:cNvSpPr txBox="1">
            <a:spLocks/>
          </p:cNvSpPr>
          <p:nvPr/>
        </p:nvSpPr>
        <p:spPr>
          <a:xfrm>
            <a:off x="0" y="-26987"/>
            <a:ext cx="9144000" cy="359644"/>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000" b="1" dirty="0">
                <a:solidFill>
                  <a:schemeClr val="bg1"/>
                </a:solidFill>
                <a:latin typeface="Times New Roman" pitchFamily="18" charset="0"/>
                <a:cs typeface="Times New Roman" pitchFamily="18" charset="0"/>
              </a:rPr>
              <a:t>المناخ </a:t>
            </a:r>
            <a:r>
              <a:rPr lang="ar-MA" sz="2000" b="1" dirty="0" err="1" smtClean="0">
                <a:solidFill>
                  <a:schemeClr val="bg1"/>
                </a:solidFill>
                <a:latin typeface="Times New Roman" pitchFamily="18" charset="0"/>
                <a:cs typeface="Times New Roman" pitchFamily="18" charset="0"/>
              </a:rPr>
              <a:t>الاجتماعي </a:t>
            </a:r>
            <a:r>
              <a:rPr lang="ar-MA" sz="2000" b="1" dirty="0" smtClean="0">
                <a:solidFill>
                  <a:schemeClr val="bg1"/>
                </a:solidFill>
                <a:latin typeface="Times New Roman" pitchFamily="18" charset="0"/>
                <a:cs typeface="Times New Roman" pitchFamily="18" charset="0"/>
              </a:rPr>
              <a:t>:</a:t>
            </a:r>
            <a:r>
              <a:rPr lang="ar-MA" sz="2000" b="1" dirty="0" smtClean="0">
                <a:solidFill>
                  <a:schemeClr val="bg1"/>
                </a:solidFill>
                <a:latin typeface="Arial" charset="0"/>
                <a:cs typeface="Arial" charset="0"/>
              </a:rPr>
              <a:t> </a:t>
            </a:r>
            <a:r>
              <a:rPr lang="ar-MA" sz="2000" b="1" dirty="0">
                <a:solidFill>
                  <a:schemeClr val="bg1"/>
                </a:solidFill>
                <a:latin typeface="Arial" charset="0"/>
                <a:cs typeface="Arial" charset="0"/>
              </a:rPr>
              <a:t>تدبير العلاقات </a:t>
            </a:r>
            <a:r>
              <a:rPr lang="ar-MA" sz="2000" b="1" dirty="0" smtClean="0">
                <a:solidFill>
                  <a:schemeClr val="bg1"/>
                </a:solidFill>
                <a:latin typeface="Arial" charset="0"/>
                <a:cs typeface="Arial" charset="0"/>
              </a:rPr>
              <a:t>المهنية</a:t>
            </a:r>
            <a:endParaRPr lang="fr-FR" sz="2000" b="1" dirty="0">
              <a:solidFill>
                <a:schemeClr val="bg1"/>
              </a:solidFill>
              <a:latin typeface="Arial" charset="0"/>
              <a:cs typeface="Arial" charset="0"/>
            </a:endParaRPr>
          </a:p>
        </p:txBody>
      </p:sp>
      <p:sp>
        <p:nvSpPr>
          <p:cNvPr id="7" name="Espace réservé du numéro de diapositive 6"/>
          <p:cNvSpPr>
            <a:spLocks noGrp="1"/>
          </p:cNvSpPr>
          <p:nvPr>
            <p:ph type="sldNum" sz="quarter" idx="12"/>
          </p:nvPr>
        </p:nvSpPr>
        <p:spPr/>
        <p:txBody>
          <a:bodyPr/>
          <a:lstStyle/>
          <a:p>
            <a:pPr>
              <a:defRPr/>
            </a:pPr>
            <a:fld id="{0F0A8241-D936-456B-8F37-0C473010374D}"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4"/>
          <p:cNvSpPr>
            <a:spLocks noGrp="1"/>
          </p:cNvSpPr>
          <p:nvPr>
            <p:ph idx="4294967295"/>
          </p:nvPr>
        </p:nvSpPr>
        <p:spPr>
          <a:xfrm>
            <a:off x="107504" y="1412553"/>
            <a:ext cx="8857109" cy="4392711"/>
          </a:xfrm>
          <a:solidFill>
            <a:schemeClr val="accent4">
              <a:lumMod val="20000"/>
              <a:lumOff val="80000"/>
            </a:schemeClr>
          </a:solidFill>
        </p:spPr>
        <p:txBody>
          <a:bodyPr/>
          <a:lstStyle/>
          <a:p>
            <a:pPr algn="just" rtl="1">
              <a:buFont typeface="Wingdings" pitchFamily="2" charset="2"/>
              <a:buChar char="q"/>
            </a:pPr>
            <a:r>
              <a:rPr lang="ar-MA" sz="2600" dirty="0" smtClean="0">
                <a:solidFill>
                  <a:schemeClr val="accent4">
                    <a:lumMod val="75000"/>
                  </a:schemeClr>
                </a:solidFill>
              </a:rPr>
              <a:t>تسجيل اندلاع </a:t>
            </a:r>
            <a:r>
              <a:rPr lang="ar-MA" sz="2600" b="1" dirty="0" smtClean="0">
                <a:solidFill>
                  <a:schemeClr val="accent4">
                    <a:lumMod val="75000"/>
                  </a:schemeClr>
                </a:solidFill>
              </a:rPr>
              <a:t>335 إضرابا </a:t>
            </a:r>
            <a:r>
              <a:rPr lang="ar-MA" sz="2600" b="1" dirty="0" err="1" smtClean="0">
                <a:solidFill>
                  <a:schemeClr val="accent4">
                    <a:lumMod val="75000"/>
                  </a:schemeClr>
                </a:solidFill>
              </a:rPr>
              <a:t>ب272</a:t>
            </a:r>
            <a:r>
              <a:rPr lang="ar-MA" sz="2600" dirty="0" smtClean="0">
                <a:solidFill>
                  <a:schemeClr val="accent4">
                    <a:lumMod val="75000"/>
                  </a:schemeClr>
                </a:solidFill>
              </a:rPr>
              <a:t> </a:t>
            </a:r>
            <a:r>
              <a:rPr lang="ar-MA" sz="2600" b="1" dirty="0" smtClean="0">
                <a:solidFill>
                  <a:schemeClr val="accent4">
                    <a:lumMod val="75000"/>
                  </a:schemeClr>
                </a:solidFill>
              </a:rPr>
              <a:t>مؤسسة</a:t>
            </a:r>
            <a:r>
              <a:rPr lang="ar-MA" sz="2600" dirty="0" smtClean="0">
                <a:solidFill>
                  <a:schemeClr val="accent4">
                    <a:lumMod val="75000"/>
                  </a:schemeClr>
                </a:solidFill>
              </a:rPr>
              <a:t>، مقابل </a:t>
            </a:r>
            <a:r>
              <a:rPr lang="ar-MA" sz="2600" b="1" dirty="0" smtClean="0">
                <a:solidFill>
                  <a:schemeClr val="accent4">
                    <a:lumMod val="75000"/>
                  </a:schemeClr>
                </a:solidFill>
              </a:rPr>
              <a:t>418 إضرابا </a:t>
            </a:r>
            <a:r>
              <a:rPr lang="ar-MA" sz="2600" dirty="0" smtClean="0">
                <a:solidFill>
                  <a:schemeClr val="accent4">
                    <a:lumMod val="75000"/>
                  </a:schemeClr>
                </a:solidFill>
              </a:rPr>
              <a:t>ب </a:t>
            </a:r>
            <a:r>
              <a:rPr lang="ar-MA" sz="2600" b="1" dirty="0" smtClean="0">
                <a:solidFill>
                  <a:schemeClr val="accent4">
                    <a:lumMod val="75000"/>
                  </a:schemeClr>
                </a:solidFill>
              </a:rPr>
              <a:t>311</a:t>
            </a:r>
            <a:r>
              <a:rPr lang="ar-MA" sz="2600" dirty="0" smtClean="0">
                <a:solidFill>
                  <a:schemeClr val="accent4">
                    <a:lumMod val="75000"/>
                  </a:schemeClr>
                </a:solidFill>
              </a:rPr>
              <a:t> </a:t>
            </a:r>
            <a:r>
              <a:rPr lang="ar-MA" sz="2600" b="1" dirty="0" smtClean="0">
                <a:solidFill>
                  <a:schemeClr val="accent4">
                    <a:lumMod val="75000"/>
                  </a:schemeClr>
                </a:solidFill>
              </a:rPr>
              <a:t>مؤسسة</a:t>
            </a:r>
            <a:r>
              <a:rPr lang="ar-MA" sz="2600" dirty="0" smtClean="0">
                <a:solidFill>
                  <a:schemeClr val="accent4">
                    <a:lumMod val="75000"/>
                  </a:schemeClr>
                </a:solidFill>
              </a:rPr>
              <a:t>، أي بنسبة انخفاض بلغت 19,86</a:t>
            </a:r>
            <a:r>
              <a:rPr lang="fr-FR" sz="2600" dirty="0" smtClean="0">
                <a:solidFill>
                  <a:schemeClr val="accent4">
                    <a:lumMod val="75000"/>
                  </a:schemeClr>
                </a:solidFill>
              </a:rPr>
              <a:t>%</a:t>
            </a:r>
            <a:r>
              <a:rPr lang="ar-MA" sz="2600" dirty="0" smtClean="0">
                <a:solidFill>
                  <a:schemeClr val="accent4">
                    <a:lumMod val="75000"/>
                  </a:schemeClr>
                </a:solidFill>
              </a:rPr>
              <a:t>، وقد شارك فيها </a:t>
            </a:r>
            <a:r>
              <a:rPr lang="ar-MA" sz="2600" b="1" dirty="0" smtClean="0">
                <a:solidFill>
                  <a:schemeClr val="accent4">
                    <a:lumMod val="75000"/>
                  </a:schemeClr>
                </a:solidFill>
              </a:rPr>
              <a:t>25.148</a:t>
            </a:r>
            <a:r>
              <a:rPr lang="ar-MA" sz="2600" dirty="0" smtClean="0">
                <a:solidFill>
                  <a:schemeClr val="accent4">
                    <a:lumMod val="75000"/>
                  </a:schemeClr>
                </a:solidFill>
              </a:rPr>
              <a:t> </a:t>
            </a:r>
            <a:r>
              <a:rPr lang="ar-MA" sz="2600" b="1" dirty="0" smtClean="0">
                <a:solidFill>
                  <a:schemeClr val="accent4">
                    <a:lumMod val="75000"/>
                  </a:schemeClr>
                </a:solidFill>
              </a:rPr>
              <a:t>أجيرا</a:t>
            </a:r>
            <a:r>
              <a:rPr lang="ar-MA" sz="2600" dirty="0" smtClean="0">
                <a:solidFill>
                  <a:schemeClr val="accent4">
                    <a:lumMod val="75000"/>
                  </a:schemeClr>
                </a:solidFill>
              </a:rPr>
              <a:t> من أصل </a:t>
            </a:r>
            <a:r>
              <a:rPr lang="ar-MA" sz="2600" b="1" dirty="0" smtClean="0">
                <a:solidFill>
                  <a:schemeClr val="accent4">
                    <a:lumMod val="75000"/>
                  </a:schemeClr>
                </a:solidFill>
              </a:rPr>
              <a:t>55.377</a:t>
            </a:r>
            <a:r>
              <a:rPr lang="ar-MA" sz="2600" dirty="0" smtClean="0">
                <a:solidFill>
                  <a:schemeClr val="accent4">
                    <a:lumMod val="75000"/>
                  </a:schemeClr>
                </a:solidFill>
              </a:rPr>
              <a:t> </a:t>
            </a:r>
            <a:r>
              <a:rPr lang="ar-MA" sz="2600" b="1" dirty="0" smtClean="0">
                <a:solidFill>
                  <a:schemeClr val="accent4">
                    <a:lumMod val="75000"/>
                  </a:schemeClr>
                </a:solidFill>
              </a:rPr>
              <a:t>أجيرا</a:t>
            </a:r>
            <a:r>
              <a:rPr lang="ar-MA" sz="2600" dirty="0" smtClean="0">
                <a:solidFill>
                  <a:schemeClr val="accent4">
                    <a:lumMod val="75000"/>
                  </a:schemeClr>
                </a:solidFill>
              </a:rPr>
              <a:t>، أي بنسبة مشاركة بلغت 45,41</a:t>
            </a:r>
            <a:r>
              <a:rPr lang="fr-FR" sz="2600" dirty="0" smtClean="0">
                <a:solidFill>
                  <a:schemeClr val="accent4">
                    <a:lumMod val="75000"/>
                  </a:schemeClr>
                </a:solidFill>
              </a:rPr>
              <a:t>%</a:t>
            </a:r>
            <a:r>
              <a:rPr lang="ar-MA" sz="2600" dirty="0" err="1" smtClean="0">
                <a:solidFill>
                  <a:schemeClr val="accent4">
                    <a:lumMod val="75000"/>
                  </a:schemeClr>
                </a:solidFill>
              </a:rPr>
              <a:t>؛</a:t>
            </a:r>
            <a:endParaRPr lang="fr-FR" sz="2600" dirty="0" smtClean="0">
              <a:solidFill>
                <a:schemeClr val="accent4">
                  <a:lumMod val="75000"/>
                </a:schemeClr>
              </a:solidFill>
            </a:endParaRPr>
          </a:p>
          <a:p>
            <a:pPr algn="just" rtl="1">
              <a:buFont typeface="Wingdings" pitchFamily="2" charset="2"/>
              <a:buChar char="q"/>
            </a:pPr>
            <a:r>
              <a:rPr lang="ar-MA" sz="2600" dirty="0" smtClean="0">
                <a:solidFill>
                  <a:schemeClr val="accent4">
                    <a:lumMod val="75000"/>
                  </a:schemeClr>
                </a:solidFill>
              </a:rPr>
              <a:t>تركزت معظم الإضرابات المندلعة خلال سنة 2012، بجهة الدار البيضاء الكبرى، حيث بلغت ما مجموعه</a:t>
            </a:r>
            <a:r>
              <a:rPr lang="fr-FR" sz="2600" b="1" dirty="0" smtClean="0">
                <a:solidFill>
                  <a:schemeClr val="accent4">
                    <a:lumMod val="75000"/>
                  </a:schemeClr>
                </a:solidFill>
              </a:rPr>
              <a:t>81</a:t>
            </a:r>
            <a:r>
              <a:rPr lang="fr-FR" sz="2600" dirty="0" smtClean="0">
                <a:solidFill>
                  <a:schemeClr val="accent4">
                    <a:lumMod val="75000"/>
                  </a:schemeClr>
                </a:solidFill>
              </a:rPr>
              <a:t> </a:t>
            </a:r>
            <a:r>
              <a:rPr lang="ar-MA" sz="2600" dirty="0" smtClean="0">
                <a:solidFill>
                  <a:schemeClr val="accent4">
                    <a:lumMod val="75000"/>
                  </a:schemeClr>
                </a:solidFill>
              </a:rPr>
              <a:t> إضرابا أي بنسبة </a:t>
            </a:r>
            <a:r>
              <a:rPr lang="fr-FR" sz="2600" dirty="0" smtClean="0">
                <a:solidFill>
                  <a:schemeClr val="accent4">
                    <a:lumMod val="75000"/>
                  </a:schemeClr>
                </a:solidFill>
              </a:rPr>
              <a:t>(%</a:t>
            </a:r>
            <a:r>
              <a:rPr lang="fr-FR" sz="2600" b="1" dirty="0" smtClean="0">
                <a:solidFill>
                  <a:schemeClr val="accent4">
                    <a:lumMod val="75000"/>
                  </a:schemeClr>
                </a:solidFill>
              </a:rPr>
              <a:t>24,18</a:t>
            </a:r>
            <a:r>
              <a:rPr lang="fr-FR" sz="2600" dirty="0" smtClean="0">
                <a:solidFill>
                  <a:schemeClr val="accent4">
                    <a:lumMod val="75000"/>
                  </a:schemeClr>
                </a:solidFill>
              </a:rPr>
              <a:t>)</a:t>
            </a:r>
            <a:r>
              <a:rPr lang="ar-MA" sz="2600" dirty="0" smtClean="0">
                <a:solidFill>
                  <a:schemeClr val="accent4">
                    <a:lumMod val="75000"/>
                  </a:schemeClr>
                </a:solidFill>
              </a:rPr>
              <a:t>، تليها جهة الرباط سلا </a:t>
            </a:r>
            <a:r>
              <a:rPr lang="ar-MA" sz="2600" dirty="0" err="1" smtClean="0">
                <a:solidFill>
                  <a:schemeClr val="accent4">
                    <a:lumMod val="75000"/>
                  </a:schemeClr>
                </a:solidFill>
              </a:rPr>
              <a:t>زمور</a:t>
            </a:r>
            <a:r>
              <a:rPr lang="ar-MA" sz="2600" dirty="0" smtClean="0">
                <a:solidFill>
                  <a:schemeClr val="accent4">
                    <a:lumMod val="75000"/>
                  </a:schemeClr>
                </a:solidFill>
              </a:rPr>
              <a:t> </a:t>
            </a:r>
            <a:r>
              <a:rPr lang="ar-MA" sz="2600" dirty="0" err="1" smtClean="0">
                <a:solidFill>
                  <a:schemeClr val="accent4">
                    <a:lumMod val="75000"/>
                  </a:schemeClr>
                </a:solidFill>
              </a:rPr>
              <a:t>زعير</a:t>
            </a:r>
            <a:r>
              <a:rPr lang="ar-MA" sz="2600" dirty="0" smtClean="0">
                <a:solidFill>
                  <a:schemeClr val="accent4">
                    <a:lumMod val="75000"/>
                  </a:schemeClr>
                </a:solidFill>
              </a:rPr>
              <a:t> ب </a:t>
            </a:r>
            <a:r>
              <a:rPr lang="en-US" sz="2600" b="1" dirty="0" smtClean="0">
                <a:solidFill>
                  <a:schemeClr val="accent4">
                    <a:lumMod val="75000"/>
                  </a:schemeClr>
                </a:solidFill>
              </a:rPr>
              <a:t>43</a:t>
            </a:r>
            <a:r>
              <a:rPr lang="en-US" sz="2600" dirty="0" smtClean="0">
                <a:solidFill>
                  <a:schemeClr val="accent4">
                    <a:lumMod val="75000"/>
                  </a:schemeClr>
                </a:solidFill>
              </a:rPr>
              <a:t> </a:t>
            </a:r>
            <a:r>
              <a:rPr lang="ar-MA" sz="2600" dirty="0" smtClean="0">
                <a:solidFill>
                  <a:schemeClr val="accent4">
                    <a:lumMod val="75000"/>
                  </a:schemeClr>
                </a:solidFill>
              </a:rPr>
              <a:t>إضرابا أي بنسبة</a:t>
            </a:r>
            <a:r>
              <a:rPr lang="fr-FR" sz="2600" dirty="0" smtClean="0">
                <a:solidFill>
                  <a:schemeClr val="accent4">
                    <a:lumMod val="75000"/>
                  </a:schemeClr>
                </a:solidFill>
              </a:rPr>
              <a:t>(%</a:t>
            </a:r>
            <a:r>
              <a:rPr lang="fr-FR" sz="2600" b="1" dirty="0" smtClean="0">
                <a:solidFill>
                  <a:schemeClr val="accent4">
                    <a:lumMod val="75000"/>
                  </a:schemeClr>
                </a:solidFill>
              </a:rPr>
              <a:t>12,84</a:t>
            </a:r>
            <a:r>
              <a:rPr lang="fr-FR" sz="2600" dirty="0" smtClean="0">
                <a:solidFill>
                  <a:schemeClr val="accent4">
                    <a:lumMod val="75000"/>
                  </a:schemeClr>
                </a:solidFill>
              </a:rPr>
              <a:t>)</a:t>
            </a:r>
            <a:r>
              <a:rPr lang="ar-MA" sz="2600" dirty="0" err="1" smtClean="0">
                <a:solidFill>
                  <a:schemeClr val="accent4">
                    <a:lumMod val="75000"/>
                  </a:schemeClr>
                </a:solidFill>
              </a:rPr>
              <a:t>....</a:t>
            </a:r>
            <a:endParaRPr lang="ar-MA" sz="2600" dirty="0" smtClean="0">
              <a:solidFill>
                <a:schemeClr val="accent4">
                  <a:lumMod val="75000"/>
                </a:schemeClr>
              </a:solidFill>
            </a:endParaRPr>
          </a:p>
          <a:p>
            <a:pPr algn="just" rtl="1">
              <a:buFont typeface="Wingdings" pitchFamily="2" charset="2"/>
              <a:buChar char="q"/>
            </a:pPr>
            <a:r>
              <a:rPr lang="ar-MA" sz="2600" dirty="0" smtClean="0">
                <a:solidFill>
                  <a:schemeClr val="accent4">
                    <a:lumMod val="75000"/>
                  </a:schemeClr>
                </a:solidFill>
              </a:rPr>
              <a:t>ترجع أهم أسباب اندلاع الإضرابات خلال سنة </a:t>
            </a:r>
            <a:r>
              <a:rPr lang="ar-MA" sz="2600" b="1" dirty="0" smtClean="0">
                <a:solidFill>
                  <a:schemeClr val="accent4">
                    <a:lumMod val="75000"/>
                  </a:schemeClr>
                </a:solidFill>
              </a:rPr>
              <a:t>2012</a:t>
            </a:r>
            <a:r>
              <a:rPr lang="ar-MA" sz="2600" dirty="0" smtClean="0">
                <a:solidFill>
                  <a:schemeClr val="accent4">
                    <a:lumMod val="75000"/>
                  </a:schemeClr>
                </a:solidFill>
              </a:rPr>
              <a:t>، إلى التأخير في أداء الأجور </a:t>
            </a:r>
            <a:r>
              <a:rPr lang="ar-MA" sz="2600" dirty="0" err="1" smtClean="0">
                <a:solidFill>
                  <a:schemeClr val="accent4">
                    <a:lumMod val="75000"/>
                  </a:schemeClr>
                </a:solidFill>
              </a:rPr>
              <a:t>أوعدم</a:t>
            </a:r>
            <a:r>
              <a:rPr lang="ar-MA" sz="2600" dirty="0" smtClean="0">
                <a:solidFill>
                  <a:schemeClr val="accent4">
                    <a:lumMod val="75000"/>
                  </a:schemeClr>
                </a:solidFill>
              </a:rPr>
              <a:t> أدائها بنسبة </a:t>
            </a:r>
            <a:r>
              <a:rPr lang="fr-FR" sz="2600" b="1" dirty="0" smtClean="0">
                <a:solidFill>
                  <a:schemeClr val="accent4">
                    <a:lumMod val="75000"/>
                  </a:schemeClr>
                </a:solidFill>
              </a:rPr>
              <a:t>19, 74%</a:t>
            </a:r>
            <a:r>
              <a:rPr lang="ar-MA" sz="2600" b="1" dirty="0" smtClean="0">
                <a:solidFill>
                  <a:schemeClr val="accent4">
                    <a:lumMod val="75000"/>
                  </a:schemeClr>
                </a:solidFill>
              </a:rPr>
              <a:t>، و</a:t>
            </a:r>
            <a:r>
              <a:rPr lang="ar-MA" sz="2600" dirty="0" smtClean="0">
                <a:solidFill>
                  <a:schemeClr val="accent4">
                    <a:lumMod val="75000"/>
                  </a:schemeClr>
                </a:solidFill>
              </a:rPr>
              <a:t>المساس بالامتيازات الاجتماعية بنسبة </a:t>
            </a:r>
            <a:r>
              <a:rPr lang="fr-FR" sz="2600" b="1" dirty="0" smtClean="0">
                <a:solidFill>
                  <a:schemeClr val="accent4">
                    <a:lumMod val="75000"/>
                  </a:schemeClr>
                </a:solidFill>
              </a:rPr>
              <a:t>14,77 %</a:t>
            </a:r>
            <a:r>
              <a:rPr lang="ar-MA" sz="2600" b="1" dirty="0" smtClean="0">
                <a:solidFill>
                  <a:schemeClr val="accent4">
                    <a:lumMod val="75000"/>
                  </a:schemeClr>
                </a:solidFill>
              </a:rPr>
              <a:t>، و</a:t>
            </a:r>
            <a:r>
              <a:rPr lang="ar-MA" sz="2600" dirty="0" smtClean="0">
                <a:solidFill>
                  <a:schemeClr val="accent4">
                    <a:lumMod val="75000"/>
                  </a:schemeClr>
                </a:solidFill>
              </a:rPr>
              <a:t>الفصل من العمل بنسبة </a:t>
            </a:r>
            <a:r>
              <a:rPr lang="fr-FR" sz="2600" b="1" dirty="0" smtClean="0">
                <a:solidFill>
                  <a:schemeClr val="accent4">
                    <a:lumMod val="75000"/>
                  </a:schemeClr>
                </a:solidFill>
              </a:rPr>
              <a:t>12</a:t>
            </a:r>
            <a:r>
              <a:rPr lang="fr-FR" sz="2600" dirty="0" smtClean="0">
                <a:solidFill>
                  <a:schemeClr val="accent4">
                    <a:lumMod val="75000"/>
                  </a:schemeClr>
                </a:solidFill>
              </a:rPr>
              <a:t>,</a:t>
            </a:r>
            <a:r>
              <a:rPr lang="fr-FR" sz="2600" b="1" dirty="0" smtClean="0">
                <a:solidFill>
                  <a:schemeClr val="accent4">
                    <a:lumMod val="75000"/>
                  </a:schemeClr>
                </a:solidFill>
              </a:rPr>
              <a:t>50 %</a:t>
            </a:r>
            <a:r>
              <a:rPr lang="ar-MA" sz="2600" b="1" dirty="0" smtClean="0">
                <a:solidFill>
                  <a:schemeClr val="accent4">
                    <a:lumMod val="75000"/>
                  </a:schemeClr>
                </a:solidFill>
              </a:rPr>
              <a:t>، و</a:t>
            </a:r>
            <a:r>
              <a:rPr lang="ar-MA" sz="2600" dirty="0" smtClean="0">
                <a:solidFill>
                  <a:schemeClr val="accent4">
                    <a:lumMod val="75000"/>
                  </a:schemeClr>
                </a:solidFill>
              </a:rPr>
              <a:t>الحماية الاجتماعية بنسبة</a:t>
            </a:r>
            <a:r>
              <a:rPr lang="fr-FR" sz="2600" b="1" dirty="0" smtClean="0">
                <a:solidFill>
                  <a:schemeClr val="accent4">
                    <a:lumMod val="75000"/>
                  </a:schemeClr>
                </a:solidFill>
              </a:rPr>
              <a:t>%8,66 </a:t>
            </a:r>
            <a:r>
              <a:rPr lang="ar-MA" sz="2600" b="1" dirty="0" err="1" smtClean="0">
                <a:solidFill>
                  <a:schemeClr val="accent4">
                    <a:lumMod val="75000"/>
                  </a:schemeClr>
                </a:solidFill>
              </a:rPr>
              <a:t>؛</a:t>
            </a:r>
            <a:endParaRPr lang="ar-MA" sz="2600" b="1" dirty="0" smtClean="0">
              <a:solidFill>
                <a:schemeClr val="accent4">
                  <a:lumMod val="75000"/>
                </a:schemeClr>
              </a:solidFill>
            </a:endParaRPr>
          </a:p>
        </p:txBody>
      </p:sp>
      <p:sp>
        <p:nvSpPr>
          <p:cNvPr id="16388"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638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9" name="Titre 1"/>
          <p:cNvSpPr txBox="1">
            <a:spLocks/>
          </p:cNvSpPr>
          <p:nvPr/>
        </p:nvSpPr>
        <p:spPr>
          <a:xfrm>
            <a:off x="0" y="-26987"/>
            <a:ext cx="9144000" cy="503660"/>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تدبير العلاقات </a:t>
            </a:r>
            <a:r>
              <a:rPr lang="ar-MA" sz="2600" b="1" dirty="0" smtClean="0">
                <a:solidFill>
                  <a:schemeClr val="bg1"/>
                </a:solidFill>
                <a:latin typeface="Arial" charset="0"/>
                <a:cs typeface="Arial" charset="0"/>
              </a:rPr>
              <a:t>المهنية</a:t>
            </a:r>
            <a:endParaRPr lang="fr-FR" sz="2600" b="1" dirty="0">
              <a:solidFill>
                <a:schemeClr val="bg1"/>
              </a:solidFill>
              <a:latin typeface="Arial" charset="0"/>
              <a:cs typeface="Arial" charset="0"/>
            </a:endParaRPr>
          </a:p>
        </p:txBody>
      </p:sp>
      <p:sp>
        <p:nvSpPr>
          <p:cNvPr id="10" name="Rectangle 9"/>
          <p:cNvSpPr/>
          <p:nvPr/>
        </p:nvSpPr>
        <p:spPr>
          <a:xfrm>
            <a:off x="1547664" y="650875"/>
            <a:ext cx="7596336" cy="523220"/>
          </a:xfrm>
          <a:prstGeom prst="rect">
            <a:avLst/>
          </a:prstGeom>
          <a:solidFill>
            <a:schemeClr val="accent4">
              <a:lumMod val="75000"/>
            </a:schemeClr>
          </a:solidFill>
          <a:ln>
            <a:solidFill>
              <a:schemeClr val="accent1"/>
            </a:solidFill>
          </a:ln>
        </p:spPr>
        <p:txBody>
          <a:bodyPr wrap="square">
            <a:spAutoFit/>
          </a:bodyPr>
          <a:lstStyle/>
          <a:p>
            <a:pPr algn="r" fontAlgn="auto">
              <a:spcAft>
                <a:spcPts val="0"/>
              </a:spcAft>
              <a:defRPr/>
            </a:pPr>
            <a:r>
              <a:rPr lang="ar-MA" sz="2800" b="1" dirty="0">
                <a:solidFill>
                  <a:schemeClr val="bg1"/>
                </a:solidFill>
              </a:rPr>
              <a:t>الإضرابات </a:t>
            </a:r>
            <a:r>
              <a:rPr lang="ar-MA" sz="2800" b="1" dirty="0" smtClean="0">
                <a:solidFill>
                  <a:schemeClr val="bg1"/>
                </a:solidFill>
              </a:rPr>
              <a:t>المندلعة </a:t>
            </a:r>
            <a:r>
              <a:rPr lang="ar-SA" sz="2800" b="1" dirty="0" smtClean="0">
                <a:solidFill>
                  <a:schemeClr val="bg1"/>
                </a:solidFill>
                <a:latin typeface="Arial" charset="0"/>
                <a:cs typeface="Arial" charset="0"/>
              </a:rPr>
              <a:t>في </a:t>
            </a:r>
            <a:r>
              <a:rPr lang="ar-SA" sz="2800" b="1" dirty="0">
                <a:solidFill>
                  <a:schemeClr val="bg1"/>
                </a:solidFill>
                <a:latin typeface="Arial" charset="0"/>
                <a:cs typeface="Arial" charset="0"/>
              </a:rPr>
              <a:t>قطاعات الصناعة والتجارة والخدمات</a:t>
            </a:r>
            <a:r>
              <a:rPr lang="ar-MA" sz="2800" b="1" dirty="0">
                <a:solidFill>
                  <a:schemeClr val="bg1"/>
                </a:solidFill>
                <a:latin typeface="Arial" charset="0"/>
                <a:cs typeface="Arial" charset="0"/>
              </a:rPr>
              <a:t> </a:t>
            </a:r>
            <a:endParaRPr lang="fr-FR" sz="2800" b="1" dirty="0">
              <a:solidFill>
                <a:schemeClr val="bg1"/>
              </a:solidFill>
            </a:endParaRPr>
          </a:p>
        </p:txBody>
      </p:sp>
      <p:sp>
        <p:nvSpPr>
          <p:cNvPr id="13" name="Espace réservé du numéro de diapositive 12"/>
          <p:cNvSpPr>
            <a:spLocks noGrp="1"/>
          </p:cNvSpPr>
          <p:nvPr>
            <p:ph type="sldNum" sz="quarter" idx="12"/>
          </p:nvPr>
        </p:nvSpPr>
        <p:spPr/>
        <p:txBody>
          <a:bodyPr/>
          <a:lstStyle/>
          <a:p>
            <a:pPr>
              <a:defRPr/>
            </a:pPr>
            <a:fld id="{0F0A8241-D936-456B-8F37-0C473010374D}" type="slidenum">
              <a:rPr lang="fr-FR" smtClean="0"/>
              <a:pPr>
                <a:defRPr/>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32324963-36A0-4778-AE87-96E451F77D4C}" type="slidenum">
              <a:rPr lang="fr-FR"/>
              <a:pPr>
                <a:defRPr/>
              </a:pPr>
              <a:t>2</a:t>
            </a:fld>
            <a:endParaRPr lang="fr-FR"/>
          </a:p>
        </p:txBody>
      </p:sp>
      <p:sp>
        <p:nvSpPr>
          <p:cNvPr id="5" name="Rectangle à coins arrondis 4"/>
          <p:cNvSpPr/>
          <p:nvPr/>
        </p:nvSpPr>
        <p:spPr>
          <a:xfrm>
            <a:off x="0" y="2576513"/>
            <a:ext cx="9144000" cy="1500187"/>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rtl="1" fontAlgn="auto">
              <a:spcBef>
                <a:spcPts val="0"/>
              </a:spcBef>
              <a:spcAft>
                <a:spcPts val="0"/>
              </a:spcAft>
              <a:defRPr/>
            </a:pPr>
            <a:r>
              <a:rPr lang="ar-MA" sz="4000" b="1" dirty="0" smtClean="0">
                <a:solidFill>
                  <a:schemeClr val="bg1"/>
                </a:solidFill>
              </a:rPr>
              <a:t>مجال التشغيل</a:t>
            </a:r>
            <a:endParaRPr lang="fr-FR" sz="40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4"/>
          <p:cNvSpPr txBox="1">
            <a:spLocks/>
          </p:cNvSpPr>
          <p:nvPr/>
        </p:nvSpPr>
        <p:spPr bwMode="auto">
          <a:xfrm>
            <a:off x="107950" y="1484784"/>
            <a:ext cx="8928100" cy="4350890"/>
          </a:xfrm>
          <a:prstGeom prst="rect">
            <a:avLst/>
          </a:prstGeom>
          <a:solidFill>
            <a:schemeClr val="accent4">
              <a:lumMod val="20000"/>
              <a:lumOff val="80000"/>
            </a:schemeClr>
          </a:solidFill>
          <a:ln w="9525">
            <a:noFill/>
            <a:miter lim="800000"/>
            <a:headEnd/>
            <a:tailEnd/>
          </a:ln>
        </p:spPr>
        <p:txBody>
          <a:bodyPr/>
          <a:lstStyle/>
          <a:p>
            <a:pPr marL="447675" indent="-361950" algn="just" rtl="1">
              <a:buFont typeface="Wingdings" pitchFamily="2" charset="2"/>
              <a:buChar char="q"/>
            </a:pPr>
            <a:r>
              <a:rPr lang="ar-MA" sz="2800" dirty="0" smtClean="0">
                <a:solidFill>
                  <a:schemeClr val="accent4">
                    <a:lumMod val="75000"/>
                  </a:schemeClr>
                </a:solidFill>
              </a:rPr>
              <a:t>تسجيل اندلاع </a:t>
            </a:r>
            <a:r>
              <a:rPr lang="ar-MA" sz="2800" b="1" dirty="0" smtClean="0">
                <a:solidFill>
                  <a:schemeClr val="accent4">
                    <a:lumMod val="75000"/>
                  </a:schemeClr>
                </a:solidFill>
              </a:rPr>
              <a:t>78 </a:t>
            </a:r>
            <a:r>
              <a:rPr lang="ar-SA" sz="2800" b="1" dirty="0" smtClean="0">
                <a:solidFill>
                  <a:schemeClr val="accent4">
                    <a:lumMod val="75000"/>
                  </a:schemeClr>
                </a:solidFill>
              </a:rPr>
              <a:t>إضرابا</a:t>
            </a:r>
            <a:r>
              <a:rPr lang="ar-MA" sz="2800" dirty="0" smtClean="0">
                <a:solidFill>
                  <a:schemeClr val="accent4">
                    <a:lumMod val="75000"/>
                  </a:schemeClr>
                </a:solidFill>
              </a:rPr>
              <a:t>، خلال سنة 2012،</a:t>
            </a:r>
            <a:r>
              <a:rPr lang="ar-SA" sz="2800" dirty="0" smtClean="0">
                <a:solidFill>
                  <a:schemeClr val="accent4">
                    <a:lumMod val="75000"/>
                  </a:schemeClr>
                </a:solidFill>
              </a:rPr>
              <a:t> </a:t>
            </a:r>
            <a:r>
              <a:rPr lang="ar-MA" sz="2800" dirty="0" smtClean="0">
                <a:solidFill>
                  <a:schemeClr val="accent4">
                    <a:lumMod val="75000"/>
                  </a:schemeClr>
                </a:solidFill>
              </a:rPr>
              <a:t>داخل </a:t>
            </a:r>
            <a:r>
              <a:rPr lang="ar-MA" sz="2800" b="1" dirty="0" smtClean="0">
                <a:solidFill>
                  <a:schemeClr val="accent4">
                    <a:lumMod val="75000"/>
                  </a:schemeClr>
                </a:solidFill>
              </a:rPr>
              <a:t>50</a:t>
            </a:r>
            <a:r>
              <a:rPr lang="ar-SA" sz="2800" dirty="0" smtClean="0">
                <a:solidFill>
                  <a:schemeClr val="accent4">
                    <a:lumMod val="75000"/>
                  </a:schemeClr>
                </a:solidFill>
              </a:rPr>
              <a:t> </a:t>
            </a:r>
            <a:r>
              <a:rPr lang="ar-SA" sz="2800" b="1" dirty="0" smtClean="0">
                <a:solidFill>
                  <a:schemeClr val="accent4">
                    <a:lumMod val="75000"/>
                  </a:schemeClr>
                </a:solidFill>
              </a:rPr>
              <a:t>مؤسسة</a:t>
            </a:r>
            <a:r>
              <a:rPr lang="ar-SA" sz="2800" dirty="0" smtClean="0">
                <a:solidFill>
                  <a:schemeClr val="accent4">
                    <a:lumMod val="75000"/>
                  </a:schemeClr>
                </a:solidFill>
              </a:rPr>
              <a:t> استغلال</a:t>
            </a:r>
            <a:r>
              <a:rPr lang="ar-MA" sz="2800" dirty="0" smtClean="0">
                <a:solidFill>
                  <a:schemeClr val="accent4">
                    <a:lumMod val="75000"/>
                  </a:schemeClr>
                </a:solidFill>
              </a:rPr>
              <a:t> </a:t>
            </a:r>
            <a:r>
              <a:rPr lang="ar-MA" sz="2800" dirty="0" err="1" smtClean="0">
                <a:solidFill>
                  <a:schemeClr val="accent4">
                    <a:lumMod val="75000"/>
                  </a:schemeClr>
                </a:solidFill>
              </a:rPr>
              <a:t>فلاحية</a:t>
            </a:r>
            <a:r>
              <a:rPr lang="ar-MA" sz="2800" dirty="0" smtClean="0">
                <a:solidFill>
                  <a:schemeClr val="accent4">
                    <a:lumMod val="75000"/>
                  </a:schemeClr>
                </a:solidFill>
              </a:rPr>
              <a:t>، مقابل نشوب </a:t>
            </a:r>
            <a:r>
              <a:rPr lang="ar-MA" sz="2800" b="1" dirty="0" smtClean="0">
                <a:solidFill>
                  <a:schemeClr val="accent4">
                    <a:lumMod val="75000"/>
                  </a:schemeClr>
                </a:solidFill>
              </a:rPr>
              <a:t>56</a:t>
            </a:r>
            <a:r>
              <a:rPr lang="ar-MA" sz="2800" dirty="0" smtClean="0">
                <a:solidFill>
                  <a:schemeClr val="accent4">
                    <a:lumMod val="75000"/>
                  </a:schemeClr>
                </a:solidFill>
              </a:rPr>
              <a:t> </a:t>
            </a:r>
            <a:r>
              <a:rPr lang="ar-MA" sz="2800" b="1" dirty="0" smtClean="0">
                <a:solidFill>
                  <a:schemeClr val="accent4">
                    <a:lumMod val="75000"/>
                  </a:schemeClr>
                </a:solidFill>
              </a:rPr>
              <a:t>إضرابا</a:t>
            </a:r>
            <a:r>
              <a:rPr lang="ar-MA" sz="2800" dirty="0" smtClean="0">
                <a:solidFill>
                  <a:schemeClr val="accent4">
                    <a:lumMod val="75000"/>
                  </a:schemeClr>
                </a:solidFill>
              </a:rPr>
              <a:t> ب </a:t>
            </a:r>
            <a:r>
              <a:rPr lang="ar-MA" sz="2800" b="1" dirty="0" smtClean="0">
                <a:solidFill>
                  <a:schemeClr val="accent4">
                    <a:lumMod val="75000"/>
                  </a:schemeClr>
                </a:solidFill>
              </a:rPr>
              <a:t>37</a:t>
            </a:r>
            <a:r>
              <a:rPr lang="ar-MA" sz="2800" dirty="0" smtClean="0">
                <a:solidFill>
                  <a:schemeClr val="accent4">
                    <a:lumMod val="75000"/>
                  </a:schemeClr>
                </a:solidFill>
              </a:rPr>
              <a:t> </a:t>
            </a:r>
            <a:r>
              <a:rPr lang="ar-MA" sz="2800" b="1" dirty="0" smtClean="0">
                <a:solidFill>
                  <a:schemeClr val="accent4">
                    <a:lumMod val="75000"/>
                  </a:schemeClr>
                </a:solidFill>
              </a:rPr>
              <a:t>مؤسسة</a:t>
            </a:r>
            <a:r>
              <a:rPr lang="ar-MA" sz="2800" dirty="0" smtClean="0">
                <a:solidFill>
                  <a:schemeClr val="accent4">
                    <a:lumMod val="75000"/>
                  </a:schemeClr>
                </a:solidFill>
              </a:rPr>
              <a:t> خلال سنة 2011، حيث تم تسجيل زيادة في عدد الإضرابات المندلعة بنسبة 39،28</a:t>
            </a:r>
            <a:r>
              <a:rPr lang="fr-FR" sz="2800" dirty="0" smtClean="0">
                <a:solidFill>
                  <a:schemeClr val="accent4">
                    <a:lumMod val="75000"/>
                  </a:schemeClr>
                </a:solidFill>
              </a:rPr>
              <a:t>%</a:t>
            </a:r>
            <a:r>
              <a:rPr lang="ar-MA" sz="2800" dirty="0" err="1" smtClean="0">
                <a:solidFill>
                  <a:schemeClr val="accent4">
                    <a:lumMod val="75000"/>
                  </a:schemeClr>
                </a:solidFill>
              </a:rPr>
              <a:t>.</a:t>
            </a:r>
            <a:endParaRPr lang="fr-FR" sz="2800" dirty="0" smtClean="0">
              <a:solidFill>
                <a:schemeClr val="accent4">
                  <a:lumMod val="75000"/>
                </a:schemeClr>
              </a:solidFill>
            </a:endParaRPr>
          </a:p>
          <a:p>
            <a:pPr marL="447675" indent="-361950" algn="just" rtl="1">
              <a:buFont typeface="Wingdings" pitchFamily="2" charset="2"/>
              <a:buChar char="q"/>
            </a:pPr>
            <a:r>
              <a:rPr lang="ar-SA" sz="2800" dirty="0" smtClean="0">
                <a:solidFill>
                  <a:schemeClr val="accent4">
                    <a:lumMod val="75000"/>
                  </a:schemeClr>
                </a:solidFill>
              </a:rPr>
              <a:t>شارك في هذه ا</a:t>
            </a:r>
            <a:r>
              <a:rPr lang="ar-MA" sz="2800" dirty="0" err="1" smtClean="0">
                <a:solidFill>
                  <a:schemeClr val="accent4">
                    <a:lumMod val="75000"/>
                  </a:schemeClr>
                </a:solidFill>
              </a:rPr>
              <a:t>لإ</a:t>
            </a:r>
            <a:r>
              <a:rPr lang="ar-SA" sz="2800" dirty="0" err="1" smtClean="0">
                <a:solidFill>
                  <a:schemeClr val="accent4">
                    <a:lumMod val="75000"/>
                  </a:schemeClr>
                </a:solidFill>
              </a:rPr>
              <a:t>ضرابات</a:t>
            </a:r>
            <a:r>
              <a:rPr lang="ar-SA" sz="2800" dirty="0" smtClean="0">
                <a:solidFill>
                  <a:schemeClr val="accent4">
                    <a:lumMod val="75000"/>
                  </a:schemeClr>
                </a:solidFill>
              </a:rPr>
              <a:t> </a:t>
            </a:r>
            <a:r>
              <a:rPr lang="ar-MA" sz="2800" b="1" dirty="0" smtClean="0">
                <a:solidFill>
                  <a:schemeClr val="accent4">
                    <a:lumMod val="75000"/>
                  </a:schemeClr>
                </a:solidFill>
              </a:rPr>
              <a:t>3.563</a:t>
            </a:r>
            <a:r>
              <a:rPr lang="ar-MA" sz="2800" dirty="0" smtClean="0">
                <a:solidFill>
                  <a:schemeClr val="accent4">
                    <a:lumMod val="75000"/>
                  </a:schemeClr>
                </a:solidFill>
              </a:rPr>
              <a:t> </a:t>
            </a:r>
            <a:r>
              <a:rPr lang="ar-SA" sz="2800" b="1" dirty="0" smtClean="0">
                <a:solidFill>
                  <a:schemeClr val="accent4">
                    <a:lumMod val="75000"/>
                  </a:schemeClr>
                </a:solidFill>
              </a:rPr>
              <a:t>أجيرا</a:t>
            </a:r>
            <a:r>
              <a:rPr lang="ar-SA" sz="2800" dirty="0" smtClean="0">
                <a:solidFill>
                  <a:schemeClr val="accent4">
                    <a:lumMod val="75000"/>
                  </a:schemeClr>
                </a:solidFill>
              </a:rPr>
              <a:t> من أصل</a:t>
            </a:r>
            <a:r>
              <a:rPr lang="fr-FR" sz="2800" b="1" dirty="0" smtClean="0">
                <a:solidFill>
                  <a:schemeClr val="accent4">
                    <a:lumMod val="75000"/>
                  </a:schemeClr>
                </a:solidFill>
              </a:rPr>
              <a:t>15.474</a:t>
            </a:r>
            <a:r>
              <a:rPr lang="fr-FR" sz="2800" dirty="0" smtClean="0">
                <a:solidFill>
                  <a:schemeClr val="accent4">
                    <a:lumMod val="75000"/>
                  </a:schemeClr>
                </a:solidFill>
              </a:rPr>
              <a:t> </a:t>
            </a:r>
            <a:r>
              <a:rPr lang="ar-MA" sz="2800" dirty="0" err="1" smtClean="0">
                <a:solidFill>
                  <a:schemeClr val="accent4">
                    <a:lumMod val="75000"/>
                  </a:schemeClr>
                </a:solidFill>
              </a:rPr>
              <a:t>،</a:t>
            </a:r>
            <a:r>
              <a:rPr lang="ar-SA" sz="2800" dirty="0" smtClean="0">
                <a:solidFill>
                  <a:schemeClr val="accent4">
                    <a:lumMod val="75000"/>
                  </a:schemeClr>
                </a:solidFill>
              </a:rPr>
              <a:t> مما تسبب في ضياع </a:t>
            </a:r>
            <a:r>
              <a:rPr lang="ar-MA" sz="2800" b="1" dirty="0" smtClean="0">
                <a:solidFill>
                  <a:schemeClr val="accent4">
                    <a:lumMod val="75000"/>
                  </a:schemeClr>
                </a:solidFill>
              </a:rPr>
              <a:t>17.714</a:t>
            </a:r>
            <a:r>
              <a:rPr lang="ar-MA" sz="2800" dirty="0" smtClean="0">
                <a:solidFill>
                  <a:schemeClr val="accent4">
                    <a:lumMod val="75000"/>
                  </a:schemeClr>
                </a:solidFill>
              </a:rPr>
              <a:t> </a:t>
            </a:r>
            <a:r>
              <a:rPr lang="ar-SA" sz="2800" dirty="0" smtClean="0">
                <a:solidFill>
                  <a:schemeClr val="accent4">
                    <a:lumMod val="75000"/>
                  </a:schemeClr>
                </a:solidFill>
              </a:rPr>
              <a:t>يوم عمل</a:t>
            </a:r>
            <a:r>
              <a:rPr lang="ar-MA" sz="2800" dirty="0" err="1" smtClean="0">
                <a:solidFill>
                  <a:schemeClr val="accent4">
                    <a:lumMod val="75000"/>
                  </a:schemeClr>
                </a:solidFill>
              </a:rPr>
              <a:t>؛</a:t>
            </a:r>
            <a:endParaRPr lang="ar-MA" sz="2800" dirty="0" smtClean="0">
              <a:solidFill>
                <a:schemeClr val="accent4">
                  <a:lumMod val="75000"/>
                </a:schemeClr>
              </a:solidFill>
            </a:endParaRPr>
          </a:p>
          <a:p>
            <a:pPr marL="447675" indent="-361950" algn="just" rtl="1">
              <a:buFont typeface="Wingdings" pitchFamily="2" charset="2"/>
              <a:buChar char="q"/>
            </a:pPr>
            <a:r>
              <a:rPr lang="ar-MA" sz="2800" dirty="0" smtClean="0">
                <a:solidFill>
                  <a:schemeClr val="accent4">
                    <a:lumMod val="75000"/>
                  </a:schemeClr>
                </a:solidFill>
              </a:rPr>
              <a:t>تأتي جهة مكناس </a:t>
            </a:r>
            <a:r>
              <a:rPr lang="ar-MA" sz="2800" dirty="0" err="1" smtClean="0">
                <a:solidFill>
                  <a:schemeClr val="accent4">
                    <a:lumMod val="75000"/>
                  </a:schemeClr>
                </a:solidFill>
              </a:rPr>
              <a:t>تافيلالت</a:t>
            </a:r>
            <a:r>
              <a:rPr lang="ar-MA" sz="2800" dirty="0" smtClean="0">
                <a:solidFill>
                  <a:schemeClr val="accent4">
                    <a:lumMod val="75000"/>
                  </a:schemeClr>
                </a:solidFill>
              </a:rPr>
              <a:t> في المقدمة من حيث نزاعات الشغل الجماعية المصحوبة بإضرابات </a:t>
            </a:r>
            <a:r>
              <a:rPr lang="ar-MA" sz="2800" dirty="0" err="1" smtClean="0">
                <a:solidFill>
                  <a:schemeClr val="accent4">
                    <a:lumMod val="75000"/>
                  </a:schemeClr>
                </a:solidFill>
              </a:rPr>
              <a:t>ب23</a:t>
            </a:r>
            <a:r>
              <a:rPr lang="ar-MA" sz="2800" dirty="0" smtClean="0">
                <a:solidFill>
                  <a:schemeClr val="accent4">
                    <a:lumMod val="75000"/>
                  </a:schemeClr>
                </a:solidFill>
              </a:rPr>
              <a:t> أي بنسبة 29 </a:t>
            </a:r>
            <a:r>
              <a:rPr lang="fr-FR" sz="2800" dirty="0" smtClean="0">
                <a:solidFill>
                  <a:schemeClr val="accent4">
                    <a:lumMod val="75000"/>
                  </a:schemeClr>
                </a:solidFill>
              </a:rPr>
              <a:t>%</a:t>
            </a:r>
            <a:r>
              <a:rPr lang="ar-MA" sz="2800" dirty="0" smtClean="0">
                <a:solidFill>
                  <a:schemeClr val="accent4">
                    <a:lumMod val="75000"/>
                  </a:schemeClr>
                </a:solidFill>
              </a:rPr>
              <a:t>، تليها جهات كل من سوس ماسة </a:t>
            </a:r>
            <a:r>
              <a:rPr lang="ar-MA" sz="2800" dirty="0" err="1" smtClean="0">
                <a:solidFill>
                  <a:schemeClr val="accent4">
                    <a:lumMod val="75000"/>
                  </a:schemeClr>
                </a:solidFill>
              </a:rPr>
              <a:t>درعة</a:t>
            </a:r>
            <a:r>
              <a:rPr lang="ar-MA" sz="2800" dirty="0" smtClean="0">
                <a:solidFill>
                  <a:schemeClr val="accent4">
                    <a:lumMod val="75000"/>
                  </a:schemeClr>
                </a:solidFill>
              </a:rPr>
              <a:t> </a:t>
            </a:r>
            <a:r>
              <a:rPr lang="ar-MA" sz="2800" dirty="0" err="1" smtClean="0">
                <a:solidFill>
                  <a:schemeClr val="accent4">
                    <a:lumMod val="75000"/>
                  </a:schemeClr>
                </a:solidFill>
              </a:rPr>
              <a:t>ب20</a:t>
            </a:r>
            <a:r>
              <a:rPr lang="ar-MA" sz="2800" dirty="0" smtClean="0">
                <a:solidFill>
                  <a:schemeClr val="accent4">
                    <a:lumMod val="75000"/>
                  </a:schemeClr>
                </a:solidFill>
              </a:rPr>
              <a:t> إضرابا أي بنسبة 26 </a:t>
            </a:r>
            <a:r>
              <a:rPr lang="fr-FR" sz="2800" dirty="0" smtClean="0">
                <a:solidFill>
                  <a:schemeClr val="accent4">
                    <a:lumMod val="75000"/>
                  </a:schemeClr>
                </a:solidFill>
              </a:rPr>
              <a:t>%</a:t>
            </a:r>
            <a:r>
              <a:rPr lang="ar-MA" sz="2800" dirty="0" smtClean="0">
                <a:solidFill>
                  <a:schemeClr val="accent4">
                    <a:lumMod val="75000"/>
                  </a:schemeClr>
                </a:solidFill>
              </a:rPr>
              <a:t>، والغرب </a:t>
            </a:r>
            <a:r>
              <a:rPr lang="ar-MA" sz="2800" dirty="0" err="1" smtClean="0">
                <a:solidFill>
                  <a:schemeClr val="accent4">
                    <a:lumMod val="75000"/>
                  </a:schemeClr>
                </a:solidFill>
              </a:rPr>
              <a:t>الشراردة</a:t>
            </a:r>
            <a:r>
              <a:rPr lang="ar-MA" sz="2800" dirty="0" smtClean="0">
                <a:solidFill>
                  <a:schemeClr val="accent4">
                    <a:lumMod val="75000"/>
                  </a:schemeClr>
                </a:solidFill>
              </a:rPr>
              <a:t> بني احسن ب 12 اضرابا أي بنسبة 15 </a:t>
            </a:r>
            <a:r>
              <a:rPr lang="fr-FR" sz="2800" dirty="0" smtClean="0">
                <a:solidFill>
                  <a:schemeClr val="accent4">
                    <a:lumMod val="75000"/>
                  </a:schemeClr>
                </a:solidFill>
              </a:rPr>
              <a:t>%</a:t>
            </a:r>
            <a:r>
              <a:rPr lang="ar-MA" sz="2800" dirty="0" smtClean="0">
                <a:solidFill>
                  <a:schemeClr val="accent4">
                    <a:lumMod val="75000"/>
                  </a:schemeClr>
                </a:solidFill>
              </a:rPr>
              <a:t>، </a:t>
            </a:r>
            <a:r>
              <a:rPr lang="ar-MA" sz="2800" dirty="0" err="1" smtClean="0">
                <a:solidFill>
                  <a:schemeClr val="accent4">
                    <a:lumMod val="75000"/>
                  </a:schemeClr>
                </a:solidFill>
              </a:rPr>
              <a:t>وطنجة</a:t>
            </a:r>
            <a:r>
              <a:rPr lang="ar-MA" sz="2800" dirty="0" smtClean="0">
                <a:solidFill>
                  <a:schemeClr val="accent4">
                    <a:lumMod val="75000"/>
                  </a:schemeClr>
                </a:solidFill>
              </a:rPr>
              <a:t> </a:t>
            </a:r>
            <a:r>
              <a:rPr lang="ar-MA" sz="2800" dirty="0" err="1" smtClean="0">
                <a:solidFill>
                  <a:schemeClr val="accent4">
                    <a:lumMod val="75000"/>
                  </a:schemeClr>
                </a:solidFill>
              </a:rPr>
              <a:t>تطوان</a:t>
            </a:r>
            <a:r>
              <a:rPr lang="ar-MA" sz="2800" dirty="0" smtClean="0">
                <a:solidFill>
                  <a:schemeClr val="accent4">
                    <a:lumMod val="75000"/>
                  </a:schemeClr>
                </a:solidFill>
              </a:rPr>
              <a:t> ب 7 إضرابات أي بنسبة 9 </a:t>
            </a:r>
            <a:r>
              <a:rPr lang="fr-FR" sz="2800" dirty="0" smtClean="0">
                <a:solidFill>
                  <a:schemeClr val="accent4">
                    <a:lumMod val="75000"/>
                  </a:schemeClr>
                </a:solidFill>
              </a:rPr>
              <a:t>%</a:t>
            </a:r>
            <a:r>
              <a:rPr lang="ar-MA" sz="2800" dirty="0" err="1" smtClean="0">
                <a:solidFill>
                  <a:schemeClr val="accent4">
                    <a:lumMod val="75000"/>
                  </a:schemeClr>
                </a:solidFill>
              </a:rPr>
              <a:t>.</a:t>
            </a:r>
            <a:endParaRPr lang="ar-MA" sz="2800" dirty="0" smtClean="0">
              <a:solidFill>
                <a:schemeClr val="accent4">
                  <a:lumMod val="75000"/>
                </a:schemeClr>
              </a:solidFill>
              <a:latin typeface="+mn-lt"/>
              <a:cs typeface="+mn-cs"/>
            </a:endParaRPr>
          </a:p>
        </p:txBody>
      </p:sp>
      <p:sp>
        <p:nvSpPr>
          <p:cNvPr id="4" name="Rectangle 3"/>
          <p:cNvSpPr/>
          <p:nvPr/>
        </p:nvSpPr>
        <p:spPr>
          <a:xfrm>
            <a:off x="2483768" y="764704"/>
            <a:ext cx="6660232" cy="523220"/>
          </a:xfrm>
          <a:prstGeom prst="rect">
            <a:avLst/>
          </a:prstGeom>
          <a:solidFill>
            <a:schemeClr val="accent4">
              <a:lumMod val="75000"/>
            </a:schemeClr>
          </a:solidFill>
          <a:ln>
            <a:solidFill>
              <a:schemeClr val="accent1"/>
            </a:solidFill>
          </a:ln>
        </p:spPr>
        <p:txBody>
          <a:bodyPr wrap="square">
            <a:spAutoFit/>
          </a:bodyPr>
          <a:lstStyle/>
          <a:p>
            <a:pPr algn="r" rtl="1" fontAlgn="auto">
              <a:spcAft>
                <a:spcPts val="0"/>
              </a:spcAft>
              <a:defRPr/>
            </a:pPr>
            <a:r>
              <a:rPr lang="ar-MA" sz="2800" b="1" dirty="0" smtClean="0">
                <a:solidFill>
                  <a:schemeClr val="bg1"/>
                </a:solidFill>
              </a:rPr>
              <a:t>الإضرابات المندلعة في القطاع الفلاحي </a:t>
            </a:r>
            <a:endParaRPr lang="fr-FR" sz="2800" b="1" dirty="0">
              <a:solidFill>
                <a:schemeClr val="bg1"/>
              </a:solidFill>
            </a:endParaRPr>
          </a:p>
        </p:txBody>
      </p:sp>
      <p:sp>
        <p:nvSpPr>
          <p:cNvPr id="5" name="Titre 1"/>
          <p:cNvSpPr txBox="1">
            <a:spLocks/>
          </p:cNvSpPr>
          <p:nvPr/>
        </p:nvSpPr>
        <p:spPr>
          <a:xfrm>
            <a:off x="0" y="-26987"/>
            <a:ext cx="9144000" cy="503660"/>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تدبير العلاقات </a:t>
            </a:r>
            <a:r>
              <a:rPr lang="ar-MA" sz="2600" b="1" dirty="0" smtClean="0">
                <a:solidFill>
                  <a:schemeClr val="bg1"/>
                </a:solidFill>
                <a:latin typeface="Arial" charset="0"/>
                <a:cs typeface="Arial" charset="0"/>
              </a:rPr>
              <a:t>المهنية</a:t>
            </a:r>
            <a:endParaRPr lang="fr-FR" sz="2600" b="1" dirty="0">
              <a:solidFill>
                <a:schemeClr val="bg1"/>
              </a:solidFill>
              <a:latin typeface="Arial" charset="0"/>
              <a:cs typeface="Arial" charset="0"/>
            </a:endParaRPr>
          </a:p>
        </p:txBody>
      </p:sp>
      <p:sp>
        <p:nvSpPr>
          <p:cNvPr id="6" name="Espace réservé du numéro de diapositive 5"/>
          <p:cNvSpPr>
            <a:spLocks noGrp="1"/>
          </p:cNvSpPr>
          <p:nvPr>
            <p:ph type="sldNum" sz="quarter" idx="12"/>
          </p:nvPr>
        </p:nvSpPr>
        <p:spPr/>
        <p:txBody>
          <a:bodyPr/>
          <a:lstStyle/>
          <a:p>
            <a:pPr>
              <a:defRPr/>
            </a:pPr>
            <a:fld id="{0F0A8241-D936-456B-8F37-0C473010374D}" type="slidenum">
              <a:rPr lang="fr-FR" smtClean="0"/>
              <a:pPr>
                <a:defRPr/>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843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843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843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844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1"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تدبير العلاقات </a:t>
            </a:r>
            <a:r>
              <a:rPr lang="ar-MA" sz="2600" b="1" dirty="0" smtClean="0">
                <a:solidFill>
                  <a:schemeClr val="bg1"/>
                </a:solidFill>
                <a:latin typeface="Arial" charset="0"/>
                <a:cs typeface="Arial" charset="0"/>
              </a:rPr>
              <a:t>المهنية</a:t>
            </a:r>
            <a:endParaRPr lang="fr-FR" sz="2600" b="1" dirty="0">
              <a:solidFill>
                <a:schemeClr val="bg1"/>
              </a:solidFill>
              <a:latin typeface="Arial" charset="0"/>
              <a:cs typeface="Arial" charset="0"/>
            </a:endParaRPr>
          </a:p>
          <a:p>
            <a:pPr algn="ctr" rtl="1" fontAlgn="auto">
              <a:spcBef>
                <a:spcPts val="0"/>
              </a:spcBef>
              <a:spcAft>
                <a:spcPts val="0"/>
              </a:spcAft>
              <a:defRPr/>
            </a:pPr>
            <a:endParaRPr lang="fr-FR" sz="2600" b="1" dirty="0">
              <a:solidFill>
                <a:schemeClr val="bg1"/>
              </a:solidFill>
              <a:latin typeface="Arial" charset="0"/>
              <a:cs typeface="Arial" charset="0"/>
            </a:endParaRPr>
          </a:p>
        </p:txBody>
      </p:sp>
      <p:sp>
        <p:nvSpPr>
          <p:cNvPr id="12" name="Rectangle 11"/>
          <p:cNvSpPr/>
          <p:nvPr/>
        </p:nvSpPr>
        <p:spPr>
          <a:xfrm>
            <a:off x="2843808" y="620688"/>
            <a:ext cx="6300192" cy="461665"/>
          </a:xfrm>
          <a:prstGeom prst="rect">
            <a:avLst/>
          </a:prstGeom>
          <a:solidFill>
            <a:schemeClr val="accent4">
              <a:lumMod val="75000"/>
            </a:schemeClr>
          </a:solidFill>
        </p:spPr>
        <p:txBody>
          <a:bodyPr wrap="square">
            <a:spAutoFit/>
          </a:bodyPr>
          <a:lstStyle/>
          <a:p>
            <a:pPr algn="r" rtl="1" fontAlgn="auto">
              <a:spcAft>
                <a:spcPts val="0"/>
              </a:spcAft>
              <a:defRPr/>
            </a:pPr>
            <a:r>
              <a:rPr lang="ar-MA" sz="2400" b="1" dirty="0" smtClean="0">
                <a:solidFill>
                  <a:schemeClr val="bg1"/>
                </a:solidFill>
                <a:latin typeface="Arial" charset="0"/>
                <a:cs typeface="Arial" charset="0"/>
              </a:rPr>
              <a:t>الإضرابات </a:t>
            </a:r>
            <a:r>
              <a:rPr lang="ar-MA" sz="2400" b="1" dirty="0" err="1" smtClean="0">
                <a:solidFill>
                  <a:schemeClr val="bg1"/>
                </a:solidFill>
                <a:latin typeface="Arial" charset="0"/>
                <a:cs typeface="Arial" charset="0"/>
              </a:rPr>
              <a:t>المتفاداة</a:t>
            </a:r>
            <a:r>
              <a:rPr lang="ar-MA" sz="2400" b="1" dirty="0" smtClean="0">
                <a:solidFill>
                  <a:schemeClr val="bg1"/>
                </a:solidFill>
                <a:latin typeface="Arial" charset="0"/>
                <a:cs typeface="Arial" charset="0"/>
              </a:rPr>
              <a:t> </a:t>
            </a:r>
            <a:r>
              <a:rPr lang="ar-SA" sz="2400" b="1" dirty="0">
                <a:solidFill>
                  <a:schemeClr val="bg1"/>
                </a:solidFill>
                <a:latin typeface="Arial" charset="0"/>
                <a:cs typeface="Arial" charset="0"/>
              </a:rPr>
              <a:t>في قطاعات الصناعة والتجارة والخدمات</a:t>
            </a:r>
            <a:r>
              <a:rPr lang="ar-MA" sz="2400" b="1" dirty="0" smtClean="0">
                <a:solidFill>
                  <a:schemeClr val="bg1"/>
                </a:solidFill>
                <a:latin typeface="Arial" charset="0"/>
                <a:cs typeface="Arial" charset="0"/>
              </a:rPr>
              <a:t>  </a:t>
            </a:r>
            <a:endParaRPr lang="fr-FR" sz="2400" b="1" dirty="0">
              <a:solidFill>
                <a:schemeClr val="bg1"/>
              </a:solidFill>
            </a:endParaRPr>
          </a:p>
        </p:txBody>
      </p:sp>
      <p:sp>
        <p:nvSpPr>
          <p:cNvPr id="14" name="Rectangle 13"/>
          <p:cNvSpPr/>
          <p:nvPr/>
        </p:nvSpPr>
        <p:spPr>
          <a:xfrm>
            <a:off x="179512" y="1181534"/>
            <a:ext cx="8856984" cy="5133713"/>
          </a:xfrm>
          <a:prstGeom prst="rect">
            <a:avLst/>
          </a:prstGeom>
          <a:solidFill>
            <a:schemeClr val="accent4">
              <a:lumMod val="20000"/>
              <a:lumOff val="80000"/>
            </a:schemeClr>
          </a:solidFill>
        </p:spPr>
        <p:txBody>
          <a:bodyPr wrap="square">
            <a:spAutoFit/>
          </a:bodyPr>
          <a:lstStyle/>
          <a:p>
            <a:pPr marL="342900" indent="-342900" algn="just" rtl="1" eaLnBrk="0" hangingPunct="0">
              <a:spcBef>
                <a:spcPct val="20000"/>
              </a:spcBef>
              <a:buFont typeface="Wingdings" pitchFamily="2" charset="2"/>
              <a:buChar char="q"/>
              <a:defRPr/>
            </a:pPr>
            <a:r>
              <a:rPr lang="ar-MA" sz="2600" dirty="0">
                <a:solidFill>
                  <a:schemeClr val="accent4">
                    <a:lumMod val="75000"/>
                  </a:schemeClr>
                </a:solidFill>
              </a:rPr>
              <a:t>تفادي اندلاع </a:t>
            </a:r>
            <a:r>
              <a:rPr lang="fr-FR" sz="2600" b="1" dirty="0">
                <a:solidFill>
                  <a:schemeClr val="accent4">
                    <a:lumMod val="75000"/>
                  </a:schemeClr>
                </a:solidFill>
              </a:rPr>
              <a:t>803</a:t>
            </a:r>
            <a:r>
              <a:rPr lang="ar-MA" sz="2600" dirty="0">
                <a:solidFill>
                  <a:schemeClr val="accent4">
                    <a:lumMod val="75000"/>
                  </a:schemeClr>
                </a:solidFill>
              </a:rPr>
              <a:t> إضرابات في </a:t>
            </a:r>
            <a:r>
              <a:rPr lang="fr-FR" sz="2600" b="1" dirty="0">
                <a:solidFill>
                  <a:schemeClr val="accent4">
                    <a:lumMod val="75000"/>
                  </a:schemeClr>
                </a:solidFill>
              </a:rPr>
              <a:t>657</a:t>
            </a:r>
            <a:r>
              <a:rPr lang="ar-MA" sz="2600" dirty="0">
                <a:solidFill>
                  <a:schemeClr val="accent4">
                    <a:lumMod val="75000"/>
                  </a:schemeClr>
                </a:solidFill>
              </a:rPr>
              <a:t> مؤسسة، مقابل </a:t>
            </a:r>
            <a:r>
              <a:rPr lang="fr-FR" sz="2600" b="1" dirty="0">
                <a:solidFill>
                  <a:schemeClr val="accent4">
                    <a:lumMod val="75000"/>
                  </a:schemeClr>
                </a:solidFill>
              </a:rPr>
              <a:t>722</a:t>
            </a:r>
            <a:r>
              <a:rPr lang="ar-MA" sz="2600" dirty="0">
                <a:solidFill>
                  <a:schemeClr val="accent4">
                    <a:lumMod val="75000"/>
                  </a:schemeClr>
                </a:solidFill>
              </a:rPr>
              <a:t> إضرابا في </a:t>
            </a:r>
            <a:r>
              <a:rPr lang="fr-FR" sz="2600" b="1" dirty="0">
                <a:solidFill>
                  <a:schemeClr val="accent4">
                    <a:lumMod val="75000"/>
                  </a:schemeClr>
                </a:solidFill>
              </a:rPr>
              <a:t>691</a:t>
            </a:r>
            <a:r>
              <a:rPr lang="ar-MA" sz="2600" dirty="0">
                <a:solidFill>
                  <a:schemeClr val="accent4">
                    <a:lumMod val="75000"/>
                  </a:schemeClr>
                </a:solidFill>
              </a:rPr>
              <a:t> مؤسسة خلال سنة </a:t>
            </a:r>
            <a:r>
              <a:rPr lang="fr-FR" sz="2600" dirty="0">
                <a:solidFill>
                  <a:schemeClr val="accent4">
                    <a:lumMod val="75000"/>
                  </a:schemeClr>
                </a:solidFill>
              </a:rPr>
              <a:t>2011</a:t>
            </a:r>
            <a:r>
              <a:rPr lang="ar-MA" sz="2600" dirty="0">
                <a:solidFill>
                  <a:schemeClr val="accent4">
                    <a:lumMod val="75000"/>
                  </a:schemeClr>
                </a:solidFill>
              </a:rPr>
              <a:t>، أي بنسبة ارتفاع بلغت </a:t>
            </a:r>
            <a:r>
              <a:rPr lang="fr-FR" sz="2600" dirty="0">
                <a:solidFill>
                  <a:schemeClr val="accent4">
                    <a:lumMod val="75000"/>
                  </a:schemeClr>
                </a:solidFill>
              </a:rPr>
              <a:t>11,22  %</a:t>
            </a:r>
            <a:r>
              <a:rPr lang="ar-MA" sz="2600" dirty="0" err="1">
                <a:solidFill>
                  <a:schemeClr val="accent4">
                    <a:lumMod val="75000"/>
                  </a:schemeClr>
                </a:solidFill>
              </a:rPr>
              <a:t>.</a:t>
            </a:r>
            <a:r>
              <a:rPr lang="ar-MA" sz="2600" dirty="0">
                <a:solidFill>
                  <a:schemeClr val="accent4">
                    <a:lumMod val="75000"/>
                  </a:schemeClr>
                </a:solidFill>
              </a:rPr>
              <a:t> وقد ترتب عن ذلك ربح ما يعادل </a:t>
            </a:r>
            <a:r>
              <a:rPr lang="ar-MA" sz="2600" b="1" dirty="0">
                <a:solidFill>
                  <a:schemeClr val="accent4">
                    <a:lumMod val="75000"/>
                  </a:schemeClr>
                </a:solidFill>
              </a:rPr>
              <a:t>72.874</a:t>
            </a:r>
            <a:r>
              <a:rPr lang="ar-MA" sz="2600" dirty="0">
                <a:solidFill>
                  <a:schemeClr val="accent4">
                    <a:lumMod val="75000"/>
                  </a:schemeClr>
                </a:solidFill>
              </a:rPr>
              <a:t> يوم عمل</a:t>
            </a:r>
          </a:p>
          <a:p>
            <a:pPr marL="342900" indent="-342900" algn="just" rtl="1" eaLnBrk="0" hangingPunct="0">
              <a:spcBef>
                <a:spcPct val="20000"/>
              </a:spcBef>
              <a:buFont typeface="Wingdings" pitchFamily="2" charset="2"/>
              <a:buChar char="q"/>
              <a:defRPr/>
            </a:pPr>
            <a:r>
              <a:rPr lang="ar-MA" sz="2600" dirty="0">
                <a:solidFill>
                  <a:schemeClr val="accent4">
                    <a:lumMod val="75000"/>
                  </a:schemeClr>
                </a:solidFill>
              </a:rPr>
              <a:t>تركزت معظم الإضرابات </a:t>
            </a:r>
            <a:r>
              <a:rPr lang="ar-MA" sz="2600" dirty="0" err="1">
                <a:solidFill>
                  <a:schemeClr val="accent4">
                    <a:lumMod val="75000"/>
                  </a:schemeClr>
                </a:solidFill>
              </a:rPr>
              <a:t>المتفاداة</a:t>
            </a:r>
            <a:r>
              <a:rPr lang="ar-MA" sz="2600" dirty="0">
                <a:solidFill>
                  <a:schemeClr val="accent4">
                    <a:lumMod val="75000"/>
                  </a:schemeClr>
                </a:solidFill>
              </a:rPr>
              <a:t> خلال سنة 2012 على مستوى جهة </a:t>
            </a:r>
            <a:r>
              <a:rPr lang="ar-MA" sz="2600" dirty="0" err="1">
                <a:solidFill>
                  <a:schemeClr val="accent4">
                    <a:lumMod val="75000"/>
                  </a:schemeClr>
                </a:solidFill>
              </a:rPr>
              <a:t>كلميم</a:t>
            </a:r>
            <a:r>
              <a:rPr lang="ar-MA" sz="2600" dirty="0">
                <a:solidFill>
                  <a:schemeClr val="accent4">
                    <a:lumMod val="75000"/>
                  </a:schemeClr>
                </a:solidFill>
              </a:rPr>
              <a:t> </a:t>
            </a:r>
            <a:r>
              <a:rPr lang="ar-MA" sz="2600" dirty="0" smtClean="0">
                <a:solidFill>
                  <a:schemeClr val="accent4">
                    <a:lumMod val="75000"/>
                  </a:schemeClr>
                </a:solidFill>
              </a:rPr>
              <a:t>-</a:t>
            </a:r>
            <a:r>
              <a:rPr lang="ar-MA" sz="2600" dirty="0" err="1" smtClean="0">
                <a:solidFill>
                  <a:schemeClr val="accent4">
                    <a:lumMod val="75000"/>
                  </a:schemeClr>
                </a:solidFill>
              </a:rPr>
              <a:t>السمارة</a:t>
            </a:r>
            <a:r>
              <a:rPr lang="ar-MA" sz="2600" dirty="0" smtClean="0">
                <a:solidFill>
                  <a:schemeClr val="accent4">
                    <a:lumMod val="75000"/>
                  </a:schemeClr>
                </a:solidFill>
              </a:rPr>
              <a:t> </a:t>
            </a:r>
            <a:r>
              <a:rPr lang="ar-MA" sz="2600" dirty="0">
                <a:solidFill>
                  <a:schemeClr val="accent4">
                    <a:lumMod val="75000"/>
                  </a:schemeClr>
                </a:solidFill>
              </a:rPr>
              <a:t>ب </a:t>
            </a:r>
            <a:r>
              <a:rPr lang="ar-MA" sz="2600" b="1" dirty="0">
                <a:solidFill>
                  <a:schemeClr val="accent4">
                    <a:lumMod val="75000"/>
                  </a:schemeClr>
                </a:solidFill>
              </a:rPr>
              <a:t>119</a:t>
            </a:r>
            <a:r>
              <a:rPr lang="ar-MA" sz="2600" dirty="0">
                <a:solidFill>
                  <a:schemeClr val="accent4">
                    <a:lumMod val="75000"/>
                  </a:schemeClr>
                </a:solidFill>
              </a:rPr>
              <a:t> </a:t>
            </a:r>
            <a:r>
              <a:rPr lang="ar-MA" sz="2600" b="1" dirty="0">
                <a:solidFill>
                  <a:schemeClr val="accent4">
                    <a:lumMod val="75000"/>
                  </a:schemeClr>
                </a:solidFill>
              </a:rPr>
              <a:t>إضرابا</a:t>
            </a:r>
            <a:r>
              <a:rPr lang="ar-MA" sz="2600" dirty="0">
                <a:solidFill>
                  <a:schemeClr val="accent4">
                    <a:lumMod val="75000"/>
                  </a:schemeClr>
                </a:solidFill>
              </a:rPr>
              <a:t> متفاديا أي بنسبة 14.82</a:t>
            </a:r>
            <a:r>
              <a:rPr lang="fr-FR" sz="2600" dirty="0">
                <a:solidFill>
                  <a:schemeClr val="accent4">
                    <a:lumMod val="75000"/>
                  </a:schemeClr>
                </a:solidFill>
              </a:rPr>
              <a:t>%</a:t>
            </a:r>
            <a:r>
              <a:rPr lang="ar-MA" sz="2600" dirty="0">
                <a:solidFill>
                  <a:schemeClr val="accent4">
                    <a:lumMod val="75000"/>
                  </a:schemeClr>
                </a:solidFill>
              </a:rPr>
              <a:t> تليها جهة الدار البيضاء بنسبة</a:t>
            </a:r>
            <a:r>
              <a:rPr lang="fr-FR" sz="2600" dirty="0">
                <a:solidFill>
                  <a:schemeClr val="accent4">
                    <a:lumMod val="75000"/>
                  </a:schemeClr>
                </a:solidFill>
              </a:rPr>
              <a:t>%13 .82 </a:t>
            </a:r>
            <a:r>
              <a:rPr lang="ar-MA" sz="2600" dirty="0">
                <a:solidFill>
                  <a:schemeClr val="accent4">
                    <a:lumMod val="75000"/>
                  </a:schemeClr>
                </a:solidFill>
              </a:rPr>
              <a:t>، وجهة </a:t>
            </a:r>
            <a:r>
              <a:rPr lang="ar-MA" sz="2600" dirty="0" err="1">
                <a:solidFill>
                  <a:schemeClr val="accent4">
                    <a:lumMod val="75000"/>
                  </a:schemeClr>
                </a:solidFill>
              </a:rPr>
              <a:t>طنجة</a:t>
            </a:r>
            <a:r>
              <a:rPr lang="ar-MA" sz="2600" dirty="0">
                <a:solidFill>
                  <a:schemeClr val="accent4">
                    <a:lumMod val="75000"/>
                  </a:schemeClr>
                </a:solidFill>
              </a:rPr>
              <a:t> - </a:t>
            </a:r>
            <a:r>
              <a:rPr lang="ar-MA" sz="2600" dirty="0" err="1">
                <a:solidFill>
                  <a:schemeClr val="accent4">
                    <a:lumMod val="75000"/>
                  </a:schemeClr>
                </a:solidFill>
              </a:rPr>
              <a:t>تطوان</a:t>
            </a:r>
            <a:r>
              <a:rPr lang="ar-MA" sz="2600" dirty="0">
                <a:solidFill>
                  <a:schemeClr val="accent4">
                    <a:lumMod val="75000"/>
                  </a:schemeClr>
                </a:solidFill>
              </a:rPr>
              <a:t> بنسبة </a:t>
            </a:r>
            <a:r>
              <a:rPr lang="fr-FR" sz="2600" dirty="0">
                <a:solidFill>
                  <a:schemeClr val="accent4">
                    <a:lumMod val="75000"/>
                  </a:schemeClr>
                </a:solidFill>
              </a:rPr>
              <a:t>%13.20</a:t>
            </a:r>
            <a:r>
              <a:rPr lang="ar-MA" sz="2600" dirty="0">
                <a:solidFill>
                  <a:schemeClr val="accent4">
                    <a:lumMod val="75000"/>
                  </a:schemeClr>
                </a:solidFill>
              </a:rPr>
              <a:t>، ثم جهة </a:t>
            </a:r>
            <a:r>
              <a:rPr lang="ar-MA" sz="2600" dirty="0" err="1">
                <a:solidFill>
                  <a:schemeClr val="accent4">
                    <a:lumMod val="75000"/>
                  </a:schemeClr>
                </a:solidFill>
              </a:rPr>
              <a:t>فاس</a:t>
            </a:r>
            <a:r>
              <a:rPr lang="ar-MA" sz="2600" dirty="0">
                <a:solidFill>
                  <a:schemeClr val="accent4">
                    <a:lumMod val="75000"/>
                  </a:schemeClr>
                </a:solidFill>
              </a:rPr>
              <a:t>- </a:t>
            </a:r>
            <a:r>
              <a:rPr lang="ar-MA" sz="2600" dirty="0" err="1">
                <a:solidFill>
                  <a:schemeClr val="accent4">
                    <a:lumMod val="75000"/>
                  </a:schemeClr>
                </a:solidFill>
              </a:rPr>
              <a:t>بولمان</a:t>
            </a:r>
            <a:r>
              <a:rPr lang="ar-MA" sz="2600" dirty="0">
                <a:solidFill>
                  <a:schemeClr val="accent4">
                    <a:lumMod val="75000"/>
                  </a:schemeClr>
                </a:solidFill>
              </a:rPr>
              <a:t> بنسبة </a:t>
            </a:r>
            <a:r>
              <a:rPr lang="fr-FR" sz="2600" dirty="0">
                <a:solidFill>
                  <a:schemeClr val="accent4">
                    <a:lumMod val="75000"/>
                  </a:schemeClr>
                </a:solidFill>
              </a:rPr>
              <a:t>%11.21</a:t>
            </a:r>
            <a:r>
              <a:rPr lang="ar-MA" sz="2600" dirty="0" err="1">
                <a:solidFill>
                  <a:schemeClr val="accent4">
                    <a:lumMod val="75000"/>
                  </a:schemeClr>
                </a:solidFill>
              </a:rPr>
              <a:t>.</a:t>
            </a:r>
            <a:endParaRPr lang="ar-MA" sz="2600" dirty="0">
              <a:solidFill>
                <a:schemeClr val="accent4">
                  <a:lumMod val="75000"/>
                </a:schemeClr>
              </a:solidFill>
            </a:endParaRPr>
          </a:p>
          <a:p>
            <a:pPr marL="342900" indent="-342900" algn="just" rtl="1" eaLnBrk="0" hangingPunct="0">
              <a:spcBef>
                <a:spcPct val="20000"/>
              </a:spcBef>
              <a:buFont typeface="Wingdings" pitchFamily="2" charset="2"/>
              <a:buChar char="q"/>
              <a:defRPr/>
            </a:pPr>
            <a:r>
              <a:rPr lang="ar-MA" sz="2600" dirty="0">
                <a:solidFill>
                  <a:schemeClr val="accent4">
                    <a:lumMod val="75000"/>
                  </a:schemeClr>
                </a:solidFill>
              </a:rPr>
              <a:t>يحتل قطاع الصناعة المرتبة الأولى من حيث عدد الإضرابات </a:t>
            </a:r>
            <a:r>
              <a:rPr lang="ar-MA" sz="2600" dirty="0" err="1">
                <a:solidFill>
                  <a:schemeClr val="accent4">
                    <a:lumMod val="75000"/>
                  </a:schemeClr>
                </a:solidFill>
              </a:rPr>
              <a:t>المتفاداة</a:t>
            </a:r>
            <a:r>
              <a:rPr lang="ar-MA" sz="2600" dirty="0">
                <a:solidFill>
                  <a:schemeClr val="accent4">
                    <a:lumMod val="75000"/>
                  </a:schemeClr>
                </a:solidFill>
              </a:rPr>
              <a:t> بنسبة 63.51</a:t>
            </a:r>
            <a:r>
              <a:rPr lang="fr-FR" sz="2600" dirty="0">
                <a:solidFill>
                  <a:schemeClr val="accent4">
                    <a:lumMod val="75000"/>
                  </a:schemeClr>
                </a:solidFill>
              </a:rPr>
              <a:t>%</a:t>
            </a:r>
            <a:r>
              <a:rPr lang="ar-MA" sz="2600" dirty="0">
                <a:solidFill>
                  <a:schemeClr val="accent4">
                    <a:lumMod val="75000"/>
                  </a:schemeClr>
                </a:solidFill>
              </a:rPr>
              <a:t>، يليه قطاع الخدمات</a:t>
            </a:r>
            <a:r>
              <a:rPr lang="fr-FR" sz="2600" dirty="0">
                <a:solidFill>
                  <a:schemeClr val="accent4">
                    <a:lumMod val="75000"/>
                  </a:schemeClr>
                </a:solidFill>
              </a:rPr>
              <a:t> </a:t>
            </a:r>
            <a:r>
              <a:rPr lang="ar-MA" sz="2600" dirty="0">
                <a:solidFill>
                  <a:schemeClr val="accent4">
                    <a:lumMod val="75000"/>
                  </a:schemeClr>
                </a:solidFill>
              </a:rPr>
              <a:t>بنسبة 21.92</a:t>
            </a:r>
            <a:r>
              <a:rPr lang="fr-FR" sz="2600" dirty="0">
                <a:solidFill>
                  <a:schemeClr val="accent4">
                    <a:lumMod val="75000"/>
                  </a:schemeClr>
                </a:solidFill>
              </a:rPr>
              <a:t>% </a:t>
            </a:r>
            <a:r>
              <a:rPr lang="ar-MA" sz="2600" dirty="0">
                <a:solidFill>
                  <a:schemeClr val="accent4">
                    <a:lumMod val="75000"/>
                  </a:schemeClr>
                </a:solidFill>
              </a:rPr>
              <a:t> ثم التجارة بنسبة </a:t>
            </a:r>
            <a:r>
              <a:rPr lang="fr-FR" sz="2600" dirty="0">
                <a:solidFill>
                  <a:schemeClr val="accent4">
                    <a:lumMod val="75000"/>
                  </a:schemeClr>
                </a:solidFill>
              </a:rPr>
              <a:t>14.57%</a:t>
            </a:r>
            <a:r>
              <a:rPr lang="ar-MA" sz="2600" dirty="0" err="1">
                <a:solidFill>
                  <a:schemeClr val="accent4">
                    <a:lumMod val="75000"/>
                  </a:schemeClr>
                </a:solidFill>
              </a:rPr>
              <a:t>.</a:t>
            </a:r>
            <a:endParaRPr lang="fr-FR" sz="2600" dirty="0">
              <a:solidFill>
                <a:schemeClr val="accent4">
                  <a:lumMod val="75000"/>
                </a:schemeClr>
              </a:solidFill>
            </a:endParaRPr>
          </a:p>
          <a:p>
            <a:pPr marL="342900" indent="-342900" algn="just" rtl="1" eaLnBrk="0" hangingPunct="0">
              <a:spcBef>
                <a:spcPct val="20000"/>
              </a:spcBef>
              <a:buFont typeface="Wingdings" pitchFamily="2" charset="2"/>
              <a:buChar char="q"/>
              <a:defRPr/>
            </a:pPr>
            <a:r>
              <a:rPr lang="ar-MA" sz="2600" dirty="0">
                <a:solidFill>
                  <a:schemeClr val="accent4">
                    <a:lumMod val="75000"/>
                  </a:schemeClr>
                </a:solidFill>
              </a:rPr>
              <a:t>يشكل التأخير في أداء الأجور المصدر الأول للنزاعات </a:t>
            </a:r>
            <a:r>
              <a:rPr lang="ar-MA" sz="2600" dirty="0" err="1">
                <a:solidFill>
                  <a:schemeClr val="accent4">
                    <a:lumMod val="75000"/>
                  </a:schemeClr>
                </a:solidFill>
              </a:rPr>
              <a:t>المتفاداة</a:t>
            </a:r>
            <a:r>
              <a:rPr lang="ar-MA" sz="2600" dirty="0">
                <a:solidFill>
                  <a:schemeClr val="accent4">
                    <a:lumMod val="75000"/>
                  </a:schemeClr>
                </a:solidFill>
              </a:rPr>
              <a:t> بنسبة 20,57</a:t>
            </a:r>
            <a:r>
              <a:rPr lang="fr-FR" sz="2600" dirty="0">
                <a:solidFill>
                  <a:schemeClr val="accent4">
                    <a:lumMod val="75000"/>
                  </a:schemeClr>
                </a:solidFill>
              </a:rPr>
              <a:t>%</a:t>
            </a:r>
            <a:r>
              <a:rPr lang="ar-MA" sz="2600" dirty="0">
                <a:solidFill>
                  <a:schemeClr val="accent4">
                    <a:lumMod val="75000"/>
                  </a:schemeClr>
                </a:solidFill>
              </a:rPr>
              <a:t>، متبوعا بمدة الشغل بنسبة 12,60</a:t>
            </a:r>
            <a:r>
              <a:rPr lang="fr-FR" sz="2600" dirty="0">
                <a:solidFill>
                  <a:schemeClr val="accent4">
                    <a:lumMod val="75000"/>
                  </a:schemeClr>
                </a:solidFill>
              </a:rPr>
              <a:t>%</a:t>
            </a:r>
            <a:r>
              <a:rPr lang="ar-MA" sz="2600" dirty="0">
                <a:solidFill>
                  <a:schemeClr val="accent4">
                    <a:lumMod val="75000"/>
                  </a:schemeClr>
                </a:solidFill>
              </a:rPr>
              <a:t>، وتأتي الحماية الاجتماعية في المرتبة الثالثة بنسبة 11,99</a:t>
            </a:r>
            <a:r>
              <a:rPr lang="fr-FR" sz="2600" dirty="0">
                <a:solidFill>
                  <a:schemeClr val="accent4">
                    <a:lumMod val="75000"/>
                  </a:schemeClr>
                </a:solidFill>
              </a:rPr>
              <a:t>%</a:t>
            </a:r>
            <a:r>
              <a:rPr lang="ar-MA" sz="2600" dirty="0" err="1">
                <a:solidFill>
                  <a:schemeClr val="accent4">
                    <a:lumMod val="75000"/>
                  </a:schemeClr>
                </a:solidFill>
              </a:rPr>
              <a:t>.</a:t>
            </a:r>
            <a:endParaRPr lang="fr-FR" sz="2600" dirty="0">
              <a:solidFill>
                <a:schemeClr val="accent4">
                  <a:lumMod val="75000"/>
                </a:schemeClr>
              </a:solidFill>
            </a:endParaRPr>
          </a:p>
        </p:txBody>
      </p:sp>
      <p:sp>
        <p:nvSpPr>
          <p:cNvPr id="15" name="Espace réservé du numéro de diapositive 14"/>
          <p:cNvSpPr>
            <a:spLocks noGrp="1"/>
          </p:cNvSpPr>
          <p:nvPr>
            <p:ph type="sldNum" sz="quarter" idx="12"/>
          </p:nvPr>
        </p:nvSpPr>
        <p:spPr/>
        <p:txBody>
          <a:bodyPr/>
          <a:lstStyle/>
          <a:p>
            <a:pPr>
              <a:defRPr/>
            </a:pPr>
            <a:fld id="{0F0A8241-D936-456B-8F37-0C473010374D}" type="slidenum">
              <a:rPr lang="fr-FR" smtClean="0"/>
              <a:pPr>
                <a:defRPr/>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4"/>
          <p:cNvSpPr txBox="1">
            <a:spLocks/>
          </p:cNvSpPr>
          <p:nvPr/>
        </p:nvSpPr>
        <p:spPr bwMode="auto">
          <a:xfrm>
            <a:off x="179512" y="1884894"/>
            <a:ext cx="8784976" cy="3272298"/>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1" eaLnBrk="0" fontAlgn="base" latinLnBrk="0" hangingPunct="0">
              <a:lnSpc>
                <a:spcPct val="100000"/>
              </a:lnSpc>
              <a:spcBef>
                <a:spcPct val="20000"/>
              </a:spcBef>
              <a:spcAft>
                <a:spcPct val="0"/>
              </a:spcAft>
              <a:buClrTx/>
              <a:buSzTx/>
              <a:buFont typeface="Wingdings" pitchFamily="2" charset="2"/>
              <a:buChar char="q"/>
              <a:tabLst/>
              <a:defRPr/>
            </a:pPr>
            <a:r>
              <a:rPr kumimoji="0" lang="ar-S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تفادي نشوب </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169</a:t>
            </a:r>
            <a:r>
              <a:rPr kumimoji="0" lang="ar-S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a:t>
            </a:r>
            <a:r>
              <a:rPr kumimoji="0" lang="ar-S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إضرابا</a:t>
            </a:r>
            <a:r>
              <a:rPr kumimoji="0" lang="ar-S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داخل </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119</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a:t>
            </a:r>
            <a:r>
              <a:rPr kumimoji="0" lang="ar-S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مؤسسة</a:t>
            </a:r>
            <a:r>
              <a:rPr kumimoji="0" lang="ar-S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استغلال </a:t>
            </a:r>
            <a:r>
              <a:rPr kumimoji="0" lang="ar-S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فلاحية</a:t>
            </a:r>
            <a:r>
              <a:rPr kumimoji="0" lang="ar-S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مقابل تفادي اندلاع </a:t>
            </a:r>
            <a:r>
              <a:rPr kumimoji="0" lang="ar-S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208</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إضرابا ب </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144</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a:t>
            </a:r>
            <a:r>
              <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rPr>
              <a:t>مؤسسة</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خلال سنة 2011.</a:t>
            </a:r>
            <a:endParaRPr kumimoji="0" lang="fr-FR" sz="28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0" fontAlgn="base" latinLnBrk="0" hangingPunct="0">
              <a:lnSpc>
                <a:spcPct val="100000"/>
              </a:lnSpc>
              <a:spcBef>
                <a:spcPct val="20000"/>
              </a:spcBef>
              <a:spcAft>
                <a:spcPct val="0"/>
              </a:spcAft>
              <a:buClrTx/>
              <a:buSzTx/>
              <a:buFont typeface="Wingdings" pitchFamily="2" charset="2"/>
              <a:buChar char="q"/>
              <a:tabLst/>
              <a:defRPr/>
            </a:pP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تأتي جهة الغرب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الشراردة</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بني احسن في المقدمة من حيث عدد نزاعات الشغل الجماعية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المتفاداة</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ب 75 نزاعا أي بنسبة 45</a:t>
            </a:r>
            <a:r>
              <a:rPr kumimoji="0" lang="fr-FR"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تليها الجهة الشرقية ب 22 نزاعا أي بنسبة 13 </a:t>
            </a:r>
            <a:r>
              <a:rPr kumimoji="0" lang="fr-FR"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وجهة الرباط سلا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زمور</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زعير</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ب19</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نزاعا أي بنسبة 11 </a:t>
            </a:r>
            <a:r>
              <a:rPr kumimoji="0" lang="fr-FR"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وجهتي مكناس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تافيلالت</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وسوس ماسة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درعة</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ب17</a:t>
            </a:r>
            <a:r>
              <a:rPr kumimoji="0" lang="ar-MA"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 نزاعا لكل واحدة منهما أي بنسبة 10 </a:t>
            </a:r>
            <a:r>
              <a:rPr kumimoji="0" lang="fr-FR" sz="2800" b="0" i="0" u="none" strike="noStrike" kern="1200" cap="none" spc="0" normalizeH="0" baseline="0" noProof="0" dirty="0" smtClean="0">
                <a:ln>
                  <a:noFill/>
                </a:ln>
                <a:solidFill>
                  <a:schemeClr val="accent4">
                    <a:lumMod val="75000"/>
                  </a:schemeClr>
                </a:solidFill>
                <a:effectLst/>
                <a:uLnTx/>
                <a:uFillTx/>
                <a:latin typeface="+mn-lt"/>
                <a:ea typeface="+mn-ea"/>
                <a:cs typeface="+mn-cs"/>
              </a:rPr>
              <a:t>%</a:t>
            </a:r>
            <a:r>
              <a:rPr kumimoji="0" lang="ar-MA" sz="28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a:t>
            </a:r>
            <a:endPar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fr-FR" sz="28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ar-MA" sz="28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p:txBody>
      </p:sp>
      <p:sp>
        <p:nvSpPr>
          <p:cNvPr id="4" name="Rectangle 3"/>
          <p:cNvSpPr/>
          <p:nvPr/>
        </p:nvSpPr>
        <p:spPr>
          <a:xfrm>
            <a:off x="2771800" y="1033572"/>
            <a:ext cx="6372200" cy="523220"/>
          </a:xfrm>
          <a:prstGeom prst="rect">
            <a:avLst/>
          </a:prstGeom>
          <a:solidFill>
            <a:schemeClr val="accent4">
              <a:lumMod val="75000"/>
            </a:schemeClr>
          </a:solidFill>
        </p:spPr>
        <p:txBody>
          <a:bodyPr wrap="square">
            <a:spAutoFit/>
          </a:bodyPr>
          <a:lstStyle/>
          <a:p>
            <a:pPr algn="r" rtl="1" fontAlgn="auto">
              <a:spcAft>
                <a:spcPts val="0"/>
              </a:spcAft>
              <a:defRPr/>
            </a:pPr>
            <a:r>
              <a:rPr lang="ar-MA" sz="2800" b="1" dirty="0">
                <a:solidFill>
                  <a:schemeClr val="bg1"/>
                </a:solidFill>
                <a:latin typeface="Arial" charset="0"/>
                <a:cs typeface="Arial" charset="0"/>
              </a:rPr>
              <a:t>الإضرابات </a:t>
            </a:r>
            <a:r>
              <a:rPr lang="ar-MA" sz="2800" b="1" dirty="0" err="1" smtClean="0">
                <a:solidFill>
                  <a:schemeClr val="bg1"/>
                </a:solidFill>
                <a:latin typeface="Arial" charset="0"/>
                <a:cs typeface="Arial" charset="0"/>
              </a:rPr>
              <a:t>المتفاداة</a:t>
            </a:r>
            <a:r>
              <a:rPr lang="ar-MA" sz="2800" b="1" dirty="0" smtClean="0">
                <a:solidFill>
                  <a:schemeClr val="bg1"/>
                </a:solidFill>
                <a:latin typeface="Arial" charset="0"/>
                <a:cs typeface="Arial" charset="0"/>
              </a:rPr>
              <a:t> </a:t>
            </a:r>
            <a:r>
              <a:rPr lang="ar-SA" sz="2800" b="1" dirty="0" smtClean="0">
                <a:solidFill>
                  <a:schemeClr val="bg1"/>
                </a:solidFill>
                <a:latin typeface="Arial" charset="0"/>
                <a:cs typeface="Arial" charset="0"/>
              </a:rPr>
              <a:t>في </a:t>
            </a:r>
            <a:r>
              <a:rPr lang="ar-MA" sz="2800" b="1" dirty="0">
                <a:solidFill>
                  <a:schemeClr val="bg1"/>
                </a:solidFill>
                <a:latin typeface="Arial" charset="0"/>
                <a:cs typeface="Arial" charset="0"/>
              </a:rPr>
              <a:t>القطاع </a:t>
            </a:r>
            <a:r>
              <a:rPr lang="ar-MA" sz="2800" b="1" dirty="0" smtClean="0">
                <a:solidFill>
                  <a:schemeClr val="bg1"/>
                </a:solidFill>
                <a:latin typeface="Arial" charset="0"/>
                <a:cs typeface="Arial" charset="0"/>
              </a:rPr>
              <a:t>الفلاحي</a:t>
            </a:r>
            <a:endParaRPr lang="fr-FR" sz="2800" b="1" dirty="0">
              <a:solidFill>
                <a:schemeClr val="bg1"/>
              </a:solidFill>
            </a:endParaRPr>
          </a:p>
        </p:txBody>
      </p:sp>
      <p:sp>
        <p:nvSpPr>
          <p:cNvPr id="5"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تدبير العلاقات </a:t>
            </a:r>
            <a:r>
              <a:rPr lang="ar-MA" sz="2600" b="1" dirty="0" smtClean="0">
                <a:solidFill>
                  <a:schemeClr val="bg1"/>
                </a:solidFill>
                <a:latin typeface="Arial" charset="0"/>
                <a:cs typeface="Arial" charset="0"/>
              </a:rPr>
              <a:t>المهنية</a:t>
            </a:r>
            <a:endParaRPr lang="fr-FR" sz="2600" b="1" dirty="0">
              <a:solidFill>
                <a:schemeClr val="bg1"/>
              </a:solidFill>
              <a:latin typeface="Arial" charset="0"/>
              <a:cs typeface="Arial" charset="0"/>
            </a:endParaRPr>
          </a:p>
          <a:p>
            <a:pPr algn="ctr" rtl="1" fontAlgn="auto">
              <a:spcBef>
                <a:spcPts val="0"/>
              </a:spcBef>
              <a:spcAft>
                <a:spcPts val="0"/>
              </a:spcAft>
              <a:defRPr/>
            </a:pPr>
            <a:endParaRPr lang="fr-FR" sz="2600" b="1" dirty="0">
              <a:solidFill>
                <a:schemeClr val="bg1"/>
              </a:solidFill>
              <a:latin typeface="Arial" charset="0"/>
              <a:cs typeface="Arial" charset="0"/>
            </a:endParaRPr>
          </a:p>
        </p:txBody>
      </p:sp>
      <p:sp>
        <p:nvSpPr>
          <p:cNvPr id="6" name="Espace réservé du numéro de diapositive 5"/>
          <p:cNvSpPr>
            <a:spLocks noGrp="1"/>
          </p:cNvSpPr>
          <p:nvPr>
            <p:ph type="sldNum" sz="quarter" idx="12"/>
          </p:nvPr>
        </p:nvSpPr>
        <p:spPr/>
        <p:txBody>
          <a:bodyPr/>
          <a:lstStyle/>
          <a:p>
            <a:pPr>
              <a:defRPr/>
            </a:pPr>
            <a:fld id="{0F0A8241-D936-456B-8F37-0C473010374D}" type="slidenum">
              <a:rPr lang="fr-FR" smtClean="0"/>
              <a:pPr>
                <a:defRPr/>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contenu 4"/>
          <p:cNvSpPr>
            <a:spLocks noGrp="1"/>
          </p:cNvSpPr>
          <p:nvPr>
            <p:ph idx="4294967295"/>
          </p:nvPr>
        </p:nvSpPr>
        <p:spPr>
          <a:xfrm>
            <a:off x="179512" y="1196752"/>
            <a:ext cx="8964488" cy="1008111"/>
          </a:xfrm>
          <a:solidFill>
            <a:schemeClr val="accent4">
              <a:lumMod val="20000"/>
              <a:lumOff val="80000"/>
            </a:schemeClr>
          </a:solidFill>
        </p:spPr>
        <p:txBody>
          <a:bodyPr/>
          <a:lstStyle/>
          <a:p>
            <a:pPr indent="-387350" algn="just" rtl="1">
              <a:buFont typeface="Wingdings" pitchFamily="2" charset="2"/>
              <a:buChar char="q"/>
              <a:defRPr/>
            </a:pPr>
            <a:r>
              <a:rPr lang="ar-SA" sz="2800" dirty="0" smtClean="0">
                <a:solidFill>
                  <a:schemeClr val="accent4">
                    <a:lumMod val="75000"/>
                  </a:schemeClr>
                </a:solidFill>
              </a:rPr>
              <a:t>إبرام اتفاقية شغل جماعية جديدة </a:t>
            </a:r>
            <a:r>
              <a:rPr lang="ar-SA" sz="2800" dirty="0" err="1" smtClean="0">
                <a:solidFill>
                  <a:schemeClr val="accent4">
                    <a:lumMod val="75000"/>
                  </a:schemeClr>
                </a:solidFill>
              </a:rPr>
              <a:t>بشركة </a:t>
            </a:r>
            <a:r>
              <a:rPr lang="ar-SA" sz="2800" dirty="0" smtClean="0">
                <a:solidFill>
                  <a:schemeClr val="accent4">
                    <a:lumMod val="75000"/>
                  </a:schemeClr>
                </a:solidFill>
              </a:rPr>
              <a:t>"</a:t>
            </a:r>
            <a:r>
              <a:rPr lang="ar-SA" sz="2800" b="1" dirty="0" err="1" smtClean="0">
                <a:solidFill>
                  <a:schemeClr val="accent4">
                    <a:lumMod val="75000"/>
                  </a:schemeClr>
                </a:solidFill>
              </a:rPr>
              <a:t>تيكميد</a:t>
            </a:r>
            <a:r>
              <a:rPr lang="ar-SA" sz="2800" dirty="0" smtClean="0">
                <a:solidFill>
                  <a:schemeClr val="accent4">
                    <a:lumMod val="75000"/>
                  </a:schemeClr>
                </a:solidFill>
              </a:rPr>
              <a:t>" </a:t>
            </a:r>
            <a:r>
              <a:rPr lang="ar-SA" sz="2800" dirty="0" err="1" smtClean="0">
                <a:solidFill>
                  <a:schemeClr val="accent4">
                    <a:lumMod val="75000"/>
                  </a:schemeClr>
                </a:solidFill>
              </a:rPr>
              <a:t>بطنجة</a:t>
            </a:r>
            <a:r>
              <a:rPr lang="ar-SA" sz="2800" dirty="0" smtClean="0">
                <a:solidFill>
                  <a:schemeClr val="accent4">
                    <a:lumMod val="75000"/>
                  </a:schemeClr>
                </a:solidFill>
              </a:rPr>
              <a:t> وتجديد اتفاقية شغل جماعية واحدة </a:t>
            </a:r>
            <a:r>
              <a:rPr lang="ar-SA" sz="2800" b="1" dirty="0" smtClean="0">
                <a:solidFill>
                  <a:schemeClr val="accent4">
                    <a:lumMod val="75000"/>
                  </a:schemeClr>
                </a:solidFill>
              </a:rPr>
              <a:t>باتصالات </a:t>
            </a:r>
            <a:r>
              <a:rPr lang="ar-SA" sz="2800" b="1" dirty="0" err="1" smtClean="0">
                <a:solidFill>
                  <a:schemeClr val="accent4">
                    <a:lumMod val="75000"/>
                  </a:schemeClr>
                </a:solidFill>
              </a:rPr>
              <a:t>المغرب</a:t>
            </a:r>
            <a:r>
              <a:rPr lang="ar-SA" sz="2800" dirty="0" err="1" smtClean="0">
                <a:solidFill>
                  <a:schemeClr val="accent4">
                    <a:lumMod val="75000"/>
                  </a:schemeClr>
                </a:solidFill>
              </a:rPr>
              <a:t>.</a:t>
            </a:r>
            <a:r>
              <a:rPr lang="ar-SA" sz="2800" dirty="0" smtClean="0">
                <a:solidFill>
                  <a:schemeClr val="accent4">
                    <a:lumMod val="75000"/>
                  </a:schemeClr>
                </a:solidFill>
              </a:rPr>
              <a:t> </a:t>
            </a:r>
            <a:endParaRPr lang="fr-FR" sz="2800" dirty="0" smtClean="0">
              <a:solidFill>
                <a:schemeClr val="accent4">
                  <a:lumMod val="75000"/>
                </a:schemeClr>
              </a:solidFill>
            </a:endParaRPr>
          </a:p>
          <a:p>
            <a:pPr algn="just" rtl="1">
              <a:buFont typeface="Arial" pitchFamily="34" charset="0"/>
              <a:buNone/>
              <a:defRPr/>
            </a:pPr>
            <a:endParaRPr lang="fr-FR" sz="2800" dirty="0" smtClean="0">
              <a:solidFill>
                <a:schemeClr val="accent4">
                  <a:lumMod val="75000"/>
                </a:schemeClr>
              </a:solidFill>
            </a:endParaRPr>
          </a:p>
          <a:p>
            <a:pPr algn="just" rtl="1" eaLnBrk="1" hangingPunct="1">
              <a:buFont typeface="Arial" pitchFamily="34" charset="0"/>
              <a:buNone/>
              <a:defRPr/>
            </a:pPr>
            <a:r>
              <a:rPr lang="ar-SA" sz="2800" dirty="0" smtClean="0">
                <a:solidFill>
                  <a:schemeClr val="accent4">
                    <a:lumMod val="75000"/>
                  </a:schemeClr>
                </a:solidFill>
              </a:rPr>
              <a:t> </a:t>
            </a:r>
            <a:endParaRPr lang="ar-MA" sz="2800" b="1" dirty="0" smtClean="0">
              <a:solidFill>
                <a:schemeClr val="accent4">
                  <a:lumMod val="75000"/>
                </a:schemeClr>
              </a:solidFill>
            </a:endParaRPr>
          </a:p>
          <a:p>
            <a:pPr algn="r" rtl="1" eaLnBrk="1" hangingPunct="1">
              <a:buFont typeface="Arial" pitchFamily="34" charset="0"/>
              <a:buNone/>
              <a:defRPr/>
            </a:pPr>
            <a:endParaRPr lang="fr-FR" sz="2800" dirty="0" smtClean="0">
              <a:solidFill>
                <a:schemeClr val="accent4">
                  <a:lumMod val="75000"/>
                </a:schemeClr>
              </a:solidFill>
            </a:endParaRPr>
          </a:p>
          <a:p>
            <a:pPr algn="r" rtl="1" eaLnBrk="1" hangingPunct="1">
              <a:buFont typeface="Arial" pitchFamily="34" charset="0"/>
              <a:buNone/>
              <a:defRPr/>
            </a:pPr>
            <a:endParaRPr lang="ar-MA" sz="2800" b="1" dirty="0" smtClean="0">
              <a:solidFill>
                <a:schemeClr val="accent4">
                  <a:lumMod val="75000"/>
                </a:schemeClr>
              </a:solidFill>
            </a:endParaRPr>
          </a:p>
        </p:txBody>
      </p:sp>
      <p:sp>
        <p:nvSpPr>
          <p:cNvPr id="1946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946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946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946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946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10" name="Titre 1"/>
          <p:cNvSpPr txBox="1">
            <a:spLocks/>
          </p:cNvSpPr>
          <p:nvPr/>
        </p:nvSpPr>
        <p:spPr>
          <a:xfrm>
            <a:off x="0" y="-26988"/>
            <a:ext cx="9144000" cy="576263"/>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حصيلة المفاوضة </a:t>
            </a:r>
            <a:r>
              <a:rPr lang="ar-MA" sz="2600" b="1" dirty="0" smtClean="0">
                <a:solidFill>
                  <a:schemeClr val="bg1"/>
                </a:solidFill>
                <a:latin typeface="Arial" charset="0"/>
                <a:cs typeface="Arial" charset="0"/>
              </a:rPr>
              <a:t>الجماعية</a:t>
            </a:r>
            <a:endParaRPr lang="fr-FR" sz="2600" b="1" dirty="0">
              <a:solidFill>
                <a:schemeClr val="bg1"/>
              </a:solidFill>
              <a:latin typeface="Arial" charset="0"/>
              <a:cs typeface="Arial" charset="0"/>
            </a:endParaRPr>
          </a:p>
        </p:txBody>
      </p:sp>
      <p:sp>
        <p:nvSpPr>
          <p:cNvPr id="11" name="Rectangle 10"/>
          <p:cNvSpPr/>
          <p:nvPr/>
        </p:nvSpPr>
        <p:spPr>
          <a:xfrm>
            <a:off x="5219700" y="601524"/>
            <a:ext cx="3924300" cy="523220"/>
          </a:xfrm>
          <a:prstGeom prst="rect">
            <a:avLst/>
          </a:prstGeom>
          <a:solidFill>
            <a:schemeClr val="accent4">
              <a:lumMod val="75000"/>
            </a:schemeClr>
          </a:solidFill>
        </p:spPr>
        <p:txBody>
          <a:bodyPr>
            <a:spAutoFit/>
          </a:bodyPr>
          <a:lstStyle/>
          <a:p>
            <a:pPr algn="r" rtl="1" fontAlgn="auto">
              <a:spcAft>
                <a:spcPts val="0"/>
              </a:spcAft>
              <a:defRPr/>
            </a:pPr>
            <a:r>
              <a:rPr lang="ar-MA" sz="2800" b="1" dirty="0">
                <a:solidFill>
                  <a:schemeClr val="bg1"/>
                </a:solidFill>
                <a:latin typeface="Arial" charset="0"/>
                <a:cs typeface="Arial" charset="0"/>
              </a:rPr>
              <a:t>اتفاقيات الشغل الجماعية</a:t>
            </a:r>
          </a:p>
        </p:txBody>
      </p:sp>
      <p:sp>
        <p:nvSpPr>
          <p:cNvPr id="12" name="Rectangle 11"/>
          <p:cNvSpPr/>
          <p:nvPr/>
        </p:nvSpPr>
        <p:spPr>
          <a:xfrm>
            <a:off x="5219700" y="2276872"/>
            <a:ext cx="3924300" cy="523220"/>
          </a:xfrm>
          <a:prstGeom prst="rect">
            <a:avLst/>
          </a:prstGeom>
          <a:solidFill>
            <a:schemeClr val="accent4">
              <a:lumMod val="75000"/>
            </a:schemeClr>
          </a:solidFill>
        </p:spPr>
        <p:txBody>
          <a:bodyPr>
            <a:spAutoFit/>
          </a:bodyPr>
          <a:lstStyle/>
          <a:p>
            <a:pPr algn="r" rtl="1" fontAlgn="auto">
              <a:spcAft>
                <a:spcPts val="0"/>
              </a:spcAft>
              <a:defRPr/>
            </a:pPr>
            <a:r>
              <a:rPr lang="ar-MA" sz="2800" b="1" dirty="0">
                <a:solidFill>
                  <a:schemeClr val="bg1"/>
                </a:solidFill>
                <a:latin typeface="Arial" charset="0"/>
                <a:cs typeface="Arial" charset="0"/>
              </a:rPr>
              <a:t>بروتوكولات الاتفاق</a:t>
            </a:r>
          </a:p>
        </p:txBody>
      </p:sp>
      <p:sp>
        <p:nvSpPr>
          <p:cNvPr id="13" name="Espace réservé du contenu 4"/>
          <p:cNvSpPr txBox="1">
            <a:spLocks/>
          </p:cNvSpPr>
          <p:nvPr/>
        </p:nvSpPr>
        <p:spPr bwMode="auto">
          <a:xfrm>
            <a:off x="179512" y="2852936"/>
            <a:ext cx="8964488" cy="3456384"/>
          </a:xfrm>
          <a:prstGeom prst="rect">
            <a:avLst/>
          </a:prstGeom>
          <a:solidFill>
            <a:schemeClr val="accent4">
              <a:lumMod val="20000"/>
              <a:lumOff val="80000"/>
            </a:schemeClr>
          </a:solidFill>
          <a:ln w="9525">
            <a:noFill/>
            <a:miter lim="800000"/>
            <a:headEnd/>
            <a:tailEnd/>
          </a:ln>
        </p:spPr>
        <p:txBody>
          <a:bodyPr/>
          <a:lstStyle/>
          <a:p>
            <a:pPr marL="342900" indent="-342900" algn="just" rtl="1" eaLnBrk="0" hangingPunct="0">
              <a:spcBef>
                <a:spcPct val="20000"/>
              </a:spcBef>
              <a:buFont typeface="Wingdings" pitchFamily="2" charset="2"/>
              <a:buChar char="q"/>
              <a:defRPr/>
            </a:pPr>
            <a:r>
              <a:rPr lang="ar-MA" sz="2400" dirty="0">
                <a:solidFill>
                  <a:schemeClr val="accent4">
                    <a:lumMod val="75000"/>
                  </a:schemeClr>
                </a:solidFill>
                <a:latin typeface="+mn-lt"/>
                <a:cs typeface="+mn-cs"/>
              </a:rPr>
              <a:t>ابرام </a:t>
            </a:r>
            <a:r>
              <a:rPr lang="ar-SA" sz="2400" dirty="0">
                <a:solidFill>
                  <a:schemeClr val="accent4">
                    <a:lumMod val="75000"/>
                  </a:schemeClr>
                </a:solidFill>
                <a:latin typeface="+mn-lt"/>
                <a:cs typeface="+mn-cs"/>
              </a:rPr>
              <a:t>ما مجموعه </a:t>
            </a:r>
            <a:r>
              <a:rPr lang="ar-SA" sz="2400" b="1" dirty="0">
                <a:solidFill>
                  <a:schemeClr val="accent4">
                    <a:lumMod val="75000"/>
                  </a:schemeClr>
                </a:solidFill>
                <a:latin typeface="+mn-lt"/>
                <a:cs typeface="+mn-cs"/>
              </a:rPr>
              <a:t>162</a:t>
            </a:r>
            <a:r>
              <a:rPr lang="ar-SA" sz="2400" dirty="0">
                <a:solidFill>
                  <a:schemeClr val="accent4">
                    <a:lumMod val="75000"/>
                  </a:schemeClr>
                </a:solidFill>
                <a:latin typeface="+mn-lt"/>
                <a:cs typeface="+mn-cs"/>
              </a:rPr>
              <a:t> بروتوكول اتفاق مقابل </a:t>
            </a:r>
            <a:r>
              <a:rPr lang="ar-SA" sz="2400" b="1" dirty="0">
                <a:solidFill>
                  <a:schemeClr val="accent4">
                    <a:lumMod val="75000"/>
                  </a:schemeClr>
                </a:solidFill>
                <a:latin typeface="+mn-lt"/>
                <a:cs typeface="+mn-cs"/>
              </a:rPr>
              <a:t>185</a:t>
            </a:r>
            <a:r>
              <a:rPr lang="ar-SA" sz="2400" dirty="0">
                <a:solidFill>
                  <a:schemeClr val="accent4">
                    <a:lumMod val="75000"/>
                  </a:schemeClr>
                </a:solidFill>
                <a:latin typeface="+mn-lt"/>
                <a:cs typeface="+mn-cs"/>
              </a:rPr>
              <a:t> بروتوكول اتفاق خلال سنة 2011، أي بنسبة انخفاض تقدر ب </a:t>
            </a:r>
            <a:r>
              <a:rPr lang="ar-SA" sz="2400" b="1" dirty="0">
                <a:solidFill>
                  <a:schemeClr val="accent4">
                    <a:lumMod val="75000"/>
                  </a:schemeClr>
                </a:solidFill>
                <a:latin typeface="+mn-lt"/>
                <a:cs typeface="+mn-cs"/>
              </a:rPr>
              <a:t>12,43</a:t>
            </a:r>
            <a:r>
              <a:rPr lang="fr-FR" sz="2400" dirty="0">
                <a:solidFill>
                  <a:schemeClr val="accent4">
                    <a:lumMod val="75000"/>
                  </a:schemeClr>
                </a:solidFill>
                <a:latin typeface="+mn-lt"/>
                <a:cs typeface="+mn-cs"/>
              </a:rPr>
              <a:t>%</a:t>
            </a:r>
            <a:r>
              <a:rPr lang="ar-MA" sz="2400" dirty="0" err="1">
                <a:solidFill>
                  <a:schemeClr val="accent4">
                    <a:lumMod val="75000"/>
                  </a:schemeClr>
                </a:solidFill>
                <a:latin typeface="+mn-lt"/>
                <a:cs typeface="+mn-cs"/>
              </a:rPr>
              <a:t>.</a:t>
            </a:r>
            <a:endParaRPr lang="fr-FR" sz="2400" dirty="0">
              <a:solidFill>
                <a:schemeClr val="accent4">
                  <a:lumMod val="75000"/>
                </a:schemeClr>
              </a:solidFill>
              <a:latin typeface="+mn-lt"/>
              <a:cs typeface="+mn-cs"/>
            </a:endParaRPr>
          </a:p>
          <a:p>
            <a:pPr marL="342900" indent="-342900" algn="just" rtl="1" eaLnBrk="0" hangingPunct="0">
              <a:spcBef>
                <a:spcPct val="20000"/>
              </a:spcBef>
              <a:buFont typeface="Wingdings" pitchFamily="2" charset="2"/>
              <a:buChar char="q"/>
              <a:defRPr/>
            </a:pPr>
            <a:r>
              <a:rPr lang="ar-SA" sz="2400" dirty="0">
                <a:solidFill>
                  <a:schemeClr val="accent4">
                    <a:lumMod val="75000"/>
                  </a:schemeClr>
                </a:solidFill>
                <a:latin typeface="+mn-lt"/>
                <a:cs typeface="+mn-cs"/>
              </a:rPr>
              <a:t>همت هذه البروتوكولات بالدرجة الأولى قطاع الخدمات ب 48 بروتوكول </a:t>
            </a:r>
            <a:r>
              <a:rPr lang="ar-SA" sz="2400" dirty="0" err="1">
                <a:solidFill>
                  <a:schemeClr val="accent4">
                    <a:lumMod val="75000"/>
                  </a:schemeClr>
                </a:solidFill>
                <a:latin typeface="+mn-lt"/>
                <a:cs typeface="+mn-cs"/>
              </a:rPr>
              <a:t>اتفاق </a:t>
            </a:r>
            <a:r>
              <a:rPr lang="ar-SA" sz="2400" dirty="0">
                <a:solidFill>
                  <a:schemeClr val="accent4">
                    <a:lumMod val="75000"/>
                  </a:schemeClr>
                </a:solidFill>
                <a:latin typeface="+mn-lt"/>
                <a:cs typeface="+mn-cs"/>
              </a:rPr>
              <a:t>(29,63</a:t>
            </a:r>
            <a:r>
              <a:rPr lang="fr-FR" sz="2400" dirty="0">
                <a:solidFill>
                  <a:schemeClr val="accent4">
                    <a:lumMod val="75000"/>
                  </a:schemeClr>
                </a:solidFill>
                <a:latin typeface="+mn-lt"/>
                <a:cs typeface="+mn-cs"/>
              </a:rPr>
              <a:t>%</a:t>
            </a:r>
            <a:r>
              <a:rPr lang="ar-MA" sz="2400" dirty="0">
                <a:solidFill>
                  <a:schemeClr val="accent4">
                    <a:lumMod val="75000"/>
                  </a:schemeClr>
                </a:solidFill>
                <a:latin typeface="+mn-lt"/>
                <a:cs typeface="+mn-cs"/>
              </a:rPr>
              <a:t>)، متبوعا بقطاع البناء والأشغال العمومية ب 24 بروتوكول </a:t>
            </a:r>
            <a:r>
              <a:rPr lang="ar-MA" sz="2400" dirty="0" err="1">
                <a:solidFill>
                  <a:schemeClr val="accent4">
                    <a:lumMod val="75000"/>
                  </a:schemeClr>
                </a:solidFill>
                <a:latin typeface="+mn-lt"/>
                <a:cs typeface="+mn-cs"/>
              </a:rPr>
              <a:t>اتفاق </a:t>
            </a:r>
            <a:r>
              <a:rPr lang="ar-MA" sz="2400" dirty="0">
                <a:solidFill>
                  <a:schemeClr val="accent4">
                    <a:lumMod val="75000"/>
                  </a:schemeClr>
                </a:solidFill>
                <a:latin typeface="+mn-lt"/>
                <a:cs typeface="+mn-cs"/>
              </a:rPr>
              <a:t>(14,81</a:t>
            </a:r>
            <a:r>
              <a:rPr lang="fr-FR" sz="2400" dirty="0">
                <a:solidFill>
                  <a:schemeClr val="accent4">
                    <a:lumMod val="75000"/>
                  </a:schemeClr>
                </a:solidFill>
                <a:latin typeface="+mn-lt"/>
                <a:cs typeface="+mn-cs"/>
              </a:rPr>
              <a:t>%</a:t>
            </a:r>
            <a:r>
              <a:rPr lang="ar-SA" sz="2400" dirty="0">
                <a:solidFill>
                  <a:schemeClr val="accent4">
                    <a:lumMod val="75000"/>
                  </a:schemeClr>
                </a:solidFill>
                <a:latin typeface="+mn-lt"/>
                <a:cs typeface="+mn-cs"/>
              </a:rPr>
              <a:t>)، وصناعة النسيج والألبسة والجلد ب 23 بروتوكول </a:t>
            </a:r>
            <a:r>
              <a:rPr lang="ar-SA" sz="2400" dirty="0" err="1">
                <a:solidFill>
                  <a:schemeClr val="accent4">
                    <a:lumMod val="75000"/>
                  </a:schemeClr>
                </a:solidFill>
                <a:latin typeface="+mn-lt"/>
                <a:cs typeface="+mn-cs"/>
              </a:rPr>
              <a:t>اتفاق </a:t>
            </a:r>
            <a:r>
              <a:rPr lang="ar-SA" sz="2400" dirty="0">
                <a:solidFill>
                  <a:schemeClr val="accent4">
                    <a:lumMod val="75000"/>
                  </a:schemeClr>
                </a:solidFill>
                <a:latin typeface="+mn-lt"/>
                <a:cs typeface="+mn-cs"/>
              </a:rPr>
              <a:t>(14,20</a:t>
            </a:r>
            <a:r>
              <a:rPr lang="fr-FR" sz="2400" dirty="0">
                <a:solidFill>
                  <a:schemeClr val="accent4">
                    <a:lumMod val="75000"/>
                  </a:schemeClr>
                </a:solidFill>
                <a:latin typeface="+mn-lt"/>
                <a:cs typeface="+mn-cs"/>
              </a:rPr>
              <a:t>%</a:t>
            </a:r>
            <a:r>
              <a:rPr lang="ar-SA" sz="2400" dirty="0" err="1">
                <a:solidFill>
                  <a:schemeClr val="accent4">
                    <a:lumMod val="75000"/>
                  </a:schemeClr>
                </a:solidFill>
                <a:latin typeface="+mn-lt"/>
                <a:cs typeface="+mn-cs"/>
              </a:rPr>
              <a:t>).</a:t>
            </a:r>
            <a:endParaRPr lang="ar-MA" sz="2400" dirty="0">
              <a:solidFill>
                <a:schemeClr val="accent4">
                  <a:lumMod val="75000"/>
                </a:schemeClr>
              </a:solidFill>
              <a:latin typeface="+mn-lt"/>
              <a:cs typeface="+mn-cs"/>
            </a:endParaRPr>
          </a:p>
          <a:p>
            <a:pPr marL="342900" indent="-342900" algn="just" rtl="1" eaLnBrk="0" hangingPunct="0">
              <a:spcBef>
                <a:spcPct val="20000"/>
              </a:spcBef>
              <a:buFont typeface="Wingdings" pitchFamily="2" charset="2"/>
              <a:buChar char="q"/>
              <a:defRPr/>
            </a:pPr>
            <a:r>
              <a:rPr lang="ar-SA" sz="2400" dirty="0">
                <a:solidFill>
                  <a:schemeClr val="accent4">
                    <a:lumMod val="75000"/>
                  </a:schemeClr>
                </a:solidFill>
              </a:rPr>
              <a:t>تأتي جهة الدار</a:t>
            </a:r>
            <a:r>
              <a:rPr lang="ar-MA" sz="2400" dirty="0">
                <a:solidFill>
                  <a:schemeClr val="accent4">
                    <a:lumMod val="75000"/>
                  </a:schemeClr>
                </a:solidFill>
              </a:rPr>
              <a:t> </a:t>
            </a:r>
            <a:r>
              <a:rPr lang="ar-SA" sz="2400" dirty="0">
                <a:solidFill>
                  <a:schemeClr val="accent4">
                    <a:lumMod val="75000"/>
                  </a:schemeClr>
                </a:solidFill>
              </a:rPr>
              <a:t>البيضاء الكبرى في المقدمة من حيث عدد بروتوكولات الاتفاق الموقعة، </a:t>
            </a:r>
            <a:r>
              <a:rPr lang="ar-SA" sz="2400" dirty="0" smtClean="0">
                <a:solidFill>
                  <a:schemeClr val="accent4">
                    <a:lumMod val="75000"/>
                  </a:schemeClr>
                </a:solidFill>
              </a:rPr>
              <a:t>ب</a:t>
            </a:r>
            <a:r>
              <a:rPr lang="ar-MA" sz="2400" dirty="0" smtClean="0">
                <a:solidFill>
                  <a:schemeClr val="accent4">
                    <a:lumMod val="75000"/>
                  </a:schemeClr>
                </a:solidFill>
              </a:rPr>
              <a:t> </a:t>
            </a:r>
            <a:r>
              <a:rPr lang="ar-SA" sz="2400" b="1" dirty="0" smtClean="0">
                <a:solidFill>
                  <a:schemeClr val="accent4">
                    <a:lumMod val="75000"/>
                  </a:schemeClr>
                </a:solidFill>
              </a:rPr>
              <a:t>38</a:t>
            </a:r>
            <a:r>
              <a:rPr lang="ar-SA" sz="2400" dirty="0" smtClean="0">
                <a:solidFill>
                  <a:schemeClr val="accent4">
                    <a:lumMod val="75000"/>
                  </a:schemeClr>
                </a:solidFill>
              </a:rPr>
              <a:t> </a:t>
            </a:r>
            <a:r>
              <a:rPr lang="ar-SA" sz="2400" dirty="0">
                <a:solidFill>
                  <a:schemeClr val="accent4">
                    <a:lumMod val="75000"/>
                  </a:schemeClr>
                </a:solidFill>
              </a:rPr>
              <a:t>بروتوكول اتفاق، متبوعة بالجهة الشرقية </a:t>
            </a:r>
            <a:r>
              <a:rPr lang="ar-SA" sz="2400" dirty="0" smtClean="0">
                <a:solidFill>
                  <a:schemeClr val="accent4">
                    <a:lumMod val="75000"/>
                  </a:schemeClr>
                </a:solidFill>
              </a:rPr>
              <a:t>ب</a:t>
            </a:r>
            <a:r>
              <a:rPr lang="ar-MA" sz="2400" dirty="0" smtClean="0">
                <a:solidFill>
                  <a:schemeClr val="accent4">
                    <a:lumMod val="75000"/>
                  </a:schemeClr>
                </a:solidFill>
              </a:rPr>
              <a:t> </a:t>
            </a:r>
            <a:r>
              <a:rPr lang="ar-SA" sz="2400" b="1" dirty="0" smtClean="0">
                <a:solidFill>
                  <a:schemeClr val="accent4">
                    <a:lumMod val="75000"/>
                  </a:schemeClr>
                </a:solidFill>
              </a:rPr>
              <a:t>2</a:t>
            </a:r>
            <a:r>
              <a:rPr lang="ar-SA" sz="2400" dirty="0" smtClean="0">
                <a:solidFill>
                  <a:schemeClr val="accent4">
                    <a:lumMod val="75000"/>
                  </a:schemeClr>
                </a:solidFill>
              </a:rPr>
              <a:t>6 </a:t>
            </a:r>
            <a:r>
              <a:rPr lang="ar-SA" sz="2400" dirty="0">
                <a:solidFill>
                  <a:schemeClr val="accent4">
                    <a:lumMod val="75000"/>
                  </a:schemeClr>
                </a:solidFill>
              </a:rPr>
              <a:t>بروتوكول اتفاق، ثم جهة </a:t>
            </a:r>
            <a:r>
              <a:rPr lang="ar-SA" sz="2400" dirty="0" err="1">
                <a:solidFill>
                  <a:schemeClr val="accent4">
                    <a:lumMod val="75000"/>
                  </a:schemeClr>
                </a:solidFill>
              </a:rPr>
              <a:t>تانسيفت</a:t>
            </a:r>
            <a:r>
              <a:rPr lang="ar-SA" sz="2400" dirty="0">
                <a:solidFill>
                  <a:schemeClr val="accent4">
                    <a:lumMod val="75000"/>
                  </a:schemeClr>
                </a:solidFill>
              </a:rPr>
              <a:t> </a:t>
            </a:r>
            <a:r>
              <a:rPr lang="ar-SA" sz="2400" dirty="0" err="1" smtClean="0">
                <a:solidFill>
                  <a:schemeClr val="accent4">
                    <a:lumMod val="75000"/>
                  </a:schemeClr>
                </a:solidFill>
              </a:rPr>
              <a:t>الحوزب</a:t>
            </a:r>
            <a:r>
              <a:rPr lang="ar-MA" sz="2400" dirty="0" smtClean="0">
                <a:solidFill>
                  <a:schemeClr val="accent4">
                    <a:lumMod val="75000"/>
                  </a:schemeClr>
                </a:solidFill>
              </a:rPr>
              <a:t> </a:t>
            </a:r>
            <a:r>
              <a:rPr lang="ar-SA" sz="2400" b="1" dirty="0" smtClean="0">
                <a:solidFill>
                  <a:schemeClr val="accent4">
                    <a:lumMod val="75000"/>
                  </a:schemeClr>
                </a:solidFill>
              </a:rPr>
              <a:t>23</a:t>
            </a:r>
            <a:r>
              <a:rPr lang="ar-SA" sz="2400" dirty="0" smtClean="0">
                <a:solidFill>
                  <a:schemeClr val="accent4">
                    <a:lumMod val="75000"/>
                  </a:schemeClr>
                </a:solidFill>
              </a:rPr>
              <a:t> </a:t>
            </a:r>
            <a:r>
              <a:rPr lang="ar-SA" sz="2400" dirty="0">
                <a:solidFill>
                  <a:schemeClr val="accent4">
                    <a:lumMod val="75000"/>
                  </a:schemeClr>
                </a:solidFill>
              </a:rPr>
              <a:t>بروتوكول، في حين لم يتم تسجيل توقيع أي بروتوكول اتفاق بالأقاليم الجنوبية</a:t>
            </a:r>
            <a:r>
              <a:rPr lang="ar-SA" sz="2400" dirty="0" smtClean="0">
                <a:solidFill>
                  <a:schemeClr val="accent4">
                    <a:lumMod val="75000"/>
                  </a:schemeClr>
                </a:solidFill>
              </a:rPr>
              <a:t>.</a:t>
            </a:r>
            <a:endParaRPr lang="ar-MA" sz="2400" dirty="0">
              <a:solidFill>
                <a:schemeClr val="accent4">
                  <a:lumMod val="75000"/>
                </a:schemeClr>
              </a:solidFill>
            </a:endParaRPr>
          </a:p>
        </p:txBody>
      </p:sp>
      <p:sp>
        <p:nvSpPr>
          <p:cNvPr id="14" name="Espace réservé du numéro de diapositive 13"/>
          <p:cNvSpPr>
            <a:spLocks noGrp="1"/>
          </p:cNvSpPr>
          <p:nvPr>
            <p:ph type="sldNum" sz="quarter" idx="12"/>
          </p:nvPr>
        </p:nvSpPr>
        <p:spPr/>
        <p:txBody>
          <a:bodyPr/>
          <a:lstStyle/>
          <a:p>
            <a:pPr>
              <a:defRPr/>
            </a:pPr>
            <a:fld id="{0F0A8241-D936-456B-8F37-0C473010374D}" type="slidenum">
              <a:rPr lang="fr-FR" smtClean="0"/>
              <a:pPr>
                <a:defRPr/>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contenu 4"/>
          <p:cNvSpPr>
            <a:spLocks noGrp="1"/>
          </p:cNvSpPr>
          <p:nvPr>
            <p:ph idx="4294967295"/>
          </p:nvPr>
        </p:nvSpPr>
        <p:spPr>
          <a:xfrm>
            <a:off x="179512" y="1196752"/>
            <a:ext cx="8785101" cy="4536504"/>
          </a:xfrm>
          <a:solidFill>
            <a:schemeClr val="accent4">
              <a:lumMod val="20000"/>
              <a:lumOff val="80000"/>
            </a:schemeClr>
          </a:solidFill>
        </p:spPr>
        <p:txBody>
          <a:bodyPr/>
          <a:lstStyle/>
          <a:p>
            <a:pPr indent="-161925" algn="just" rtl="1">
              <a:buFont typeface="Wingdings" pitchFamily="2" charset="2"/>
              <a:buChar char="§"/>
              <a:defRPr/>
            </a:pPr>
            <a:r>
              <a:rPr lang="ar-MA" sz="2400" dirty="0" smtClean="0">
                <a:solidFill>
                  <a:schemeClr val="accent4">
                    <a:lumMod val="75000"/>
                  </a:schemeClr>
                </a:solidFill>
              </a:rPr>
              <a:t>تكوين فريق المتفاوضين في مجال قانون وتقنيات المفاوضة الجماعية؛</a:t>
            </a:r>
            <a:endParaRPr lang="fr-FR" sz="2400" dirty="0" smtClean="0">
              <a:solidFill>
                <a:schemeClr val="accent4">
                  <a:lumMod val="75000"/>
                </a:schemeClr>
              </a:solidFill>
            </a:endParaRPr>
          </a:p>
          <a:p>
            <a:pPr indent="-161925" algn="just" rtl="1">
              <a:buFont typeface="Wingdings" pitchFamily="2" charset="2"/>
              <a:buChar char="§"/>
              <a:defRPr/>
            </a:pPr>
            <a:r>
              <a:rPr lang="ar-MA" sz="2400" dirty="0" smtClean="0">
                <a:solidFill>
                  <a:schemeClr val="accent4">
                    <a:lumMod val="75000"/>
                  </a:schemeClr>
                </a:solidFill>
              </a:rPr>
              <a:t>تكوين فريق عمل على الصعيد </a:t>
            </a:r>
            <a:r>
              <a:rPr lang="ar-MA" sz="2400" dirty="0" err="1" smtClean="0">
                <a:solidFill>
                  <a:schemeClr val="accent4">
                    <a:lumMod val="75000"/>
                  </a:schemeClr>
                </a:solidFill>
              </a:rPr>
              <a:t>الجهوي</a:t>
            </a:r>
            <a:r>
              <a:rPr lang="ar-MA" sz="2400" dirty="0" smtClean="0">
                <a:solidFill>
                  <a:schemeClr val="accent4">
                    <a:lumMod val="75000"/>
                  </a:schemeClr>
                </a:solidFill>
              </a:rPr>
              <a:t> على شكل لجنة </a:t>
            </a:r>
            <a:r>
              <a:rPr lang="ar-MA" sz="2400" dirty="0" err="1" smtClean="0">
                <a:solidFill>
                  <a:schemeClr val="accent4">
                    <a:lumMod val="75000"/>
                  </a:schemeClr>
                </a:solidFill>
              </a:rPr>
              <a:t>ثنائية (</a:t>
            </a:r>
            <a:r>
              <a:rPr lang="fr-FR" sz="2400" dirty="0" smtClean="0">
                <a:solidFill>
                  <a:schemeClr val="accent4">
                    <a:lumMod val="75000"/>
                  </a:schemeClr>
                </a:solidFill>
              </a:rPr>
              <a:t>Commission paritaire régionale</a:t>
            </a:r>
            <a:r>
              <a:rPr lang="ar-MA" sz="2400" dirty="0" smtClean="0">
                <a:solidFill>
                  <a:schemeClr val="accent4">
                    <a:lumMod val="75000"/>
                  </a:schemeClr>
                </a:solidFill>
              </a:rPr>
              <a:t>)، ودعوتها لدراسة إمكانية إبرام اتفاقية شغل جماعية نموذجية في هذا القطاع في إطار برنامج العمل اللائق الخاص بقطاع النسيج؛</a:t>
            </a:r>
            <a:endParaRPr lang="fr-FR" sz="2400" dirty="0" smtClean="0">
              <a:solidFill>
                <a:schemeClr val="accent4">
                  <a:lumMod val="75000"/>
                </a:schemeClr>
              </a:solidFill>
            </a:endParaRPr>
          </a:p>
          <a:p>
            <a:pPr indent="-161925" algn="just" rtl="1">
              <a:buFont typeface="Wingdings" pitchFamily="2" charset="2"/>
              <a:buChar char="§"/>
              <a:defRPr/>
            </a:pPr>
            <a:r>
              <a:rPr lang="ar-MA" sz="2400" dirty="0" smtClean="0">
                <a:solidFill>
                  <a:schemeClr val="accent4">
                    <a:lumMod val="75000"/>
                  </a:schemeClr>
                </a:solidFill>
              </a:rPr>
              <a:t>تحديد وتحيين الاتفاقيات الجماعية القديمة؛</a:t>
            </a:r>
            <a:endParaRPr lang="fr-FR" sz="2400" dirty="0" smtClean="0">
              <a:solidFill>
                <a:schemeClr val="accent4">
                  <a:lumMod val="75000"/>
                </a:schemeClr>
              </a:solidFill>
            </a:endParaRPr>
          </a:p>
          <a:p>
            <a:pPr indent="-161925" algn="just" rtl="1">
              <a:buFont typeface="Wingdings" pitchFamily="2" charset="2"/>
              <a:buChar char="§"/>
              <a:defRPr/>
            </a:pPr>
            <a:r>
              <a:rPr lang="ar-MA" sz="2400" dirty="0" smtClean="0">
                <a:solidFill>
                  <a:schemeClr val="accent4">
                    <a:lumMod val="75000"/>
                  </a:schemeClr>
                </a:solidFill>
              </a:rPr>
              <a:t>تحويل بعض البروتوكولات المهمة إلى اتفاقيات شغل جماعية؛</a:t>
            </a:r>
            <a:endParaRPr lang="fr-FR" sz="2400" dirty="0" smtClean="0">
              <a:solidFill>
                <a:schemeClr val="accent4">
                  <a:lumMod val="75000"/>
                </a:schemeClr>
              </a:solidFill>
            </a:endParaRPr>
          </a:p>
          <a:p>
            <a:pPr indent="-161925" algn="just" rtl="1">
              <a:buFont typeface="Wingdings" pitchFamily="2" charset="2"/>
              <a:buChar char="§"/>
              <a:defRPr/>
            </a:pPr>
            <a:r>
              <a:rPr lang="ar-MA" sz="2400" dirty="0" smtClean="0">
                <a:solidFill>
                  <a:schemeClr val="accent4">
                    <a:lumMod val="75000"/>
                  </a:schemeClr>
                </a:solidFill>
              </a:rPr>
              <a:t>دعوة الاتحاد العام لمقاولات المغرب لحث </a:t>
            </a:r>
            <a:r>
              <a:rPr lang="ar-MA" sz="2400" dirty="0" err="1" smtClean="0">
                <a:solidFill>
                  <a:schemeClr val="accent4">
                    <a:lumMod val="75000"/>
                  </a:schemeClr>
                </a:solidFill>
              </a:rPr>
              <a:t>وتحسيس</a:t>
            </a:r>
            <a:r>
              <a:rPr lang="ar-MA" sz="2400" dirty="0" smtClean="0">
                <a:solidFill>
                  <a:schemeClr val="accent4">
                    <a:lumMod val="75000"/>
                  </a:schemeClr>
                </a:solidFill>
              </a:rPr>
              <a:t> </a:t>
            </a:r>
            <a:r>
              <a:rPr lang="ar-MA" sz="2400" dirty="0" err="1" smtClean="0">
                <a:solidFill>
                  <a:schemeClr val="accent4">
                    <a:lumMod val="75000"/>
                  </a:schemeClr>
                </a:solidFill>
              </a:rPr>
              <a:t>منخرطيه</a:t>
            </a:r>
            <a:r>
              <a:rPr lang="ar-MA" sz="2400" dirty="0" smtClean="0">
                <a:solidFill>
                  <a:schemeClr val="accent4">
                    <a:lumMod val="75000"/>
                  </a:schemeClr>
                </a:solidFill>
              </a:rPr>
              <a:t> بأهمية المفاوضة الجماعية وإبرام اتفاقيات الشغل الجماعية؛</a:t>
            </a:r>
            <a:endParaRPr lang="fr-FR" sz="2400" dirty="0" smtClean="0">
              <a:solidFill>
                <a:schemeClr val="accent4">
                  <a:lumMod val="75000"/>
                </a:schemeClr>
              </a:solidFill>
            </a:endParaRPr>
          </a:p>
          <a:p>
            <a:pPr indent="-161925" algn="just" rtl="1">
              <a:buFont typeface="Wingdings" pitchFamily="2" charset="2"/>
              <a:buChar char="§"/>
              <a:defRPr/>
            </a:pPr>
            <a:r>
              <a:rPr lang="ar-MA" sz="2400" dirty="0" smtClean="0">
                <a:solidFill>
                  <a:schemeClr val="accent4">
                    <a:lumMod val="75000"/>
                  </a:schemeClr>
                </a:solidFill>
              </a:rPr>
              <a:t>دراسة إمكانية تمديد الاتفاقية الجماعية المبرمة في قطاع الاتصالات، واتفاقية الشغل الجماعية المنظمة لعلاقات الشغل بالقطاع البنكي، واتفاقية الشغل المنظمة لعلاقات الشغل في قطاع المحروقات.</a:t>
            </a:r>
            <a:endParaRPr lang="fr-FR" sz="2400" dirty="0" smtClean="0">
              <a:solidFill>
                <a:schemeClr val="accent4">
                  <a:lumMod val="75000"/>
                </a:schemeClr>
              </a:solidFill>
            </a:endParaRPr>
          </a:p>
          <a:p>
            <a:pPr algn="just" rtl="1">
              <a:buFont typeface="Arial" pitchFamily="34" charset="0"/>
              <a:buNone/>
              <a:defRPr/>
            </a:pPr>
            <a:endParaRPr lang="fr-FR" sz="2400" dirty="0" smtClean="0">
              <a:solidFill>
                <a:schemeClr val="accent4">
                  <a:lumMod val="75000"/>
                </a:schemeClr>
              </a:solidFill>
            </a:endParaRPr>
          </a:p>
          <a:p>
            <a:pPr algn="just" rtl="1" eaLnBrk="1" hangingPunct="1">
              <a:buFont typeface="Arial" pitchFamily="34" charset="0"/>
              <a:buNone/>
              <a:defRPr/>
            </a:pPr>
            <a:r>
              <a:rPr lang="ar-SA" sz="2400" dirty="0" smtClean="0">
                <a:solidFill>
                  <a:schemeClr val="accent4">
                    <a:lumMod val="75000"/>
                  </a:schemeClr>
                </a:solidFill>
              </a:rPr>
              <a:t> </a:t>
            </a:r>
            <a:endParaRPr lang="ar-MA" sz="2400" b="1" dirty="0" smtClean="0">
              <a:solidFill>
                <a:schemeClr val="accent4">
                  <a:lumMod val="75000"/>
                </a:schemeClr>
              </a:solidFill>
            </a:endParaRPr>
          </a:p>
          <a:p>
            <a:pPr algn="just" rtl="1" eaLnBrk="1" hangingPunct="1">
              <a:buFont typeface="Arial" pitchFamily="34" charset="0"/>
              <a:buNone/>
              <a:defRPr/>
            </a:pPr>
            <a:endParaRPr lang="fr-FR" sz="2400" dirty="0" smtClean="0">
              <a:solidFill>
                <a:schemeClr val="accent4">
                  <a:lumMod val="75000"/>
                </a:schemeClr>
              </a:solidFill>
            </a:endParaRPr>
          </a:p>
          <a:p>
            <a:pPr algn="just" rtl="1" eaLnBrk="1" hangingPunct="1">
              <a:buFont typeface="Arial" pitchFamily="34" charset="0"/>
              <a:buNone/>
              <a:defRPr/>
            </a:pPr>
            <a:endParaRPr lang="ar-MA" sz="2400" b="1" dirty="0" smtClean="0">
              <a:solidFill>
                <a:schemeClr val="accent4">
                  <a:lumMod val="75000"/>
                </a:schemeClr>
              </a:solidFill>
            </a:endParaRPr>
          </a:p>
        </p:txBody>
      </p:sp>
      <p:sp>
        <p:nvSpPr>
          <p:cNvPr id="21508"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2150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151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151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151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151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1"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a:t>
            </a:r>
            <a:r>
              <a:rPr lang="ar-MA" sz="2400" b="1" dirty="0">
                <a:solidFill>
                  <a:schemeClr val="bg1"/>
                </a:solidFill>
                <a:latin typeface="Arial" charset="0"/>
                <a:cs typeface="Arial" charset="0"/>
              </a:rPr>
              <a:t>حصيلة أداء الهيئات الثلاثية </a:t>
            </a:r>
            <a:r>
              <a:rPr lang="ar-MA" sz="2400" b="1" dirty="0" smtClean="0">
                <a:solidFill>
                  <a:schemeClr val="bg1"/>
                </a:solidFill>
                <a:latin typeface="Arial" charset="0"/>
                <a:cs typeface="Arial" charset="0"/>
              </a:rPr>
              <a:t>التركيب</a:t>
            </a:r>
            <a:endParaRPr lang="ar-MA" sz="2800" b="1" dirty="0">
              <a:solidFill>
                <a:schemeClr val="bg1"/>
              </a:solidFill>
              <a:latin typeface="Arial" charset="0"/>
              <a:cs typeface="Arial" charset="0"/>
            </a:endParaRPr>
          </a:p>
          <a:p>
            <a:pPr algn="ctr" rtl="1" fontAlgn="auto">
              <a:spcBef>
                <a:spcPts val="0"/>
              </a:spcBef>
              <a:spcAft>
                <a:spcPts val="0"/>
              </a:spcAft>
              <a:defRPr/>
            </a:pPr>
            <a:endParaRPr lang="fr-FR" sz="2600" b="1" dirty="0">
              <a:solidFill>
                <a:schemeClr val="bg1"/>
              </a:solidFill>
              <a:latin typeface="Arial" charset="0"/>
              <a:cs typeface="Arial" charset="0"/>
            </a:endParaRPr>
          </a:p>
        </p:txBody>
      </p:sp>
      <p:sp>
        <p:nvSpPr>
          <p:cNvPr id="12" name="Rectangle 11"/>
          <p:cNvSpPr/>
          <p:nvPr/>
        </p:nvSpPr>
        <p:spPr>
          <a:xfrm>
            <a:off x="251520" y="620688"/>
            <a:ext cx="8892481" cy="461665"/>
          </a:xfrm>
          <a:prstGeom prst="rect">
            <a:avLst/>
          </a:prstGeom>
          <a:solidFill>
            <a:schemeClr val="accent4">
              <a:lumMod val="75000"/>
            </a:schemeClr>
          </a:solidFill>
        </p:spPr>
        <p:txBody>
          <a:bodyPr wrap="square">
            <a:spAutoFit/>
          </a:bodyPr>
          <a:lstStyle/>
          <a:p>
            <a:pPr algn="r" rtl="1" fontAlgn="auto">
              <a:spcAft>
                <a:spcPts val="0"/>
              </a:spcAft>
              <a:defRPr/>
            </a:pPr>
            <a:r>
              <a:rPr lang="ar-MA" sz="2400" dirty="0">
                <a:solidFill>
                  <a:schemeClr val="bg1"/>
                </a:solidFill>
                <a:latin typeface="Arial" charset="0"/>
                <a:cs typeface="Arial" charset="0"/>
              </a:rPr>
              <a:t>مجلس المفاوضة </a:t>
            </a:r>
            <a:r>
              <a:rPr lang="ar-MA" sz="2400" dirty="0" err="1" smtClean="0">
                <a:solidFill>
                  <a:schemeClr val="bg1"/>
                </a:solidFill>
                <a:latin typeface="Arial" charset="0"/>
                <a:cs typeface="Arial" charset="0"/>
              </a:rPr>
              <a:t>الجماعية </a:t>
            </a:r>
            <a:r>
              <a:rPr lang="ar-MA" sz="2400" dirty="0" smtClean="0">
                <a:solidFill>
                  <a:schemeClr val="bg1"/>
                </a:solidFill>
                <a:latin typeface="Arial" charset="0"/>
                <a:cs typeface="Arial" charset="0"/>
              </a:rPr>
              <a:t>: </a:t>
            </a:r>
            <a:r>
              <a:rPr lang="ar-MA" sz="2400" dirty="0">
                <a:solidFill>
                  <a:schemeClr val="bg1"/>
                </a:solidFill>
              </a:rPr>
              <a:t>عقد اجتماعه </a:t>
            </a:r>
            <a:r>
              <a:rPr lang="ar-SA" sz="2400" dirty="0">
                <a:solidFill>
                  <a:schemeClr val="bg1"/>
                </a:solidFill>
              </a:rPr>
              <a:t>بتاريخ 09 أكتوبر 2012</a:t>
            </a:r>
            <a:r>
              <a:rPr lang="ar-MA" sz="2400" dirty="0">
                <a:solidFill>
                  <a:schemeClr val="bg1"/>
                </a:solidFill>
              </a:rPr>
              <a:t>، وأوصى بما </a:t>
            </a:r>
            <a:r>
              <a:rPr lang="ar-MA" sz="2400" dirty="0" err="1" smtClean="0">
                <a:solidFill>
                  <a:schemeClr val="bg1"/>
                </a:solidFill>
              </a:rPr>
              <a:t>يلي :</a:t>
            </a:r>
            <a:endParaRPr lang="ar-MA" sz="2400" dirty="0">
              <a:solidFill>
                <a:schemeClr val="bg1"/>
              </a:solidFill>
              <a:latin typeface="Arial" charset="0"/>
              <a:cs typeface="Arial" charset="0"/>
            </a:endParaRPr>
          </a:p>
        </p:txBody>
      </p:sp>
      <p:sp>
        <p:nvSpPr>
          <p:cNvPr id="15" name="Espace réservé du numéro de diapositive 14"/>
          <p:cNvSpPr>
            <a:spLocks noGrp="1"/>
          </p:cNvSpPr>
          <p:nvPr>
            <p:ph type="sldNum" sz="quarter" idx="12"/>
          </p:nvPr>
        </p:nvSpPr>
        <p:spPr/>
        <p:txBody>
          <a:bodyPr/>
          <a:lstStyle/>
          <a:p>
            <a:pPr>
              <a:defRPr/>
            </a:pPr>
            <a:fld id="{0F0A8241-D936-456B-8F37-0C473010374D}" type="slidenum">
              <a:rPr lang="fr-FR" smtClean="0"/>
              <a:pPr>
                <a:defRPr/>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4"/>
          <p:cNvSpPr txBox="1">
            <a:spLocks/>
          </p:cNvSpPr>
          <p:nvPr/>
        </p:nvSpPr>
        <p:spPr bwMode="auto">
          <a:xfrm>
            <a:off x="144338" y="1052736"/>
            <a:ext cx="8820150" cy="5256584"/>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 </a:t>
            </a:r>
            <a:r>
              <a:rPr lang="ar-SA" sz="2400" dirty="0" err="1">
                <a:solidFill>
                  <a:schemeClr val="accent4">
                    <a:lumMod val="75000"/>
                  </a:schemeClr>
                </a:solidFill>
                <a:latin typeface="+mn-lt"/>
                <a:cs typeface="+mn-cs"/>
              </a:rPr>
              <a:t>تفعيل</a:t>
            </a:r>
            <a:r>
              <a:rPr lang="ar-SA" sz="2400" dirty="0">
                <a:solidFill>
                  <a:schemeClr val="accent4">
                    <a:lumMod val="75000"/>
                  </a:schemeClr>
                </a:solidFill>
                <a:latin typeface="+mn-lt"/>
                <a:cs typeface="+mn-cs"/>
              </a:rPr>
              <a:t> الاتفاقية رقم 187 بعد المصادقة عليها نهائيا؛</a:t>
            </a:r>
            <a:endParaRPr lang="fr-FR" sz="2400" dirty="0">
              <a:solidFill>
                <a:schemeClr val="accent4">
                  <a:lumMod val="75000"/>
                </a:schemeClr>
              </a:solidFill>
              <a:latin typeface="+mn-lt"/>
              <a:cs typeface="+mn-cs"/>
            </a:endParaRPr>
          </a:p>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اعتماد القانون المتعلق بالصحة والسلامة المهنية في القطاعين العام والخاص؛</a:t>
            </a:r>
            <a:endParaRPr lang="fr-FR" sz="2400" dirty="0">
              <a:solidFill>
                <a:schemeClr val="accent4">
                  <a:lumMod val="75000"/>
                </a:schemeClr>
              </a:solidFill>
              <a:latin typeface="+mn-lt"/>
              <a:cs typeface="+mn-cs"/>
            </a:endParaRPr>
          </a:p>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وضع نظام لجمع وتوفير مؤشرات حول الصحة والسلامة المهنيتين؛</a:t>
            </a:r>
            <a:endParaRPr lang="fr-FR" sz="2400" dirty="0">
              <a:solidFill>
                <a:schemeClr val="accent4">
                  <a:lumMod val="75000"/>
                </a:schemeClr>
              </a:solidFill>
              <a:latin typeface="+mn-lt"/>
              <a:cs typeface="+mn-cs"/>
            </a:endParaRPr>
          </a:p>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تعزيز المراقبة في مجال الصحة والسلامة المهنية عبر تنظيم حملات للمراقبة خاصة بالصحة </a:t>
            </a:r>
            <a:r>
              <a:rPr lang="ar-SA" sz="2400" dirty="0" err="1">
                <a:solidFill>
                  <a:schemeClr val="accent4">
                    <a:lumMod val="75000"/>
                  </a:schemeClr>
                </a:solidFill>
                <a:latin typeface="+mn-lt"/>
                <a:cs typeface="+mn-cs"/>
              </a:rPr>
              <a:t>والسلامه</a:t>
            </a:r>
            <a:r>
              <a:rPr lang="ar-SA" sz="2400" dirty="0">
                <a:solidFill>
                  <a:schemeClr val="accent4">
                    <a:lumMod val="75000"/>
                  </a:schemeClr>
                </a:solidFill>
                <a:latin typeface="+mn-lt"/>
                <a:cs typeface="+mn-cs"/>
              </a:rPr>
              <a:t> المهنية</a:t>
            </a:r>
            <a:r>
              <a:rPr lang="ar-MA" sz="2400" dirty="0">
                <a:solidFill>
                  <a:schemeClr val="accent4">
                    <a:lumMod val="75000"/>
                  </a:schemeClr>
                </a:solidFill>
                <a:latin typeface="+mn-lt"/>
                <a:cs typeface="+mn-cs"/>
              </a:rPr>
              <a:t> و</a:t>
            </a:r>
            <a:r>
              <a:rPr lang="ar-SA" sz="2400" dirty="0">
                <a:solidFill>
                  <a:schemeClr val="accent4">
                    <a:lumMod val="75000"/>
                  </a:schemeClr>
                </a:solidFill>
                <a:latin typeface="+mn-lt"/>
                <a:cs typeface="+mn-cs"/>
              </a:rPr>
              <a:t>دعم جهاز تفتيش </a:t>
            </a:r>
            <a:r>
              <a:rPr lang="ar-SA" sz="2400" dirty="0" err="1">
                <a:solidFill>
                  <a:schemeClr val="accent4">
                    <a:lumMod val="75000"/>
                  </a:schemeClr>
                </a:solidFill>
                <a:latin typeface="+mn-lt"/>
                <a:cs typeface="+mn-cs"/>
              </a:rPr>
              <a:t>الشغل </a:t>
            </a:r>
            <a:r>
              <a:rPr lang="ar-SA" sz="2400" dirty="0">
                <a:solidFill>
                  <a:schemeClr val="accent4">
                    <a:lumMod val="75000"/>
                  </a:schemeClr>
                </a:solidFill>
                <a:latin typeface="+mn-lt"/>
                <a:cs typeface="+mn-cs"/>
              </a:rPr>
              <a:t>(الرفع من عدد الأطباء والمهندسين المكلفين بتفتيش الشغل مع العمل على استفادتهم من دورات تكوينية في مجال الصحة والسلامة المهنية</a:t>
            </a:r>
            <a:r>
              <a:rPr lang="ar-SA" sz="2400" dirty="0" err="1">
                <a:solidFill>
                  <a:schemeClr val="accent4">
                    <a:lumMod val="75000"/>
                  </a:schemeClr>
                </a:solidFill>
                <a:latin typeface="+mn-lt"/>
                <a:cs typeface="+mn-cs"/>
              </a:rPr>
              <a:t>)؛</a:t>
            </a:r>
            <a:r>
              <a:rPr lang="ar-SA" sz="2400" dirty="0">
                <a:solidFill>
                  <a:schemeClr val="accent4">
                    <a:lumMod val="75000"/>
                  </a:schemeClr>
                </a:solidFill>
                <a:latin typeface="+mn-lt"/>
                <a:cs typeface="+mn-cs"/>
              </a:rPr>
              <a:t> </a:t>
            </a:r>
            <a:endParaRPr lang="fr-FR" sz="2400" dirty="0">
              <a:solidFill>
                <a:schemeClr val="accent4">
                  <a:lumMod val="75000"/>
                </a:schemeClr>
              </a:solidFill>
              <a:latin typeface="+mn-lt"/>
              <a:cs typeface="+mn-cs"/>
            </a:endParaRPr>
          </a:p>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تعزيز ثقافة الوقاية من الأخطار المهنية لدى المقاولات </a:t>
            </a:r>
            <a:r>
              <a:rPr lang="ar-SA" sz="2400" dirty="0" err="1">
                <a:solidFill>
                  <a:schemeClr val="accent4">
                    <a:lumMod val="75000"/>
                  </a:schemeClr>
                </a:solidFill>
                <a:latin typeface="+mn-lt"/>
                <a:cs typeface="+mn-cs"/>
              </a:rPr>
              <a:t>والفرقاء</a:t>
            </a:r>
            <a:r>
              <a:rPr lang="ar-SA" sz="2400" dirty="0">
                <a:solidFill>
                  <a:schemeClr val="accent4">
                    <a:lumMod val="75000"/>
                  </a:schemeClr>
                </a:solidFill>
                <a:latin typeface="+mn-lt"/>
                <a:cs typeface="+mn-cs"/>
              </a:rPr>
              <a:t> الاجتماعيين عبر تنظيم أيام إخبارية </a:t>
            </a:r>
            <a:r>
              <a:rPr lang="ar-SA" sz="2400" dirty="0" err="1">
                <a:solidFill>
                  <a:schemeClr val="accent4">
                    <a:lumMod val="75000"/>
                  </a:schemeClr>
                </a:solidFill>
                <a:latin typeface="+mn-lt"/>
                <a:cs typeface="+mn-cs"/>
              </a:rPr>
              <a:t>وتحسيسية</a:t>
            </a:r>
            <a:r>
              <a:rPr lang="ar-SA" sz="2400" dirty="0">
                <a:solidFill>
                  <a:schemeClr val="accent4">
                    <a:lumMod val="75000"/>
                  </a:schemeClr>
                </a:solidFill>
                <a:latin typeface="+mn-lt"/>
                <a:cs typeface="+mn-cs"/>
              </a:rPr>
              <a:t> في مجال الصحة والسلامة والوقاية من الأخطار المهنية؛</a:t>
            </a:r>
            <a:endParaRPr lang="fr-FR" sz="2400" dirty="0">
              <a:solidFill>
                <a:schemeClr val="accent4">
                  <a:lumMod val="75000"/>
                </a:schemeClr>
              </a:solidFill>
              <a:latin typeface="+mn-lt"/>
              <a:cs typeface="+mn-cs"/>
            </a:endParaRPr>
          </a:p>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العمل على إحداث </a:t>
            </a:r>
            <a:r>
              <a:rPr lang="ar-SA" sz="2400" dirty="0" err="1">
                <a:solidFill>
                  <a:schemeClr val="accent4">
                    <a:lumMod val="75000"/>
                  </a:schemeClr>
                </a:solidFill>
                <a:latin typeface="+mn-lt"/>
                <a:cs typeface="+mn-cs"/>
              </a:rPr>
              <a:t>وتفعيل</a:t>
            </a:r>
            <a:r>
              <a:rPr lang="ar-SA" sz="2400" dirty="0">
                <a:solidFill>
                  <a:schemeClr val="accent4">
                    <a:lumMod val="75000"/>
                  </a:schemeClr>
                </a:solidFill>
                <a:latin typeface="+mn-lt"/>
                <a:cs typeface="+mn-cs"/>
              </a:rPr>
              <a:t> لجن السلامة وحفظ الصحة بكل المؤسسات الخاضعة لها حتى تقوم بالدور المنوط </a:t>
            </a:r>
            <a:r>
              <a:rPr lang="ar-SA" sz="2400" dirty="0" err="1">
                <a:solidFill>
                  <a:schemeClr val="accent4">
                    <a:lumMod val="75000"/>
                  </a:schemeClr>
                </a:solidFill>
                <a:latin typeface="+mn-lt"/>
                <a:cs typeface="+mn-cs"/>
              </a:rPr>
              <a:t>بها</a:t>
            </a:r>
            <a:r>
              <a:rPr lang="ar-SA" sz="2400" dirty="0">
                <a:solidFill>
                  <a:schemeClr val="accent4">
                    <a:lumMod val="75000"/>
                  </a:schemeClr>
                </a:solidFill>
                <a:latin typeface="+mn-lt"/>
                <a:cs typeface="+mn-cs"/>
              </a:rPr>
              <a:t> وخاصة فيما يتعلق ببرامج تقييم الأخطار المهنية والوقاية منها؛</a:t>
            </a:r>
            <a:endParaRPr lang="fr-FR" sz="2400" dirty="0">
              <a:solidFill>
                <a:schemeClr val="accent4">
                  <a:lumMod val="75000"/>
                </a:schemeClr>
              </a:solidFill>
              <a:latin typeface="+mn-lt"/>
              <a:cs typeface="+mn-cs"/>
            </a:endParaRPr>
          </a:p>
          <a:p>
            <a:pPr marL="342900" marR="0" lvl="0" indent="-161925" algn="just" defTabSz="914400" rtl="1" eaLnBrk="0" latinLnBrk="0" hangingPunct="0">
              <a:lnSpc>
                <a:spcPct val="100000"/>
              </a:lnSpc>
              <a:spcBef>
                <a:spcPct val="20000"/>
              </a:spcBef>
              <a:buClrTx/>
              <a:buSzTx/>
              <a:buFont typeface="Wingdings" pitchFamily="2" charset="2"/>
              <a:buChar char="§"/>
              <a:tabLst/>
              <a:defRPr/>
            </a:pPr>
            <a:r>
              <a:rPr lang="ar-SA" sz="2400" dirty="0">
                <a:solidFill>
                  <a:schemeClr val="accent4">
                    <a:lumMod val="75000"/>
                  </a:schemeClr>
                </a:solidFill>
                <a:latin typeface="+mn-lt"/>
                <a:cs typeface="+mn-cs"/>
              </a:rPr>
              <a:t>وضع برامج وطنية وقطاعية </a:t>
            </a:r>
            <a:r>
              <a:rPr lang="ar-SA" sz="2400" dirty="0" err="1">
                <a:solidFill>
                  <a:schemeClr val="accent4">
                    <a:lumMod val="75000"/>
                  </a:schemeClr>
                </a:solidFill>
                <a:latin typeface="+mn-lt"/>
                <a:cs typeface="+mn-cs"/>
              </a:rPr>
              <a:t>وجهوية</a:t>
            </a:r>
            <a:r>
              <a:rPr lang="ar-SA" sz="2400" dirty="0">
                <a:solidFill>
                  <a:schemeClr val="accent4">
                    <a:lumMod val="75000"/>
                  </a:schemeClr>
                </a:solidFill>
                <a:latin typeface="+mn-lt"/>
                <a:cs typeface="+mn-cs"/>
              </a:rPr>
              <a:t> للوقاية من الأخطار المهنية</a:t>
            </a:r>
            <a:r>
              <a:rPr lang="ar-SA" sz="2400" dirty="0" smtClean="0">
                <a:solidFill>
                  <a:schemeClr val="accent4">
                    <a:lumMod val="75000"/>
                  </a:schemeClr>
                </a:solidFill>
                <a:latin typeface="+mn-lt"/>
                <a:cs typeface="+mn-cs"/>
              </a:rPr>
              <a:t>.</a:t>
            </a:r>
            <a:endParaRPr kumimoji="0" lang="ar-MA" sz="24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ar-MA" sz="24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p:txBody>
      </p:sp>
      <p:sp>
        <p:nvSpPr>
          <p:cNvPr id="4" name="Rectangle 3"/>
          <p:cNvSpPr/>
          <p:nvPr/>
        </p:nvSpPr>
        <p:spPr>
          <a:xfrm>
            <a:off x="0" y="508610"/>
            <a:ext cx="9180512" cy="400110"/>
          </a:xfrm>
          <a:prstGeom prst="rect">
            <a:avLst/>
          </a:prstGeom>
          <a:solidFill>
            <a:schemeClr val="accent4">
              <a:lumMod val="75000"/>
            </a:schemeClr>
          </a:solidFill>
        </p:spPr>
        <p:txBody>
          <a:bodyPr wrap="square">
            <a:spAutoFit/>
          </a:bodyPr>
          <a:lstStyle/>
          <a:p>
            <a:pPr algn="r" rtl="1" fontAlgn="auto">
              <a:spcAft>
                <a:spcPts val="0"/>
              </a:spcAft>
              <a:defRPr/>
            </a:pPr>
            <a:r>
              <a:rPr lang="ar-SA" sz="2000" b="1" dirty="0">
                <a:solidFill>
                  <a:schemeClr val="bg1"/>
                </a:solidFill>
                <a:latin typeface="Arial" charset="0"/>
                <a:cs typeface="Arial" charset="0"/>
              </a:rPr>
              <a:t>مجلس طب الشغل والوقاية من المخاطر </a:t>
            </a:r>
            <a:r>
              <a:rPr lang="ar-SA" sz="2000" b="1" dirty="0" smtClean="0">
                <a:solidFill>
                  <a:schemeClr val="bg1"/>
                </a:solidFill>
                <a:latin typeface="Arial" charset="0"/>
                <a:cs typeface="Arial" charset="0"/>
              </a:rPr>
              <a:t>المهنية</a:t>
            </a:r>
            <a:r>
              <a:rPr lang="ar-MA" sz="2000" b="1" dirty="0" smtClean="0">
                <a:solidFill>
                  <a:schemeClr val="bg1"/>
                </a:solidFill>
                <a:latin typeface="Arial" charset="0"/>
                <a:cs typeface="Arial" charset="0"/>
              </a:rPr>
              <a:t> : </a:t>
            </a:r>
            <a:r>
              <a:rPr lang="ar-MA" sz="2000" b="1" dirty="0" smtClean="0">
                <a:solidFill>
                  <a:schemeClr val="bg1"/>
                </a:solidFill>
              </a:rPr>
              <a:t>عقد </a:t>
            </a:r>
            <a:r>
              <a:rPr lang="ar-MA" sz="2000" b="1" dirty="0">
                <a:solidFill>
                  <a:schemeClr val="bg1"/>
                </a:solidFill>
              </a:rPr>
              <a:t>اجتماعه </a:t>
            </a:r>
            <a:r>
              <a:rPr lang="ar-SA" sz="2000" b="1" dirty="0">
                <a:solidFill>
                  <a:schemeClr val="bg1"/>
                </a:solidFill>
              </a:rPr>
              <a:t>بتاريخ </a:t>
            </a:r>
            <a:r>
              <a:rPr lang="ar-MA" sz="2000" b="1" dirty="0">
                <a:solidFill>
                  <a:schemeClr val="bg1"/>
                </a:solidFill>
              </a:rPr>
              <a:t>23</a:t>
            </a:r>
            <a:r>
              <a:rPr lang="ar-SA" sz="2000" b="1" dirty="0">
                <a:solidFill>
                  <a:schemeClr val="bg1"/>
                </a:solidFill>
              </a:rPr>
              <a:t> أكتوبر 2012</a:t>
            </a:r>
            <a:r>
              <a:rPr lang="ar-MA" sz="2000" b="1" dirty="0" smtClean="0">
                <a:solidFill>
                  <a:schemeClr val="bg1"/>
                </a:solidFill>
              </a:rPr>
              <a:t>،</a:t>
            </a:r>
            <a:r>
              <a:rPr lang="ar-MA" sz="2000" b="1" dirty="0">
                <a:solidFill>
                  <a:schemeClr val="bg1"/>
                </a:solidFill>
              </a:rPr>
              <a:t> </a:t>
            </a:r>
            <a:r>
              <a:rPr lang="ar-MA" sz="2000" b="1" dirty="0" smtClean="0">
                <a:solidFill>
                  <a:schemeClr val="bg1"/>
                </a:solidFill>
              </a:rPr>
              <a:t>وأوصى </a:t>
            </a:r>
            <a:r>
              <a:rPr lang="ar-MA" sz="2000" b="1" dirty="0">
                <a:solidFill>
                  <a:schemeClr val="bg1"/>
                </a:solidFill>
              </a:rPr>
              <a:t>بما </a:t>
            </a:r>
            <a:r>
              <a:rPr lang="ar-MA" sz="2000" b="1" dirty="0" smtClean="0">
                <a:solidFill>
                  <a:schemeClr val="bg1"/>
                </a:solidFill>
              </a:rPr>
              <a:t>يلي</a:t>
            </a:r>
            <a:r>
              <a:rPr lang="fr-FR" sz="2000" b="1" dirty="0" smtClean="0">
                <a:solidFill>
                  <a:schemeClr val="bg1"/>
                </a:solidFill>
              </a:rPr>
              <a:t> </a:t>
            </a:r>
            <a:r>
              <a:rPr lang="ar-MA" sz="2000" b="1" dirty="0" err="1" smtClean="0">
                <a:solidFill>
                  <a:schemeClr val="bg1"/>
                </a:solidFill>
              </a:rPr>
              <a:t>:</a:t>
            </a:r>
            <a:endParaRPr lang="fr-FR" sz="2000" dirty="0">
              <a:solidFill>
                <a:schemeClr val="bg1"/>
              </a:solidFill>
            </a:endParaRPr>
          </a:p>
        </p:txBody>
      </p:sp>
      <p:sp>
        <p:nvSpPr>
          <p:cNvPr id="5"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a:t>
            </a:r>
            <a:r>
              <a:rPr lang="ar-MA" sz="2400" b="1" dirty="0">
                <a:solidFill>
                  <a:schemeClr val="bg1"/>
                </a:solidFill>
                <a:latin typeface="Arial" charset="0"/>
                <a:cs typeface="Arial" charset="0"/>
              </a:rPr>
              <a:t>حصيلة أداء الهيئات الثلاثية </a:t>
            </a:r>
            <a:r>
              <a:rPr lang="ar-MA" sz="2400" b="1" dirty="0" smtClean="0">
                <a:solidFill>
                  <a:schemeClr val="bg1"/>
                </a:solidFill>
                <a:latin typeface="Arial" charset="0"/>
                <a:cs typeface="Arial" charset="0"/>
              </a:rPr>
              <a:t>التركيب</a:t>
            </a:r>
            <a:endParaRPr lang="ar-MA" sz="2800" b="1" dirty="0">
              <a:solidFill>
                <a:schemeClr val="bg1"/>
              </a:solidFill>
              <a:latin typeface="Arial" charset="0"/>
              <a:cs typeface="Arial" charset="0"/>
            </a:endParaRPr>
          </a:p>
          <a:p>
            <a:pPr algn="ctr" rtl="1" fontAlgn="auto">
              <a:spcBef>
                <a:spcPts val="0"/>
              </a:spcBef>
              <a:spcAft>
                <a:spcPts val="0"/>
              </a:spcAft>
              <a:defRPr/>
            </a:pPr>
            <a:endParaRPr lang="fr-FR" sz="2600" b="1" dirty="0">
              <a:solidFill>
                <a:schemeClr val="bg1"/>
              </a:solidFill>
              <a:latin typeface="Arial" charset="0"/>
              <a:cs typeface="Arial" charset="0"/>
            </a:endParaRPr>
          </a:p>
        </p:txBody>
      </p:sp>
      <p:sp>
        <p:nvSpPr>
          <p:cNvPr id="6" name="Espace réservé du numéro de diapositive 5"/>
          <p:cNvSpPr>
            <a:spLocks noGrp="1"/>
          </p:cNvSpPr>
          <p:nvPr>
            <p:ph type="sldNum" sz="quarter" idx="12"/>
          </p:nvPr>
        </p:nvSpPr>
        <p:spPr/>
        <p:txBody>
          <a:bodyPr/>
          <a:lstStyle/>
          <a:p>
            <a:pPr>
              <a:defRPr/>
            </a:pPr>
            <a:fld id="{0F0A8241-D936-456B-8F37-0C473010374D}" type="slidenum">
              <a:rPr lang="fr-FR" smtClean="0"/>
              <a:pPr>
                <a:defRPr/>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contenu 4"/>
          <p:cNvSpPr>
            <a:spLocks noGrp="1"/>
          </p:cNvSpPr>
          <p:nvPr>
            <p:ph idx="4294967295"/>
          </p:nvPr>
        </p:nvSpPr>
        <p:spPr>
          <a:xfrm>
            <a:off x="107504" y="1268760"/>
            <a:ext cx="8928992" cy="5184576"/>
          </a:xfrm>
          <a:solidFill>
            <a:schemeClr val="accent4">
              <a:lumMod val="20000"/>
              <a:lumOff val="80000"/>
            </a:schemeClr>
          </a:solidFill>
        </p:spPr>
        <p:txBody>
          <a:bodyPr/>
          <a:lstStyle/>
          <a:p>
            <a:pPr indent="-161925" algn="just" rtl="1">
              <a:buFont typeface="Wingdings" pitchFamily="2" charset="2"/>
              <a:buChar char="§"/>
              <a:defRPr/>
            </a:pPr>
            <a:r>
              <a:rPr lang="ar-SA" sz="1900" dirty="0" smtClean="0">
                <a:solidFill>
                  <a:schemeClr val="accent4">
                    <a:lumMod val="75000"/>
                  </a:schemeClr>
                </a:solidFill>
              </a:rPr>
              <a:t>تشكيل لجنة مصغرة ثلاثية التركيب لتتبع تنفيذ التوصيات الصادرة عن أشغال اللجنة المكلفة بتتبع التطبيق السليم لمقتضيات التشغيل المؤقت ووضع تصور للعقد النموذجي للتشغيل المؤقت؛</a:t>
            </a:r>
            <a:endParaRPr lang="fr-FR" sz="1900" dirty="0" smtClean="0">
              <a:solidFill>
                <a:schemeClr val="accent4">
                  <a:lumMod val="75000"/>
                </a:schemeClr>
              </a:solidFill>
            </a:endParaRPr>
          </a:p>
          <a:p>
            <a:pPr indent="-161925" algn="just" rtl="1">
              <a:buFont typeface="Wingdings" pitchFamily="2" charset="2"/>
              <a:buChar char="§"/>
              <a:defRPr/>
            </a:pPr>
            <a:r>
              <a:rPr lang="ar-SA" sz="1900" dirty="0" smtClean="0">
                <a:solidFill>
                  <a:schemeClr val="accent4">
                    <a:lumMod val="75000"/>
                  </a:schemeClr>
                </a:solidFill>
              </a:rPr>
              <a:t>تزويد أعضاء اللجنة المصغرة ببيانات حول مقاولات التشغيل المؤقت المرخص لها وغير المرخص لها، وبمشروع نموذج عقد التشغيل المؤقت؛</a:t>
            </a:r>
            <a:endParaRPr lang="fr-FR" sz="1900" dirty="0" smtClean="0">
              <a:solidFill>
                <a:schemeClr val="accent4">
                  <a:lumMod val="75000"/>
                </a:schemeClr>
              </a:solidFill>
            </a:endParaRPr>
          </a:p>
          <a:p>
            <a:pPr indent="-161925" algn="just" rtl="1">
              <a:buFont typeface="Wingdings" pitchFamily="2" charset="2"/>
              <a:buChar char="§"/>
              <a:defRPr/>
            </a:pPr>
            <a:r>
              <a:rPr lang="ar-SA" sz="1900" dirty="0" smtClean="0">
                <a:solidFill>
                  <a:schemeClr val="accent4">
                    <a:lumMod val="75000"/>
                  </a:schemeClr>
                </a:solidFill>
              </a:rPr>
              <a:t>توجيه دورية من طرف السيد رئيس الحكومة إلى مختلف القطاعات الحكومية والمؤسسات العمومية والشبه العمومية والمقاولات التابعة للدولة والجماعات المحلية من أجل إدراج بند في دفتر </a:t>
            </a:r>
            <a:r>
              <a:rPr lang="ar-SA" sz="1900" dirty="0" err="1" smtClean="0">
                <a:solidFill>
                  <a:schemeClr val="accent4">
                    <a:lumMod val="75000"/>
                  </a:schemeClr>
                </a:solidFill>
              </a:rPr>
              <a:t>التحملات</a:t>
            </a:r>
            <a:r>
              <a:rPr lang="ar-SA" sz="1900" dirty="0" smtClean="0">
                <a:solidFill>
                  <a:schemeClr val="accent4">
                    <a:lumMod val="75000"/>
                  </a:schemeClr>
                </a:solidFill>
              </a:rPr>
              <a:t> يشترط في المقاولات التي ترغب في التعاقد مع مؤسسات الدولة ومقاولاتها احترام </a:t>
            </a:r>
            <a:r>
              <a:rPr lang="ar-SA" sz="1900" dirty="0" err="1" smtClean="0">
                <a:solidFill>
                  <a:schemeClr val="accent4">
                    <a:lumMod val="75000"/>
                  </a:schemeClr>
                </a:solidFill>
              </a:rPr>
              <a:t>والتقيد</a:t>
            </a:r>
            <a:r>
              <a:rPr lang="ar-SA" sz="1900" dirty="0" smtClean="0">
                <a:solidFill>
                  <a:schemeClr val="accent4">
                    <a:lumMod val="75000"/>
                  </a:schemeClr>
                </a:solidFill>
              </a:rPr>
              <a:t> بمقتضيات التشريع الاجتماعي،</a:t>
            </a:r>
            <a:endParaRPr lang="fr-FR" sz="1900" dirty="0" smtClean="0">
              <a:solidFill>
                <a:schemeClr val="accent4">
                  <a:lumMod val="75000"/>
                </a:schemeClr>
              </a:solidFill>
            </a:endParaRPr>
          </a:p>
          <a:p>
            <a:pPr indent="-161925" algn="just" rtl="1">
              <a:buFont typeface="Wingdings" pitchFamily="2" charset="2"/>
              <a:buChar char="§"/>
              <a:defRPr/>
            </a:pPr>
            <a:r>
              <a:rPr lang="ar-SA" sz="1900" dirty="0" smtClean="0">
                <a:solidFill>
                  <a:schemeClr val="accent4">
                    <a:lumMod val="75000"/>
                  </a:schemeClr>
                </a:solidFill>
              </a:rPr>
              <a:t> توجيه دورية من طرف السيد وزير التشغيل والتكوين المهني إلى المنظمات المهنية للمشغلين والجمعيات المهنية من أجل العمل على احترام الحرية النقابية؛</a:t>
            </a:r>
            <a:endParaRPr lang="fr-FR" sz="1900" dirty="0" smtClean="0">
              <a:solidFill>
                <a:schemeClr val="accent4">
                  <a:lumMod val="75000"/>
                </a:schemeClr>
              </a:solidFill>
            </a:endParaRPr>
          </a:p>
          <a:p>
            <a:pPr indent="-161925" algn="just" rtl="1">
              <a:buFont typeface="Wingdings" pitchFamily="2" charset="2"/>
              <a:buChar char="§"/>
              <a:defRPr/>
            </a:pPr>
            <a:r>
              <a:rPr lang="ar-SA" sz="1900" dirty="0" err="1" smtClean="0">
                <a:solidFill>
                  <a:schemeClr val="accent4">
                    <a:lumMod val="75000"/>
                  </a:schemeClr>
                </a:solidFill>
              </a:rPr>
              <a:t>تفعيل</a:t>
            </a:r>
            <a:r>
              <a:rPr lang="ar-SA" sz="1900" dirty="0" smtClean="0">
                <a:solidFill>
                  <a:schemeClr val="accent4">
                    <a:lumMod val="75000"/>
                  </a:schemeClr>
                </a:solidFill>
              </a:rPr>
              <a:t> منشور السيد الوزير الأول المؤرخ في 20 أبريل 2011، والمتعلق بضرورة  توفر مقاولات التشغيل المؤقت على ترخيص من وزارة التشغيل والتكوين المهني، وذلك قصد المشاركة في طلبات العروض المتعلقة بالصفقات العمومية؛</a:t>
            </a:r>
            <a:endParaRPr lang="fr-FR" sz="1900" dirty="0" smtClean="0">
              <a:solidFill>
                <a:schemeClr val="accent4">
                  <a:lumMod val="75000"/>
                </a:schemeClr>
              </a:solidFill>
            </a:endParaRPr>
          </a:p>
          <a:p>
            <a:pPr indent="-161925" algn="just" rtl="1">
              <a:buFont typeface="Wingdings" pitchFamily="2" charset="2"/>
              <a:buChar char="§"/>
              <a:defRPr/>
            </a:pPr>
            <a:r>
              <a:rPr lang="ar-SA" sz="1900" dirty="0" smtClean="0">
                <a:solidFill>
                  <a:schemeClr val="accent4">
                    <a:lumMod val="75000"/>
                  </a:schemeClr>
                </a:solidFill>
              </a:rPr>
              <a:t>توجيه دورية إلى </a:t>
            </a:r>
            <a:r>
              <a:rPr lang="ar-SA" sz="1900" dirty="0" err="1" smtClean="0">
                <a:solidFill>
                  <a:schemeClr val="accent4">
                    <a:lumMod val="75000"/>
                  </a:schemeClr>
                </a:solidFill>
              </a:rPr>
              <a:t>مندوبيات</a:t>
            </a:r>
            <a:r>
              <a:rPr lang="ar-SA" sz="1900" dirty="0" smtClean="0">
                <a:solidFill>
                  <a:schemeClr val="accent4">
                    <a:lumMod val="75000"/>
                  </a:schemeClr>
                </a:solidFill>
              </a:rPr>
              <a:t> التشغيل بهدف توخي الدقة قبل تسليم المقاولات الشهادة الإدارية المنصوص عليها في المادة 519 من مدونة </a:t>
            </a:r>
            <a:r>
              <a:rPr lang="ar-SA" sz="1900" dirty="0" err="1" smtClean="0">
                <a:solidFill>
                  <a:schemeClr val="accent4">
                    <a:lumMod val="75000"/>
                  </a:schemeClr>
                </a:solidFill>
              </a:rPr>
              <a:t>الشغل؛</a:t>
            </a:r>
            <a:r>
              <a:rPr lang="ar-SA" sz="1900" dirty="0" smtClean="0">
                <a:solidFill>
                  <a:schemeClr val="accent4">
                    <a:lumMod val="75000"/>
                  </a:schemeClr>
                </a:solidFill>
              </a:rPr>
              <a:t> </a:t>
            </a:r>
            <a:endParaRPr lang="fr-FR" sz="1900" dirty="0" smtClean="0">
              <a:solidFill>
                <a:schemeClr val="accent4">
                  <a:lumMod val="75000"/>
                </a:schemeClr>
              </a:solidFill>
            </a:endParaRPr>
          </a:p>
          <a:p>
            <a:pPr indent="-161925" algn="just" rtl="1">
              <a:buFont typeface="Wingdings" pitchFamily="2" charset="2"/>
              <a:buChar char="§"/>
              <a:defRPr/>
            </a:pPr>
            <a:r>
              <a:rPr lang="ar-SA" sz="1900" dirty="0" smtClean="0">
                <a:solidFill>
                  <a:schemeClr val="accent4">
                    <a:lumMod val="75000"/>
                  </a:schemeClr>
                </a:solidFill>
              </a:rPr>
              <a:t>الإسراع بتنظيم يوم دراسي ثلاثي الأطراف من طرف فيدرالية مقاولات التشغيل المؤقت التابعة للاتحاد العام لمقاولات المغرب لتدارس المشاكل المرتبطة بالتشغيل المؤقت والبحث عن الحلول الكفيلة بتعزيز تطبيق القانون</a:t>
            </a:r>
            <a:r>
              <a:rPr lang="ar-MA" sz="1900" dirty="0" err="1" smtClean="0">
                <a:solidFill>
                  <a:schemeClr val="accent4">
                    <a:lumMod val="75000"/>
                  </a:schemeClr>
                </a:solidFill>
              </a:rPr>
              <a:t>.</a:t>
            </a:r>
            <a:endParaRPr lang="ar-MA" sz="1800" b="1" dirty="0" smtClean="0">
              <a:solidFill>
                <a:schemeClr val="accent4">
                  <a:lumMod val="75000"/>
                </a:schemeClr>
              </a:solidFill>
            </a:endParaRPr>
          </a:p>
        </p:txBody>
      </p:sp>
      <p:sp>
        <p:nvSpPr>
          <p:cNvPr id="2355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2355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355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3559"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356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356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1" name="Titre 1"/>
          <p:cNvSpPr txBox="1">
            <a:spLocks/>
          </p:cNvSpPr>
          <p:nvPr/>
        </p:nvSpPr>
        <p:spPr>
          <a:xfrm>
            <a:off x="0" y="-26987"/>
            <a:ext cx="9144000" cy="431652"/>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a:t>
            </a:r>
            <a:r>
              <a:rPr lang="ar-MA" sz="2400" b="1" dirty="0">
                <a:solidFill>
                  <a:schemeClr val="bg1"/>
                </a:solidFill>
                <a:latin typeface="Arial" charset="0"/>
                <a:cs typeface="Arial" charset="0"/>
              </a:rPr>
              <a:t>حصيلة أداء الهيئات الثلاثية التركيب خلال سنة 2012</a:t>
            </a:r>
            <a:r>
              <a:rPr lang="ar-MA" sz="2800" b="1" dirty="0">
                <a:solidFill>
                  <a:schemeClr val="bg1"/>
                </a:solidFill>
                <a:latin typeface="Arial" charset="0"/>
                <a:cs typeface="Arial" charset="0"/>
              </a:rPr>
              <a:t> </a:t>
            </a:r>
          </a:p>
          <a:p>
            <a:pPr algn="ctr" rtl="1" fontAlgn="auto">
              <a:spcBef>
                <a:spcPts val="0"/>
              </a:spcBef>
              <a:spcAft>
                <a:spcPts val="0"/>
              </a:spcAft>
              <a:defRPr/>
            </a:pPr>
            <a:endParaRPr lang="fr-FR" sz="2600" b="1" dirty="0">
              <a:solidFill>
                <a:schemeClr val="bg1"/>
              </a:solidFill>
              <a:latin typeface="Arial" charset="0"/>
              <a:cs typeface="Arial" charset="0"/>
            </a:endParaRPr>
          </a:p>
        </p:txBody>
      </p:sp>
      <p:sp>
        <p:nvSpPr>
          <p:cNvPr id="12" name="Rectangle 11"/>
          <p:cNvSpPr/>
          <p:nvPr/>
        </p:nvSpPr>
        <p:spPr>
          <a:xfrm>
            <a:off x="107504" y="476672"/>
            <a:ext cx="9036496" cy="707886"/>
          </a:xfrm>
          <a:prstGeom prst="rect">
            <a:avLst/>
          </a:prstGeom>
          <a:solidFill>
            <a:schemeClr val="accent4">
              <a:lumMod val="75000"/>
            </a:schemeClr>
          </a:solidFill>
        </p:spPr>
        <p:txBody>
          <a:bodyPr wrap="square">
            <a:spAutoFit/>
          </a:bodyPr>
          <a:lstStyle/>
          <a:p>
            <a:pPr algn="r" rtl="1" fontAlgn="auto">
              <a:spcAft>
                <a:spcPts val="0"/>
              </a:spcAft>
              <a:defRPr/>
            </a:pPr>
            <a:r>
              <a:rPr lang="ar-SA" sz="2000" b="1" dirty="0">
                <a:solidFill>
                  <a:schemeClr val="bg1"/>
                </a:solidFill>
                <a:latin typeface="Arial" charset="0"/>
                <a:cs typeface="Arial" charset="0"/>
              </a:rPr>
              <a:t>اللجنة الثلاثية التركيب المكلفة بتتبع تطبيق المقتضيات القانونية المتعلقة بمقاولات التشغيل </a:t>
            </a:r>
            <a:r>
              <a:rPr lang="ar-SA" sz="2000" b="1" dirty="0" smtClean="0">
                <a:solidFill>
                  <a:schemeClr val="bg1"/>
                </a:solidFill>
                <a:latin typeface="Arial" charset="0"/>
                <a:cs typeface="Arial" charset="0"/>
              </a:rPr>
              <a:t>المؤقت</a:t>
            </a:r>
            <a:r>
              <a:rPr lang="ar-MA" sz="2000" b="1" dirty="0" smtClean="0">
                <a:solidFill>
                  <a:schemeClr val="bg1"/>
                </a:solidFill>
                <a:latin typeface="Arial" charset="0"/>
                <a:cs typeface="Arial" charset="0"/>
              </a:rPr>
              <a:t> : </a:t>
            </a:r>
            <a:r>
              <a:rPr lang="ar-MA" sz="2000" b="1" dirty="0">
                <a:solidFill>
                  <a:schemeClr val="bg1"/>
                </a:solidFill>
              </a:rPr>
              <a:t>عقدت اجتماعها </a:t>
            </a:r>
            <a:r>
              <a:rPr lang="ar-SA" sz="2000" b="1" dirty="0">
                <a:solidFill>
                  <a:schemeClr val="bg1"/>
                </a:solidFill>
              </a:rPr>
              <a:t>بتاريخ </a:t>
            </a:r>
            <a:r>
              <a:rPr lang="ar-MA" sz="2000" b="1" dirty="0">
                <a:solidFill>
                  <a:schemeClr val="bg1"/>
                </a:solidFill>
              </a:rPr>
              <a:t>30</a:t>
            </a:r>
            <a:r>
              <a:rPr lang="ar-SA" sz="2000" b="1" dirty="0">
                <a:solidFill>
                  <a:schemeClr val="bg1"/>
                </a:solidFill>
              </a:rPr>
              <a:t> </a:t>
            </a:r>
            <a:r>
              <a:rPr lang="ar-MA" sz="2000" b="1" dirty="0" err="1">
                <a:solidFill>
                  <a:schemeClr val="bg1"/>
                </a:solidFill>
              </a:rPr>
              <a:t>ماي</a:t>
            </a:r>
            <a:r>
              <a:rPr lang="ar-SA" sz="2000" b="1" dirty="0">
                <a:solidFill>
                  <a:schemeClr val="bg1"/>
                </a:solidFill>
              </a:rPr>
              <a:t> 2012</a:t>
            </a:r>
            <a:r>
              <a:rPr lang="ar-MA" sz="2000" b="1" dirty="0">
                <a:solidFill>
                  <a:schemeClr val="bg1"/>
                </a:solidFill>
              </a:rPr>
              <a:t>، وأوصت بما </a:t>
            </a:r>
            <a:r>
              <a:rPr lang="ar-MA" sz="2000" b="1" dirty="0" err="1" smtClean="0">
                <a:solidFill>
                  <a:schemeClr val="bg1"/>
                </a:solidFill>
              </a:rPr>
              <a:t>يلي :</a:t>
            </a:r>
            <a:endParaRPr lang="fr-FR" sz="2000" dirty="0">
              <a:solidFill>
                <a:schemeClr val="bg1"/>
              </a:solidFill>
            </a:endParaRPr>
          </a:p>
        </p:txBody>
      </p:sp>
      <p:sp>
        <p:nvSpPr>
          <p:cNvPr id="13" name="Espace réservé du numéro de diapositive 12"/>
          <p:cNvSpPr>
            <a:spLocks noGrp="1"/>
          </p:cNvSpPr>
          <p:nvPr>
            <p:ph type="sldNum" sz="quarter" idx="12"/>
          </p:nvPr>
        </p:nvSpPr>
        <p:spPr/>
        <p:txBody>
          <a:bodyPr/>
          <a:lstStyle/>
          <a:p>
            <a:pPr>
              <a:defRPr/>
            </a:pPr>
            <a:fld id="{0F0A8241-D936-456B-8F37-0C473010374D}" type="slidenum">
              <a:rPr lang="fr-FR" smtClean="0"/>
              <a:pPr>
                <a:defRPr/>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u contenu 4"/>
          <p:cNvSpPr>
            <a:spLocks noGrp="1"/>
          </p:cNvSpPr>
          <p:nvPr>
            <p:ph idx="4294967295"/>
          </p:nvPr>
        </p:nvSpPr>
        <p:spPr>
          <a:xfrm>
            <a:off x="251271" y="1555800"/>
            <a:ext cx="8785225" cy="2305248"/>
          </a:xfrm>
          <a:solidFill>
            <a:schemeClr val="accent4">
              <a:lumMod val="20000"/>
              <a:lumOff val="80000"/>
            </a:schemeClr>
          </a:solidFill>
        </p:spPr>
        <p:txBody>
          <a:bodyPr/>
          <a:lstStyle/>
          <a:p>
            <a:pPr algn="just" rtl="1">
              <a:buFont typeface="Wingdings" pitchFamily="2" charset="2"/>
              <a:buChar char="q"/>
              <a:defRPr/>
            </a:pPr>
            <a:r>
              <a:rPr lang="ar-MA" sz="2800" dirty="0" smtClean="0">
                <a:solidFill>
                  <a:schemeClr val="accent4">
                    <a:lumMod val="75000"/>
                  </a:schemeClr>
                </a:solidFill>
                <a:cs typeface="+mj-cs"/>
              </a:rPr>
              <a:t>معالجة </a:t>
            </a:r>
            <a:r>
              <a:rPr lang="ar-MA" sz="2800" dirty="0" smtClean="0">
                <a:solidFill>
                  <a:schemeClr val="accent4">
                    <a:lumMod val="75000"/>
                  </a:schemeClr>
                </a:solidFill>
              </a:rPr>
              <a:t>ما مجموعه 74 نزاعا</a:t>
            </a:r>
            <a:r>
              <a:rPr lang="ar-MA" sz="2800" dirty="0" smtClean="0">
                <a:solidFill>
                  <a:schemeClr val="accent4">
                    <a:lumMod val="75000"/>
                  </a:schemeClr>
                </a:solidFill>
                <a:cs typeface="+mj-cs"/>
              </a:rPr>
              <a:t> جماعيا من طرف </a:t>
            </a:r>
            <a:r>
              <a:rPr lang="ar-MA" sz="2800" dirty="0" err="1" smtClean="0">
                <a:solidFill>
                  <a:schemeClr val="accent4">
                    <a:lumMod val="75000"/>
                  </a:schemeClr>
                </a:solidFill>
                <a:cs typeface="+mj-cs"/>
              </a:rPr>
              <a:t>مندوبيات</a:t>
            </a:r>
            <a:r>
              <a:rPr lang="ar-MA" sz="2800" dirty="0" smtClean="0">
                <a:solidFill>
                  <a:schemeClr val="accent4">
                    <a:lumMod val="75000"/>
                  </a:schemeClr>
                </a:solidFill>
                <a:cs typeface="+mj-cs"/>
              </a:rPr>
              <a:t> التشغيل بمختلف جهات المملكة حيث تمكنت من حل 26 منها أي بنسبة 35.13 </a:t>
            </a:r>
            <a:r>
              <a:rPr lang="en-US" sz="2800" dirty="0" smtClean="0">
                <a:solidFill>
                  <a:schemeClr val="accent4">
                    <a:lumMod val="75000"/>
                  </a:schemeClr>
                </a:solidFill>
                <a:cs typeface="+mj-cs"/>
              </a:rPr>
              <a:t>% </a:t>
            </a:r>
            <a:r>
              <a:rPr lang="ar-MA" sz="2800" dirty="0" err="1" smtClean="0">
                <a:solidFill>
                  <a:schemeClr val="accent4">
                    <a:lumMod val="75000"/>
                  </a:schemeClr>
                </a:solidFill>
                <a:cs typeface="+mj-cs"/>
              </a:rPr>
              <a:t>؛</a:t>
            </a:r>
            <a:endParaRPr lang="ar-MA" sz="2800" dirty="0" smtClean="0">
              <a:solidFill>
                <a:schemeClr val="accent4">
                  <a:lumMod val="75000"/>
                </a:schemeClr>
              </a:solidFill>
              <a:cs typeface="+mj-cs"/>
            </a:endParaRPr>
          </a:p>
          <a:p>
            <a:pPr algn="just" rtl="1">
              <a:buFont typeface="Wingdings" pitchFamily="2" charset="2"/>
              <a:buChar char="q"/>
              <a:defRPr/>
            </a:pPr>
            <a:r>
              <a:rPr lang="ar-MA" sz="2800" dirty="0" smtClean="0">
                <a:solidFill>
                  <a:schemeClr val="accent4">
                    <a:lumMod val="75000"/>
                  </a:schemeClr>
                </a:solidFill>
                <a:cs typeface="+mj-cs"/>
              </a:rPr>
              <a:t>سجل قطاع الخدمات أكبر عدد من النزاعات ب 35 </a:t>
            </a:r>
            <a:r>
              <a:rPr lang="ar-MA" sz="2800" dirty="0" err="1" smtClean="0">
                <a:solidFill>
                  <a:schemeClr val="accent4">
                    <a:lumMod val="75000"/>
                  </a:schemeClr>
                </a:solidFill>
                <a:cs typeface="+mj-cs"/>
              </a:rPr>
              <a:t>نزاعا، </a:t>
            </a:r>
            <a:r>
              <a:rPr lang="ar-MA" sz="2800" dirty="0" smtClean="0">
                <a:solidFill>
                  <a:schemeClr val="accent4">
                    <a:lumMod val="75000"/>
                  </a:schemeClr>
                </a:solidFill>
                <a:cs typeface="+mj-cs"/>
              </a:rPr>
              <a:t>(أي بنسبة 47.29</a:t>
            </a:r>
            <a:r>
              <a:rPr lang="en-US" sz="2800" dirty="0" smtClean="0">
                <a:solidFill>
                  <a:schemeClr val="accent4">
                    <a:lumMod val="75000"/>
                  </a:schemeClr>
                </a:solidFill>
                <a:cs typeface="+mj-cs"/>
              </a:rPr>
              <a:t>%</a:t>
            </a:r>
            <a:r>
              <a:rPr lang="ar-MA" sz="2800" dirty="0" smtClean="0">
                <a:solidFill>
                  <a:schemeClr val="accent4">
                    <a:lumMod val="75000"/>
                  </a:schemeClr>
                </a:solidFill>
                <a:cs typeface="+mj-cs"/>
              </a:rPr>
              <a:t>) أما قطاع الصناعة فقد سجل 34 </a:t>
            </a:r>
            <a:r>
              <a:rPr lang="ar-MA" sz="2800" dirty="0" err="1" smtClean="0">
                <a:solidFill>
                  <a:schemeClr val="accent4">
                    <a:lumMod val="75000"/>
                  </a:schemeClr>
                </a:solidFill>
                <a:cs typeface="+mj-cs"/>
              </a:rPr>
              <a:t>نزاعا، </a:t>
            </a:r>
            <a:r>
              <a:rPr lang="ar-MA" sz="2800" dirty="0" smtClean="0">
                <a:solidFill>
                  <a:schemeClr val="accent4">
                    <a:lumMod val="75000"/>
                  </a:schemeClr>
                </a:solidFill>
                <a:cs typeface="+mj-cs"/>
              </a:rPr>
              <a:t>( أي بنسبة 45.94</a:t>
            </a:r>
            <a:r>
              <a:rPr lang="en-US" sz="2800" dirty="0" smtClean="0">
                <a:solidFill>
                  <a:schemeClr val="accent4">
                    <a:lumMod val="75000"/>
                  </a:schemeClr>
                </a:solidFill>
                <a:cs typeface="+mj-cs"/>
              </a:rPr>
              <a:t>%</a:t>
            </a:r>
            <a:r>
              <a:rPr lang="ar-MA" sz="2800" dirty="0" smtClean="0">
                <a:solidFill>
                  <a:schemeClr val="accent4">
                    <a:lumMod val="75000"/>
                  </a:schemeClr>
                </a:solidFill>
                <a:cs typeface="+mj-cs"/>
              </a:rPr>
              <a:t>) فقطاع الفلاحة بخمسة </a:t>
            </a:r>
            <a:r>
              <a:rPr lang="ar-MA" sz="2800" dirty="0" err="1" smtClean="0">
                <a:solidFill>
                  <a:schemeClr val="accent4">
                    <a:lumMod val="75000"/>
                  </a:schemeClr>
                </a:solidFill>
                <a:cs typeface="+mj-cs"/>
              </a:rPr>
              <a:t>نزاعات </a:t>
            </a:r>
            <a:r>
              <a:rPr lang="ar-MA" sz="2800" dirty="0" smtClean="0">
                <a:solidFill>
                  <a:schemeClr val="accent4">
                    <a:lumMod val="75000"/>
                  </a:schemeClr>
                </a:solidFill>
                <a:cs typeface="+mj-cs"/>
              </a:rPr>
              <a:t>(5) أي بنسبة 6.75</a:t>
            </a:r>
            <a:r>
              <a:rPr lang="en-US" sz="2800" dirty="0" smtClean="0">
                <a:solidFill>
                  <a:schemeClr val="accent4">
                    <a:lumMod val="75000"/>
                  </a:schemeClr>
                </a:solidFill>
                <a:cs typeface="+mj-cs"/>
              </a:rPr>
              <a:t>%</a:t>
            </a:r>
            <a:r>
              <a:rPr lang="ar-MA" sz="2800" dirty="0" err="1" smtClean="0">
                <a:solidFill>
                  <a:schemeClr val="accent4">
                    <a:lumMod val="75000"/>
                  </a:schemeClr>
                </a:solidFill>
                <a:cs typeface="+mj-cs"/>
              </a:rPr>
              <a:t>.</a:t>
            </a:r>
            <a:endParaRPr lang="ar-MA" sz="2800" dirty="0" smtClean="0">
              <a:solidFill>
                <a:schemeClr val="accent4">
                  <a:lumMod val="75000"/>
                </a:schemeClr>
              </a:solidFill>
              <a:cs typeface="+mj-cs"/>
            </a:endParaRPr>
          </a:p>
          <a:p>
            <a:pPr algn="just" rtl="1">
              <a:buFont typeface="Arial" pitchFamily="34" charset="0"/>
              <a:buNone/>
              <a:defRPr/>
            </a:pPr>
            <a:endParaRPr lang="fr-FR" sz="2800" dirty="0" smtClean="0"/>
          </a:p>
          <a:p>
            <a:pPr lvl="1" algn="just" rtl="1">
              <a:buFont typeface="Wingdings" pitchFamily="2" charset="2"/>
              <a:buChar char="q"/>
              <a:defRPr/>
            </a:pPr>
            <a:endParaRPr lang="ar-MA" dirty="0" smtClean="0"/>
          </a:p>
          <a:p>
            <a:pPr algn="just" rtl="1" eaLnBrk="1" hangingPunct="1">
              <a:buFont typeface="Arial" pitchFamily="34" charset="0"/>
              <a:buNone/>
              <a:defRPr/>
            </a:pPr>
            <a:endParaRPr lang="fr-FR" sz="2800" dirty="0" smtClean="0"/>
          </a:p>
          <a:p>
            <a:pPr algn="just" rtl="1" eaLnBrk="1" hangingPunct="1">
              <a:buFont typeface="Wingdings" pitchFamily="2" charset="2"/>
              <a:buChar char="q"/>
              <a:defRPr/>
            </a:pPr>
            <a:endParaRPr lang="ar-MA" sz="2800" b="1" dirty="0" smtClean="0"/>
          </a:p>
        </p:txBody>
      </p:sp>
      <p:sp>
        <p:nvSpPr>
          <p:cNvPr id="2458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2458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458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4583"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458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458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2" name="Titre 1"/>
          <p:cNvSpPr txBox="1">
            <a:spLocks/>
          </p:cNvSpPr>
          <p:nvPr/>
        </p:nvSpPr>
        <p:spPr>
          <a:xfrm>
            <a:off x="0" y="-26988"/>
            <a:ext cx="9144000" cy="576263"/>
          </a:xfrm>
          <a:prstGeom prst="rect">
            <a:avLst/>
          </a:prstGeom>
          <a:solidFill>
            <a:schemeClr val="tx2">
              <a:lumMod val="60000"/>
              <a:lumOff val="40000"/>
            </a:schemeClr>
          </a:solidFill>
        </p:spPr>
        <p:txBody>
          <a:bodyPr/>
          <a:lstStyle/>
          <a:p>
            <a:pPr algn="ctr" rtl="1" fontAlgn="auto">
              <a:spcBef>
                <a:spcPts val="0"/>
              </a:spcBef>
              <a:spcAft>
                <a:spcPts val="0"/>
              </a:spcAft>
              <a:defRPr/>
            </a:pPr>
            <a:r>
              <a:rPr lang="ar-MA" sz="2600" b="1" dirty="0">
                <a:solidFill>
                  <a:schemeClr val="bg1"/>
                </a:solidFill>
                <a:latin typeface="Times New Roman" pitchFamily="18" charset="0"/>
                <a:cs typeface="Times New Roman" pitchFamily="18" charset="0"/>
              </a:rPr>
              <a:t>المناخ الاجتماعي:</a:t>
            </a:r>
            <a:r>
              <a:rPr lang="ar-MA" sz="2600" b="1" dirty="0">
                <a:solidFill>
                  <a:schemeClr val="bg1"/>
                </a:solidFill>
                <a:latin typeface="Arial" charset="0"/>
                <a:cs typeface="Arial" charset="0"/>
              </a:rPr>
              <a:t> </a:t>
            </a:r>
            <a:r>
              <a:rPr lang="ar-MA" sz="2400" b="1" dirty="0">
                <a:solidFill>
                  <a:schemeClr val="bg1"/>
                </a:solidFill>
                <a:latin typeface="Arial" charset="0"/>
                <a:cs typeface="Arial" charset="0"/>
              </a:rPr>
              <a:t>حصيلة أداء الهيئات الثلاثية </a:t>
            </a:r>
            <a:r>
              <a:rPr lang="ar-MA" sz="2400" b="1" dirty="0" smtClean="0">
                <a:solidFill>
                  <a:schemeClr val="bg1"/>
                </a:solidFill>
                <a:latin typeface="Arial" charset="0"/>
                <a:cs typeface="Arial" charset="0"/>
              </a:rPr>
              <a:t>التركيب</a:t>
            </a:r>
            <a:endParaRPr lang="fr-FR" sz="2600" b="1" dirty="0">
              <a:solidFill>
                <a:schemeClr val="bg1"/>
              </a:solidFill>
              <a:latin typeface="Arial" charset="0"/>
              <a:cs typeface="Arial" charset="0"/>
            </a:endParaRPr>
          </a:p>
        </p:txBody>
      </p:sp>
      <p:sp>
        <p:nvSpPr>
          <p:cNvPr id="13" name="Rectangle 12"/>
          <p:cNvSpPr/>
          <p:nvPr/>
        </p:nvSpPr>
        <p:spPr>
          <a:xfrm>
            <a:off x="4787900" y="889556"/>
            <a:ext cx="4356100" cy="523220"/>
          </a:xfrm>
          <a:prstGeom prst="rect">
            <a:avLst/>
          </a:prstGeom>
          <a:solidFill>
            <a:schemeClr val="accent4">
              <a:lumMod val="75000"/>
            </a:schemeClr>
          </a:solidFill>
        </p:spPr>
        <p:txBody>
          <a:bodyPr>
            <a:spAutoFit/>
          </a:bodyPr>
          <a:lstStyle/>
          <a:p>
            <a:pPr algn="r" rtl="1" fontAlgn="auto">
              <a:spcAft>
                <a:spcPts val="0"/>
              </a:spcAft>
              <a:defRPr/>
            </a:pPr>
            <a:r>
              <a:rPr lang="ar-SA" sz="2800" b="1" dirty="0">
                <a:solidFill>
                  <a:schemeClr val="bg1"/>
                </a:solidFill>
                <a:latin typeface="Arial" charset="0"/>
                <a:cs typeface="Arial" charset="0"/>
              </a:rPr>
              <a:t>اللجن </a:t>
            </a:r>
            <a:r>
              <a:rPr lang="ar-MA" sz="2800" b="1" dirty="0">
                <a:solidFill>
                  <a:schemeClr val="bg1"/>
                </a:solidFill>
                <a:latin typeface="Arial" charset="0"/>
                <a:cs typeface="Arial" charset="0"/>
              </a:rPr>
              <a:t>الاقليمية للبحث والمصالحة</a:t>
            </a:r>
          </a:p>
        </p:txBody>
      </p:sp>
      <p:sp>
        <p:nvSpPr>
          <p:cNvPr id="14" name="Rectangle 13"/>
          <p:cNvSpPr/>
          <p:nvPr/>
        </p:nvSpPr>
        <p:spPr>
          <a:xfrm>
            <a:off x="4787900" y="3985900"/>
            <a:ext cx="4356100" cy="523220"/>
          </a:xfrm>
          <a:prstGeom prst="rect">
            <a:avLst/>
          </a:prstGeom>
          <a:solidFill>
            <a:schemeClr val="accent4">
              <a:lumMod val="75000"/>
            </a:schemeClr>
          </a:solidFill>
        </p:spPr>
        <p:txBody>
          <a:bodyPr>
            <a:spAutoFit/>
          </a:bodyPr>
          <a:lstStyle/>
          <a:p>
            <a:pPr algn="r" rtl="1" fontAlgn="auto">
              <a:spcAft>
                <a:spcPts val="0"/>
              </a:spcAft>
              <a:defRPr/>
            </a:pPr>
            <a:r>
              <a:rPr lang="ar-SA" sz="2800" b="1" dirty="0">
                <a:solidFill>
                  <a:schemeClr val="bg1"/>
                </a:solidFill>
                <a:latin typeface="Arial" charset="0"/>
                <a:cs typeface="Arial" charset="0"/>
              </a:rPr>
              <a:t>اللجن</a:t>
            </a:r>
            <a:r>
              <a:rPr lang="ar-MA" sz="2800" b="1" dirty="0">
                <a:solidFill>
                  <a:schemeClr val="bg1"/>
                </a:solidFill>
                <a:latin typeface="Arial" charset="0"/>
                <a:cs typeface="Arial" charset="0"/>
              </a:rPr>
              <a:t>ة</a:t>
            </a:r>
            <a:r>
              <a:rPr lang="ar-SA" sz="2800" b="1" dirty="0">
                <a:solidFill>
                  <a:schemeClr val="bg1"/>
                </a:solidFill>
                <a:latin typeface="Arial" charset="0"/>
                <a:cs typeface="Arial" charset="0"/>
              </a:rPr>
              <a:t> </a:t>
            </a:r>
            <a:r>
              <a:rPr lang="ar-MA" sz="2800" b="1" dirty="0">
                <a:solidFill>
                  <a:schemeClr val="bg1"/>
                </a:solidFill>
                <a:latin typeface="Arial" charset="0"/>
                <a:cs typeface="Arial" charset="0"/>
              </a:rPr>
              <a:t>الوطنية للبحث والمصالحة</a:t>
            </a:r>
          </a:p>
        </p:txBody>
      </p:sp>
      <p:sp>
        <p:nvSpPr>
          <p:cNvPr id="15" name="Espace réservé du contenu 4"/>
          <p:cNvSpPr txBox="1">
            <a:spLocks/>
          </p:cNvSpPr>
          <p:nvPr/>
        </p:nvSpPr>
        <p:spPr bwMode="auto">
          <a:xfrm>
            <a:off x="251271" y="4725070"/>
            <a:ext cx="8785225" cy="936178"/>
          </a:xfrm>
          <a:prstGeom prst="rect">
            <a:avLst/>
          </a:prstGeom>
          <a:solidFill>
            <a:schemeClr val="accent4">
              <a:lumMod val="20000"/>
              <a:lumOff val="80000"/>
            </a:schemeClr>
          </a:solidFill>
          <a:ln w="9525">
            <a:noFill/>
            <a:miter lim="800000"/>
            <a:headEnd/>
            <a:tailEnd/>
          </a:ln>
        </p:spPr>
        <p:txBody>
          <a:bodyPr/>
          <a:lstStyle/>
          <a:p>
            <a:pPr marL="342900" indent="-342900" algn="just" rtl="1" eaLnBrk="0" hangingPunct="0">
              <a:spcBef>
                <a:spcPct val="20000"/>
              </a:spcBef>
              <a:buFont typeface="Wingdings" pitchFamily="2" charset="2"/>
              <a:buChar char="q"/>
              <a:defRPr/>
            </a:pPr>
            <a:r>
              <a:rPr lang="ar-SA" sz="2800" dirty="0">
                <a:solidFill>
                  <a:schemeClr val="accent4">
                    <a:lumMod val="75000"/>
                  </a:schemeClr>
                </a:solidFill>
                <a:latin typeface="+mn-lt"/>
                <a:cs typeface="+mn-cs"/>
              </a:rPr>
              <a:t>دراسة 42 نزاع</a:t>
            </a:r>
            <a:r>
              <a:rPr lang="ar-MA" sz="2800" dirty="0">
                <a:solidFill>
                  <a:schemeClr val="accent4">
                    <a:lumMod val="75000"/>
                  </a:schemeClr>
                </a:solidFill>
                <a:latin typeface="+mn-lt"/>
                <a:cs typeface="+mn-cs"/>
              </a:rPr>
              <a:t>ا</a:t>
            </a:r>
            <a:r>
              <a:rPr lang="ar-SA" sz="2800" dirty="0">
                <a:solidFill>
                  <a:schemeClr val="accent4">
                    <a:lumMod val="75000"/>
                  </a:schemeClr>
                </a:solidFill>
                <a:latin typeface="+mn-lt"/>
                <a:cs typeface="+mn-cs"/>
              </a:rPr>
              <a:t> جماعي</a:t>
            </a:r>
            <a:r>
              <a:rPr lang="ar-MA" sz="2800" dirty="0">
                <a:solidFill>
                  <a:schemeClr val="accent4">
                    <a:lumMod val="75000"/>
                  </a:schemeClr>
                </a:solidFill>
                <a:latin typeface="+mn-lt"/>
                <a:cs typeface="+mn-cs"/>
              </a:rPr>
              <a:t>ا و</a:t>
            </a:r>
            <a:r>
              <a:rPr lang="ar-SA" sz="2800" dirty="0">
                <a:solidFill>
                  <a:schemeClr val="accent4">
                    <a:lumMod val="75000"/>
                  </a:schemeClr>
                </a:solidFill>
                <a:latin typeface="+mn-lt"/>
                <a:cs typeface="+mn-cs"/>
              </a:rPr>
              <a:t>تسوية </a:t>
            </a:r>
            <a:r>
              <a:rPr lang="fr-FR" sz="2800" dirty="0">
                <a:solidFill>
                  <a:schemeClr val="accent4">
                    <a:lumMod val="75000"/>
                  </a:schemeClr>
                </a:solidFill>
                <a:latin typeface="+mn-lt"/>
                <a:cs typeface="+mn-cs"/>
              </a:rPr>
              <a:t>19 </a:t>
            </a:r>
            <a:r>
              <a:rPr lang="ar-SA" sz="2800" dirty="0">
                <a:solidFill>
                  <a:schemeClr val="accent4">
                    <a:lumMod val="75000"/>
                  </a:schemeClr>
                </a:solidFill>
                <a:latin typeface="+mn-lt"/>
                <a:cs typeface="+mn-cs"/>
              </a:rPr>
              <a:t>منها</a:t>
            </a:r>
            <a:r>
              <a:rPr lang="ar-MA" sz="2800" dirty="0" err="1">
                <a:solidFill>
                  <a:schemeClr val="accent4">
                    <a:lumMod val="75000"/>
                  </a:schemeClr>
                </a:solidFill>
                <a:latin typeface="+mn-lt"/>
                <a:cs typeface="+mn-cs"/>
              </a:rPr>
              <a:t>،</a:t>
            </a:r>
            <a:r>
              <a:rPr lang="ar-SA" sz="2800" dirty="0">
                <a:solidFill>
                  <a:schemeClr val="accent4">
                    <a:lumMod val="75000"/>
                  </a:schemeClr>
                </a:solidFill>
                <a:latin typeface="+mn-lt"/>
                <a:cs typeface="+mn-cs"/>
              </a:rPr>
              <a:t> في حين لم تتم تسوية 2</a:t>
            </a:r>
            <a:r>
              <a:rPr lang="fr-FR" sz="2800" dirty="0">
                <a:solidFill>
                  <a:schemeClr val="accent4">
                    <a:lumMod val="75000"/>
                  </a:schemeClr>
                </a:solidFill>
                <a:latin typeface="+mn-lt"/>
                <a:cs typeface="+mn-cs"/>
              </a:rPr>
              <a:t>2</a:t>
            </a:r>
            <a:r>
              <a:rPr lang="ar-SA" sz="2800" dirty="0">
                <a:solidFill>
                  <a:schemeClr val="accent4">
                    <a:lumMod val="75000"/>
                  </a:schemeClr>
                </a:solidFill>
                <a:latin typeface="+mn-lt"/>
                <a:cs typeface="+mn-cs"/>
              </a:rPr>
              <a:t> نزاع شغل جماعي، وبقي  نزاع</a:t>
            </a:r>
            <a:r>
              <a:rPr lang="fr-FR" sz="2800" dirty="0">
                <a:solidFill>
                  <a:schemeClr val="accent4">
                    <a:lumMod val="75000"/>
                  </a:schemeClr>
                </a:solidFill>
                <a:latin typeface="+mn-lt"/>
                <a:cs typeface="+mn-cs"/>
              </a:rPr>
              <a:t> </a:t>
            </a:r>
            <a:r>
              <a:rPr lang="ar-MA" sz="2800" dirty="0">
                <a:solidFill>
                  <a:schemeClr val="accent4">
                    <a:lumMod val="75000"/>
                  </a:schemeClr>
                </a:solidFill>
                <a:latin typeface="+mn-lt"/>
                <a:cs typeface="+mn-cs"/>
              </a:rPr>
              <a:t> واحد</a:t>
            </a:r>
            <a:r>
              <a:rPr lang="ar-SA" sz="2800" dirty="0">
                <a:solidFill>
                  <a:schemeClr val="accent4">
                    <a:lumMod val="75000"/>
                  </a:schemeClr>
                </a:solidFill>
                <a:latin typeface="+mn-lt"/>
                <a:cs typeface="+mn-cs"/>
              </a:rPr>
              <a:t> قيد الدرس</a:t>
            </a:r>
            <a:r>
              <a:rPr lang="ar-MA" sz="2800" dirty="0" err="1">
                <a:solidFill>
                  <a:schemeClr val="accent4">
                    <a:lumMod val="75000"/>
                  </a:schemeClr>
                </a:solidFill>
                <a:latin typeface="+mn-lt"/>
                <a:cs typeface="+mn-cs"/>
              </a:rPr>
              <a:t>.</a:t>
            </a:r>
            <a:endParaRPr lang="ar-MA" sz="2800" dirty="0">
              <a:solidFill>
                <a:schemeClr val="accent4">
                  <a:lumMod val="75000"/>
                </a:schemeClr>
              </a:solidFill>
              <a:latin typeface="+mn-lt"/>
              <a:cs typeface="+mn-cs"/>
            </a:endParaRPr>
          </a:p>
          <a:p>
            <a:pPr marL="342900" indent="-342900" algn="just" rtl="1" eaLnBrk="0" hangingPunct="0">
              <a:spcBef>
                <a:spcPct val="20000"/>
              </a:spcBef>
              <a:defRPr/>
            </a:pPr>
            <a:endParaRPr lang="ar-MA" sz="2800" dirty="0">
              <a:solidFill>
                <a:schemeClr val="accent4">
                  <a:lumMod val="50000"/>
                </a:schemeClr>
              </a:solidFill>
              <a:latin typeface="+mn-lt"/>
              <a:cs typeface="+mn-cs"/>
            </a:endParaRPr>
          </a:p>
        </p:txBody>
      </p:sp>
      <p:sp>
        <p:nvSpPr>
          <p:cNvPr id="16" name="Espace réservé du numéro de diapositive 15"/>
          <p:cNvSpPr>
            <a:spLocks noGrp="1"/>
          </p:cNvSpPr>
          <p:nvPr>
            <p:ph type="sldNum" sz="quarter" idx="12"/>
          </p:nvPr>
        </p:nvSpPr>
        <p:spPr/>
        <p:txBody>
          <a:bodyPr/>
          <a:lstStyle/>
          <a:p>
            <a:pPr>
              <a:defRPr/>
            </a:pPr>
            <a:fld id="{0F0A8241-D936-456B-8F37-0C473010374D}" type="slidenum">
              <a:rPr lang="fr-FR" smtClean="0"/>
              <a:pPr>
                <a:defRPr/>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0" y="2565400"/>
            <a:ext cx="9144000" cy="1500188"/>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rtl="1" fontAlgn="auto">
              <a:spcBef>
                <a:spcPts val="0"/>
              </a:spcBef>
              <a:spcAft>
                <a:spcPts val="0"/>
              </a:spcAft>
              <a:defRPr/>
            </a:pPr>
            <a:r>
              <a:rPr lang="ar-MA" sz="3200" b="1" dirty="0" smtClean="0">
                <a:solidFill>
                  <a:schemeClr val="bg1"/>
                </a:solidFill>
              </a:rPr>
              <a:t>مجال </a:t>
            </a:r>
            <a:r>
              <a:rPr lang="ar-MA" sz="3200" b="1" dirty="0">
                <a:solidFill>
                  <a:schemeClr val="bg1"/>
                </a:solidFill>
              </a:rPr>
              <a:t>الحماية </a:t>
            </a:r>
            <a:r>
              <a:rPr lang="ar-MA" sz="3200" b="1" dirty="0" smtClean="0">
                <a:solidFill>
                  <a:schemeClr val="bg1"/>
                </a:solidFill>
              </a:rPr>
              <a:t>الاجتماعية</a:t>
            </a:r>
            <a:endParaRPr lang="fr-FR" sz="3200" dirty="0">
              <a:solidFill>
                <a:schemeClr val="bg1"/>
              </a:solidFill>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contenu 2"/>
          <p:cNvSpPr>
            <a:spLocks noGrp="1"/>
          </p:cNvSpPr>
          <p:nvPr>
            <p:ph idx="1"/>
          </p:nvPr>
        </p:nvSpPr>
        <p:spPr>
          <a:xfrm>
            <a:off x="179512" y="764705"/>
            <a:ext cx="8784976" cy="5328591"/>
          </a:xfrm>
          <a:solidFill>
            <a:schemeClr val="accent4">
              <a:lumMod val="20000"/>
              <a:lumOff val="80000"/>
            </a:schemeClr>
          </a:solidFill>
        </p:spPr>
        <p:txBody>
          <a:bodyPr/>
          <a:lstStyle/>
          <a:p>
            <a:pPr marL="452438" indent="-452438" algn="just" rtl="1" eaLnBrk="1" hangingPunct="1">
              <a:spcBef>
                <a:spcPts val="600"/>
              </a:spcBef>
              <a:spcAft>
                <a:spcPts val="600"/>
              </a:spcAft>
              <a:buFont typeface="Wingdings" pitchFamily="2" charset="2"/>
              <a:buChar char="q"/>
              <a:defRPr/>
            </a:pPr>
            <a:r>
              <a:rPr lang="ar-MA" sz="2800" b="1" dirty="0" smtClean="0">
                <a:solidFill>
                  <a:schemeClr val="accent4">
                    <a:lumMod val="75000"/>
                  </a:schemeClr>
                </a:solidFill>
              </a:rPr>
              <a:t>تغطية اجتماعية وصحية ل 2.71 مليون أجير بالقطاع الخاص مصرح </a:t>
            </a:r>
            <a:r>
              <a:rPr lang="ar-MA" sz="2800" b="1" dirty="0" err="1" smtClean="0">
                <a:solidFill>
                  <a:schemeClr val="accent4">
                    <a:lumMod val="75000"/>
                  </a:schemeClr>
                </a:solidFill>
              </a:rPr>
              <a:t>به</a:t>
            </a:r>
            <a:r>
              <a:rPr lang="ar-MA" sz="2800" b="1" dirty="0" smtClean="0">
                <a:solidFill>
                  <a:schemeClr val="accent4">
                    <a:lumMod val="75000"/>
                  </a:schemeClr>
                </a:solidFill>
              </a:rPr>
              <a:t> لدى الصندوق الوطني للضمان الاجتماعي ومليون ونصف منخرط لدى مقاولات التأمين وإعادة التأمين في إطار المادة 114 من مدونة التغطية الصحية الأساسية؛</a:t>
            </a:r>
            <a:endParaRPr lang="fr-FR" sz="2800" b="1" dirty="0" smtClean="0">
              <a:solidFill>
                <a:schemeClr val="accent4">
                  <a:lumMod val="75000"/>
                </a:schemeClr>
              </a:solidFill>
            </a:endParaRPr>
          </a:p>
          <a:p>
            <a:pPr marL="452438" indent="-452438" algn="just" rtl="1" eaLnBrk="1" hangingPunct="1">
              <a:spcBef>
                <a:spcPts val="600"/>
              </a:spcBef>
              <a:spcAft>
                <a:spcPts val="600"/>
              </a:spcAft>
              <a:buFont typeface="Wingdings" pitchFamily="2" charset="2"/>
              <a:buChar char="q"/>
              <a:defRPr/>
            </a:pPr>
            <a:r>
              <a:rPr lang="ar-MA" sz="2800" b="1" dirty="0" smtClean="0">
                <a:solidFill>
                  <a:schemeClr val="accent4">
                    <a:lumMod val="75000"/>
                  </a:schemeClr>
                </a:solidFill>
              </a:rPr>
              <a:t>تغطية صحية ل</a:t>
            </a:r>
            <a:r>
              <a:rPr lang="fr-FR" sz="2800" b="1" dirty="0" smtClean="0">
                <a:solidFill>
                  <a:schemeClr val="accent4">
                    <a:lumMod val="75000"/>
                  </a:schemeClr>
                </a:solidFill>
                <a:cs typeface="Arial" charset="0"/>
              </a:rPr>
              <a:t> </a:t>
            </a:r>
            <a:r>
              <a:rPr lang="ar-MA" sz="2800" b="1" dirty="0" smtClean="0">
                <a:solidFill>
                  <a:schemeClr val="accent4">
                    <a:lumMod val="75000"/>
                  </a:schemeClr>
                </a:solidFill>
              </a:rPr>
              <a:t> </a:t>
            </a:r>
            <a:r>
              <a:rPr lang="fr-FR" sz="2800" b="1" dirty="0" smtClean="0">
                <a:solidFill>
                  <a:schemeClr val="accent4">
                    <a:lumMod val="75000"/>
                  </a:schemeClr>
                </a:solidFill>
                <a:cs typeface="Arial" charset="0"/>
              </a:rPr>
              <a:t>1,2</a:t>
            </a:r>
            <a:r>
              <a:rPr lang="ar-MA" sz="2800" b="1" dirty="0" smtClean="0">
                <a:solidFill>
                  <a:schemeClr val="accent4">
                    <a:lumMod val="75000"/>
                  </a:schemeClr>
                </a:solidFill>
              </a:rPr>
              <a:t> مليون منخرط بالقطاع العام؛</a:t>
            </a:r>
            <a:endParaRPr lang="fr-FR" sz="2800" b="1" dirty="0" smtClean="0">
              <a:solidFill>
                <a:schemeClr val="accent4">
                  <a:lumMod val="75000"/>
                </a:schemeClr>
              </a:solidFill>
            </a:endParaRPr>
          </a:p>
          <a:p>
            <a:pPr marL="452438" indent="-452438" algn="just" rtl="1" eaLnBrk="1" hangingPunct="1">
              <a:spcBef>
                <a:spcPts val="600"/>
              </a:spcBef>
              <a:spcAft>
                <a:spcPts val="600"/>
              </a:spcAft>
              <a:buFont typeface="Wingdings" pitchFamily="2" charset="2"/>
              <a:buChar char="q"/>
              <a:defRPr/>
            </a:pPr>
            <a:r>
              <a:rPr lang="ar-MA" sz="2800" b="1" dirty="0" smtClean="0">
                <a:solidFill>
                  <a:schemeClr val="accent4">
                    <a:lumMod val="75000"/>
                  </a:schemeClr>
                </a:solidFill>
              </a:rPr>
              <a:t>صرف ما يناهز 11.7 مليار درهم من طرف الصندوق الوطني للضمان الاجتماعي برسم التعويضات المضمونة في إطار نظام الضمان الاجتماعي </a:t>
            </a:r>
            <a:r>
              <a:rPr lang="ar-MA" sz="2800" b="1" dirty="0" err="1" smtClean="0">
                <a:solidFill>
                  <a:schemeClr val="accent4">
                    <a:lumMod val="75000"/>
                  </a:schemeClr>
                </a:solidFill>
              </a:rPr>
              <a:t>و1</a:t>
            </a:r>
            <a:r>
              <a:rPr lang="ar-MA" sz="2800" b="1" dirty="0" smtClean="0">
                <a:solidFill>
                  <a:schemeClr val="accent4">
                    <a:lumMod val="75000"/>
                  </a:schemeClr>
                </a:solidFill>
              </a:rPr>
              <a:t>,90 مليار بالنسبة لنظام التأمين الإجباري عن المرض</a:t>
            </a:r>
            <a:r>
              <a:rPr lang="fr-FR" sz="2800" b="1" dirty="0" smtClean="0">
                <a:solidFill>
                  <a:schemeClr val="accent4">
                    <a:lumMod val="75000"/>
                  </a:schemeClr>
                </a:solidFill>
              </a:rPr>
              <a:t> </a:t>
            </a:r>
            <a:r>
              <a:rPr lang="ar-MA" sz="2800" b="1" dirty="0" smtClean="0">
                <a:solidFill>
                  <a:schemeClr val="accent4">
                    <a:lumMod val="75000"/>
                  </a:schemeClr>
                </a:solidFill>
              </a:rPr>
              <a:t> برسم سنة 2012؛</a:t>
            </a:r>
            <a:endParaRPr lang="fr-FR" sz="2800" b="1" dirty="0" smtClean="0">
              <a:solidFill>
                <a:schemeClr val="accent4">
                  <a:lumMod val="75000"/>
                </a:schemeClr>
              </a:solidFill>
            </a:endParaRPr>
          </a:p>
          <a:p>
            <a:pPr marL="452438" indent="-452438" algn="just" rtl="1" eaLnBrk="1" hangingPunct="1">
              <a:spcBef>
                <a:spcPts val="600"/>
              </a:spcBef>
              <a:spcAft>
                <a:spcPts val="600"/>
              </a:spcAft>
              <a:buFont typeface="Wingdings" pitchFamily="2" charset="2"/>
              <a:buChar char="q"/>
              <a:defRPr/>
            </a:pPr>
            <a:r>
              <a:rPr lang="ar-MA" sz="2800" b="1" dirty="0" smtClean="0">
                <a:solidFill>
                  <a:schemeClr val="accent4">
                    <a:lumMod val="75000"/>
                  </a:schemeClr>
                </a:solidFill>
              </a:rPr>
              <a:t>صرف ما يناهز </a:t>
            </a:r>
            <a:r>
              <a:rPr lang="fr-FR" sz="2800" b="1" dirty="0" smtClean="0">
                <a:solidFill>
                  <a:schemeClr val="accent4">
                    <a:lumMod val="75000"/>
                  </a:schemeClr>
                </a:solidFill>
              </a:rPr>
              <a:t>3</a:t>
            </a:r>
            <a:r>
              <a:rPr lang="ar-MA" sz="2800" b="1" dirty="0" smtClean="0">
                <a:solidFill>
                  <a:schemeClr val="accent4">
                    <a:lumMod val="75000"/>
                  </a:schemeClr>
                </a:solidFill>
              </a:rPr>
              <a:t> مليار ونصف درهم من طرف الصندوق الوطني لمنظمات الاحتياط الاجتماعي برسم سنة 2012.</a:t>
            </a:r>
          </a:p>
        </p:txBody>
      </p:sp>
      <p:sp>
        <p:nvSpPr>
          <p:cNvPr id="4" name="ZoneTexte 3"/>
          <p:cNvSpPr txBox="1"/>
          <p:nvPr/>
        </p:nvSpPr>
        <p:spPr>
          <a:xfrm>
            <a:off x="0" y="0"/>
            <a:ext cx="9144000" cy="554038"/>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3000" b="1" dirty="0">
                <a:solidFill>
                  <a:schemeClr val="bg1"/>
                </a:solidFill>
                <a:latin typeface="+mn-lt"/>
                <a:cs typeface="+mn-cs"/>
              </a:rPr>
              <a:t>أهم السمـات المميزة لمنظومة الحمايـة الاجتماعية بالمغرب</a:t>
            </a:r>
            <a:endParaRPr lang="ar-MA" sz="3000" b="1" dirty="0">
              <a:solidFill>
                <a:schemeClr val="bg1"/>
              </a:solidFill>
              <a:latin typeface="+mn-lt"/>
              <a:cs typeface="+mn-cs"/>
              <a:sym typeface="Wingdings" pitchFamily="2" charset="2"/>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4000" cy="548680"/>
          </a:xfrm>
          <a:solidFill>
            <a:schemeClr val="tx2">
              <a:lumMod val="60000"/>
              <a:lumOff val="40000"/>
            </a:schemeClr>
          </a:solidFill>
        </p:spPr>
        <p:txBody>
          <a:bodyPr rtlCol="0">
            <a:normAutofit fontScale="90000"/>
          </a:bodyPr>
          <a:lstStyle/>
          <a:p>
            <a:pPr rtl="1" eaLnBrk="1" fontAlgn="auto" hangingPunct="1">
              <a:spcAft>
                <a:spcPts val="0"/>
              </a:spcAft>
              <a:defRPr/>
            </a:pPr>
            <a:r>
              <a:rPr lang="ar-MA" sz="4000" b="1" dirty="0" smtClean="0">
                <a:solidFill>
                  <a:schemeClr val="bg1"/>
                </a:solidFill>
              </a:rPr>
              <a:t> أهم مؤشرات سوق الشغل خلال </a:t>
            </a:r>
            <a:r>
              <a:rPr lang="fr-FR" sz="4000" b="1" dirty="0" smtClean="0">
                <a:solidFill>
                  <a:schemeClr val="bg1"/>
                </a:solidFill>
              </a:rPr>
              <a:t>2012</a:t>
            </a:r>
            <a:endParaRPr lang="fr-FR" sz="4000" b="1" dirty="0">
              <a:solidFill>
                <a:schemeClr val="bg1"/>
              </a:solidFill>
            </a:endParaRPr>
          </a:p>
        </p:txBody>
      </p:sp>
      <p:sp>
        <p:nvSpPr>
          <p:cNvPr id="6" name="Espace réservé du contenu 7"/>
          <p:cNvSpPr txBox="1">
            <a:spLocks noChangeArrowheads="1"/>
          </p:cNvSpPr>
          <p:nvPr/>
        </p:nvSpPr>
        <p:spPr bwMode="auto">
          <a:xfrm>
            <a:off x="142845" y="1124744"/>
            <a:ext cx="8286808" cy="4632037"/>
          </a:xfrm>
          <a:prstGeom prst="rect">
            <a:avLst/>
          </a:prstGeom>
          <a:solidFill>
            <a:schemeClr val="accent4">
              <a:lumMod val="20000"/>
              <a:lumOff val="80000"/>
            </a:schemeClr>
          </a:solidFill>
          <a:ln w="9525">
            <a:noFill/>
            <a:miter lim="800000"/>
            <a:headEnd/>
            <a:tailEnd/>
          </a:ln>
        </p:spPr>
        <p:txBody>
          <a:bodyPr wrap="square">
            <a:spAutoFit/>
          </a:bodyPr>
          <a:lstStyle/>
          <a:p>
            <a:pPr marL="269875" indent="-269875" algn="just" rtl="1" fontAlgn="auto">
              <a:spcBef>
                <a:spcPts val="600"/>
              </a:spcBef>
              <a:spcAft>
                <a:spcPts val="0"/>
              </a:spcAft>
              <a:buFont typeface="Wingdings" pitchFamily="2" charset="2"/>
              <a:buChar char="q"/>
              <a:defRPr/>
            </a:pPr>
            <a:r>
              <a:rPr lang="ar-MA" sz="2800" dirty="0" smtClean="0">
                <a:solidFill>
                  <a:schemeClr val="accent4">
                    <a:lumMod val="75000"/>
                  </a:schemeClr>
                </a:solidFill>
                <a:latin typeface="+mn-lt"/>
                <a:cs typeface="+mj-cs"/>
              </a:rPr>
              <a:t>شبه استقرار معدل البطالة ما بين 2011 و2012</a:t>
            </a:r>
            <a:r>
              <a:rPr lang="ar-MA" sz="2800" b="1" dirty="0" smtClean="0">
                <a:solidFill>
                  <a:schemeClr val="accent4">
                    <a:lumMod val="75000"/>
                  </a:schemeClr>
                </a:solidFill>
                <a:latin typeface="+mn-lt"/>
                <a:cs typeface="+mj-cs"/>
              </a:rPr>
              <a:t>،</a:t>
            </a:r>
            <a:r>
              <a:rPr lang="ar-MA" sz="2800" dirty="0" smtClean="0">
                <a:solidFill>
                  <a:schemeClr val="accent4">
                    <a:lumMod val="75000"/>
                  </a:schemeClr>
                </a:solidFill>
                <a:latin typeface="+mn-lt"/>
                <a:cs typeface="+mj-cs"/>
              </a:rPr>
              <a:t> مسجلا على التوالي </a:t>
            </a:r>
            <a:r>
              <a:rPr lang="ar-MA" sz="2800" b="1" dirty="0" smtClean="0">
                <a:solidFill>
                  <a:schemeClr val="accent4">
                    <a:lumMod val="75000"/>
                  </a:schemeClr>
                </a:solidFill>
                <a:latin typeface="+mn-lt"/>
                <a:cs typeface="+mj-cs"/>
              </a:rPr>
              <a:t>8,9</a:t>
            </a:r>
            <a:r>
              <a:rPr lang="ar-MA" sz="2800" dirty="0" smtClean="0">
                <a:solidFill>
                  <a:schemeClr val="accent4">
                    <a:lumMod val="75000"/>
                  </a:schemeClr>
                </a:solidFill>
                <a:latin typeface="+mn-lt"/>
                <a:cs typeface="+mj-cs"/>
              </a:rPr>
              <a:t> </a:t>
            </a:r>
            <a:r>
              <a:rPr lang="fr-FR" sz="2800" b="1" dirty="0" smtClean="0">
                <a:solidFill>
                  <a:schemeClr val="accent4">
                    <a:lumMod val="75000"/>
                  </a:schemeClr>
                </a:solidFill>
                <a:latin typeface="+mn-lt"/>
                <a:cs typeface="+mj-cs"/>
              </a:rPr>
              <a:t>%</a:t>
            </a:r>
            <a:r>
              <a:rPr lang="ar-MA" sz="2800" b="1" dirty="0" smtClean="0">
                <a:solidFill>
                  <a:schemeClr val="accent4">
                    <a:lumMod val="75000"/>
                  </a:schemeClr>
                </a:solidFill>
              </a:rPr>
              <a:t> </a:t>
            </a:r>
            <a:r>
              <a:rPr lang="ar-MA" sz="2800" dirty="0" smtClean="0">
                <a:solidFill>
                  <a:schemeClr val="accent4">
                    <a:lumMod val="75000"/>
                  </a:schemeClr>
                </a:solidFill>
                <a:latin typeface="+mn-lt"/>
                <a:cs typeface="+mj-cs"/>
              </a:rPr>
              <a:t>و </a:t>
            </a:r>
            <a:r>
              <a:rPr lang="fr-FR" sz="2800" b="1" dirty="0" smtClean="0">
                <a:solidFill>
                  <a:schemeClr val="accent4">
                    <a:lumMod val="75000"/>
                  </a:schemeClr>
                </a:solidFill>
                <a:latin typeface="+mn-lt"/>
                <a:cs typeface="+mj-cs"/>
              </a:rPr>
              <a:t>9</a:t>
            </a:r>
            <a:r>
              <a:rPr lang="ar-MA" sz="2800" dirty="0" smtClean="0">
                <a:solidFill>
                  <a:schemeClr val="accent4">
                    <a:lumMod val="75000"/>
                  </a:schemeClr>
                </a:solidFill>
                <a:latin typeface="+mn-lt"/>
                <a:cs typeface="+mj-cs"/>
              </a:rPr>
              <a:t> </a:t>
            </a:r>
            <a:r>
              <a:rPr lang="fr-FR" sz="2800" b="1" dirty="0" smtClean="0">
                <a:solidFill>
                  <a:schemeClr val="accent4">
                    <a:lumMod val="75000"/>
                  </a:schemeClr>
                </a:solidFill>
                <a:latin typeface="+mn-lt"/>
                <a:cs typeface="+mj-cs"/>
              </a:rPr>
              <a:t>%</a:t>
            </a:r>
            <a:endParaRPr lang="ar-MA" sz="2800" dirty="0" smtClean="0">
              <a:solidFill>
                <a:schemeClr val="accent4">
                  <a:lumMod val="75000"/>
                </a:schemeClr>
              </a:solidFill>
              <a:latin typeface="+mn-lt"/>
              <a:cs typeface="+mj-cs"/>
            </a:endParaRPr>
          </a:p>
          <a:p>
            <a:pPr marL="269875" indent="-269875" algn="just" rtl="1" fontAlgn="auto">
              <a:spcBef>
                <a:spcPts val="600"/>
              </a:spcBef>
              <a:spcAft>
                <a:spcPts val="0"/>
              </a:spcAft>
              <a:buFont typeface="Wingdings" pitchFamily="2" charset="2"/>
              <a:buChar char="q"/>
              <a:defRPr/>
            </a:pPr>
            <a:r>
              <a:rPr lang="ar-MA" sz="2800" dirty="0" smtClean="0">
                <a:solidFill>
                  <a:schemeClr val="accent4">
                    <a:lumMod val="75000"/>
                  </a:schemeClr>
                </a:solidFill>
                <a:latin typeface="+mn-lt"/>
                <a:cs typeface="+mj-cs"/>
              </a:rPr>
              <a:t>خلق </a:t>
            </a:r>
            <a:r>
              <a:rPr lang="ar-MA" sz="2800" b="1" dirty="0">
                <a:solidFill>
                  <a:schemeClr val="accent4">
                    <a:lumMod val="75000"/>
                  </a:schemeClr>
                </a:solidFill>
                <a:latin typeface="+mn-lt"/>
                <a:cs typeface="+mj-cs"/>
              </a:rPr>
              <a:t>127.000</a:t>
            </a:r>
            <a:r>
              <a:rPr lang="ar-MA" sz="2800" dirty="0">
                <a:solidFill>
                  <a:schemeClr val="accent4">
                    <a:lumMod val="75000"/>
                  </a:schemeClr>
                </a:solidFill>
                <a:latin typeface="+mn-lt"/>
                <a:cs typeface="+mj-cs"/>
              </a:rPr>
              <a:t> منصب شغل مؤدى عنه وفقدان </a:t>
            </a:r>
            <a:r>
              <a:rPr lang="ar-MA" sz="2800" b="1" dirty="0">
                <a:solidFill>
                  <a:schemeClr val="accent4">
                    <a:lumMod val="75000"/>
                  </a:schemeClr>
                </a:solidFill>
                <a:latin typeface="+mn-lt"/>
                <a:cs typeface="+mj-cs"/>
              </a:rPr>
              <a:t>126.000</a:t>
            </a:r>
            <a:r>
              <a:rPr lang="ar-MA" sz="2800" dirty="0">
                <a:solidFill>
                  <a:schemeClr val="accent4">
                    <a:lumMod val="75000"/>
                  </a:schemeClr>
                </a:solidFill>
                <a:latin typeface="+mn-lt"/>
                <a:cs typeface="+mj-cs"/>
              </a:rPr>
              <a:t> منصب شغل غير مؤدى عنه مابين سنتي 2011 </a:t>
            </a:r>
            <a:r>
              <a:rPr lang="ar-MA" sz="2800" dirty="0" smtClean="0">
                <a:solidFill>
                  <a:schemeClr val="accent4">
                    <a:lumMod val="75000"/>
                  </a:schemeClr>
                </a:solidFill>
                <a:latin typeface="+mn-lt"/>
                <a:cs typeface="+mj-cs"/>
              </a:rPr>
              <a:t>و2012</a:t>
            </a:r>
          </a:p>
          <a:p>
            <a:pPr marL="269875" lvl="1" indent="-269875" algn="just" rtl="1" fontAlgn="auto">
              <a:spcBef>
                <a:spcPts val="600"/>
              </a:spcBef>
              <a:spcAft>
                <a:spcPts val="0"/>
              </a:spcAft>
              <a:buFont typeface="Wingdings" pitchFamily="2" charset="2"/>
              <a:buChar char="q"/>
              <a:defRPr/>
            </a:pPr>
            <a:r>
              <a:rPr lang="ar-MA" sz="2800" dirty="0" smtClean="0">
                <a:solidFill>
                  <a:schemeClr val="accent4">
                    <a:lumMod val="75000"/>
                  </a:schemeClr>
                </a:solidFill>
                <a:latin typeface="+mn-lt"/>
                <a:cs typeface="+mj-cs"/>
              </a:rPr>
              <a:t>تمركز</a:t>
            </a:r>
            <a:r>
              <a:rPr lang="ar-SA" sz="2800" dirty="0" smtClean="0">
                <a:solidFill>
                  <a:schemeClr val="accent4">
                    <a:lumMod val="75000"/>
                  </a:schemeClr>
                </a:solidFill>
                <a:latin typeface="+mn-lt"/>
                <a:cs typeface="+mj-cs"/>
              </a:rPr>
              <a:t> مناصب الشغل المحدثة </a:t>
            </a:r>
            <a:r>
              <a:rPr lang="ar-MA" sz="2800" dirty="0" smtClean="0">
                <a:solidFill>
                  <a:schemeClr val="accent4">
                    <a:lumMod val="75000"/>
                  </a:schemeClr>
                </a:solidFill>
                <a:latin typeface="+mn-lt"/>
                <a:cs typeface="+mj-cs"/>
              </a:rPr>
              <a:t>مابين 2011 و2012</a:t>
            </a:r>
            <a:r>
              <a:rPr lang="ar-SA" sz="2800" dirty="0" smtClean="0">
                <a:solidFill>
                  <a:schemeClr val="accent4">
                    <a:lumMod val="75000"/>
                  </a:schemeClr>
                </a:solidFill>
                <a:latin typeface="+mn-lt"/>
                <a:cs typeface="+mj-cs"/>
              </a:rPr>
              <a:t> بالخصوص </a:t>
            </a:r>
            <a:r>
              <a:rPr lang="ar-MA" sz="2800" dirty="0" smtClean="0">
                <a:solidFill>
                  <a:schemeClr val="accent4">
                    <a:lumMod val="75000"/>
                  </a:schemeClr>
                </a:solidFill>
                <a:latin typeface="+mn-lt"/>
                <a:cs typeface="+mj-cs"/>
              </a:rPr>
              <a:t>ب</a:t>
            </a:r>
            <a:r>
              <a:rPr lang="ar-SA" sz="2800" dirty="0" smtClean="0">
                <a:solidFill>
                  <a:schemeClr val="accent4">
                    <a:lumMod val="75000"/>
                  </a:schemeClr>
                </a:solidFill>
                <a:latin typeface="+mn-lt"/>
                <a:cs typeface="+mj-cs"/>
              </a:rPr>
              <a:t>قطاع الخدمات </a:t>
            </a:r>
            <a:r>
              <a:rPr lang="ar-MA" sz="2800" dirty="0" smtClean="0">
                <a:solidFill>
                  <a:schemeClr val="accent4">
                    <a:lumMod val="75000"/>
                  </a:schemeClr>
                </a:solidFill>
                <a:latin typeface="+mn-lt"/>
                <a:cs typeface="+mj-cs"/>
              </a:rPr>
              <a:t>(</a:t>
            </a:r>
            <a:r>
              <a:rPr lang="ar-SA" sz="2800" dirty="0" smtClean="0">
                <a:solidFill>
                  <a:schemeClr val="accent4">
                    <a:lumMod val="75000"/>
                  </a:schemeClr>
                </a:solidFill>
                <a:latin typeface="+mn-lt"/>
                <a:cs typeface="+mj-cs"/>
              </a:rPr>
              <a:t>111.000 منصب شغل</a:t>
            </a:r>
            <a:r>
              <a:rPr lang="ar-MA" sz="2800" dirty="0" smtClean="0">
                <a:solidFill>
                  <a:schemeClr val="accent4">
                    <a:lumMod val="75000"/>
                  </a:schemeClr>
                </a:solidFill>
                <a:latin typeface="+mn-lt"/>
                <a:cs typeface="+mj-cs"/>
              </a:rPr>
              <a:t>)</a:t>
            </a:r>
            <a:r>
              <a:rPr lang="ar-SA" sz="2800" dirty="0" smtClean="0">
                <a:solidFill>
                  <a:schemeClr val="accent4">
                    <a:lumMod val="75000"/>
                  </a:schemeClr>
                </a:solidFill>
                <a:latin typeface="+mn-lt"/>
                <a:cs typeface="+mj-cs"/>
              </a:rPr>
              <a:t>؛</a:t>
            </a:r>
            <a:endParaRPr lang="fr-FR" sz="2800" dirty="0" smtClean="0">
              <a:solidFill>
                <a:schemeClr val="accent4">
                  <a:lumMod val="75000"/>
                </a:schemeClr>
              </a:solidFill>
              <a:latin typeface="+mn-lt"/>
              <a:cs typeface="+mj-cs"/>
            </a:endParaRPr>
          </a:p>
          <a:p>
            <a:pPr marL="269875" lvl="1" indent="-269875" algn="just" rtl="1" fontAlgn="auto">
              <a:spcBef>
                <a:spcPts val="600"/>
              </a:spcBef>
              <a:spcAft>
                <a:spcPts val="0"/>
              </a:spcAft>
              <a:buFont typeface="Wingdings" pitchFamily="2" charset="2"/>
              <a:buChar char="q"/>
              <a:defRPr/>
            </a:pPr>
            <a:r>
              <a:rPr lang="ar-SA" sz="2800" dirty="0" smtClean="0">
                <a:solidFill>
                  <a:schemeClr val="accent4">
                    <a:lumMod val="75000"/>
                  </a:schemeClr>
                </a:solidFill>
                <a:latin typeface="+mn-lt"/>
                <a:cs typeface="+mj-cs"/>
              </a:rPr>
              <a:t>فقدان مناصب الشغل </a:t>
            </a:r>
            <a:r>
              <a:rPr lang="ar-MA" sz="2800" dirty="0" smtClean="0">
                <a:solidFill>
                  <a:schemeClr val="accent4">
                    <a:lumMod val="75000"/>
                  </a:schemeClr>
                </a:solidFill>
                <a:latin typeface="+mn-lt"/>
                <a:cs typeface="+mj-cs"/>
              </a:rPr>
              <a:t>مابين 2011 و2012 </a:t>
            </a:r>
            <a:r>
              <a:rPr lang="ar-SA" sz="2800" dirty="0" smtClean="0">
                <a:solidFill>
                  <a:schemeClr val="accent4">
                    <a:lumMod val="75000"/>
                  </a:schemeClr>
                </a:solidFill>
                <a:latin typeface="+mn-lt"/>
                <a:cs typeface="+mj-cs"/>
              </a:rPr>
              <a:t>بقطاع</a:t>
            </a:r>
            <a:r>
              <a:rPr lang="ar-MA" sz="2800" dirty="0" smtClean="0">
                <a:solidFill>
                  <a:schemeClr val="accent4">
                    <a:lumMod val="75000"/>
                  </a:schemeClr>
                </a:solidFill>
                <a:latin typeface="+mn-lt"/>
                <a:cs typeface="+mj-cs"/>
              </a:rPr>
              <a:t> </a:t>
            </a:r>
            <a:r>
              <a:rPr lang="ar-SA" sz="2800" dirty="0" smtClean="0">
                <a:solidFill>
                  <a:schemeClr val="accent4">
                    <a:lumMod val="75000"/>
                  </a:schemeClr>
                </a:solidFill>
                <a:latin typeface="+mn-lt"/>
                <a:cs typeface="+mj-cs"/>
              </a:rPr>
              <a:t>الفلاحة، الغابة والصيد</a:t>
            </a:r>
            <a:r>
              <a:rPr lang="ar-MA" sz="2800" dirty="0" smtClean="0">
                <a:solidFill>
                  <a:schemeClr val="accent4">
                    <a:lumMod val="75000"/>
                  </a:schemeClr>
                </a:solidFill>
                <a:latin typeface="+mn-lt"/>
                <a:cs typeface="+mj-cs"/>
              </a:rPr>
              <a:t> (</a:t>
            </a:r>
            <a:r>
              <a:rPr lang="ar-SA" sz="2800" dirty="0" smtClean="0">
                <a:solidFill>
                  <a:schemeClr val="accent4">
                    <a:lumMod val="75000"/>
                  </a:schemeClr>
                </a:solidFill>
                <a:latin typeface="+mn-lt"/>
                <a:cs typeface="+mj-cs"/>
              </a:rPr>
              <a:t>59.000 منصب</a:t>
            </a:r>
            <a:r>
              <a:rPr lang="ar-MA" sz="2800" dirty="0" smtClean="0">
                <a:solidFill>
                  <a:schemeClr val="accent4">
                    <a:lumMod val="75000"/>
                  </a:schemeClr>
                </a:solidFill>
                <a:latin typeface="+mn-lt"/>
                <a:cs typeface="+mj-cs"/>
              </a:rPr>
              <a:t>) </a:t>
            </a:r>
            <a:r>
              <a:rPr lang="ar-MA" sz="2800" dirty="0" err="1" smtClean="0">
                <a:solidFill>
                  <a:schemeClr val="accent4">
                    <a:lumMod val="75000"/>
                  </a:schemeClr>
                </a:solidFill>
                <a:latin typeface="+mn-lt"/>
                <a:cs typeface="+mj-cs"/>
              </a:rPr>
              <a:t>و</a:t>
            </a:r>
            <a:r>
              <a:rPr lang="ar-SA" sz="2800" dirty="0" smtClean="0">
                <a:solidFill>
                  <a:schemeClr val="accent4">
                    <a:lumMod val="75000"/>
                  </a:schemeClr>
                </a:solidFill>
                <a:latin typeface="+mn-lt"/>
                <a:cs typeface="+mj-cs"/>
              </a:rPr>
              <a:t>الصناعة بما فيها الصناعة التقليدية</a:t>
            </a:r>
            <a:r>
              <a:rPr lang="ar-MA" sz="2800" dirty="0" smtClean="0">
                <a:solidFill>
                  <a:schemeClr val="accent4">
                    <a:lumMod val="75000"/>
                  </a:schemeClr>
                </a:solidFill>
                <a:latin typeface="+mn-lt"/>
                <a:cs typeface="+mj-cs"/>
              </a:rPr>
              <a:t> (</a:t>
            </a:r>
            <a:r>
              <a:rPr lang="ar-SA" sz="2800" dirty="0" smtClean="0">
                <a:solidFill>
                  <a:schemeClr val="accent4">
                    <a:lumMod val="75000"/>
                  </a:schemeClr>
                </a:solidFill>
                <a:latin typeface="+mn-lt"/>
                <a:cs typeface="+mj-cs"/>
              </a:rPr>
              <a:t>28.000 منصب</a:t>
            </a:r>
            <a:r>
              <a:rPr lang="ar-MA" sz="2800" dirty="0" smtClean="0">
                <a:solidFill>
                  <a:schemeClr val="accent4">
                    <a:lumMod val="75000"/>
                  </a:schemeClr>
                </a:solidFill>
                <a:latin typeface="+mn-lt"/>
                <a:cs typeface="+mj-cs"/>
              </a:rPr>
              <a:t>) </a:t>
            </a:r>
            <a:r>
              <a:rPr lang="ar-MA" sz="2800" dirty="0" err="1" smtClean="0">
                <a:solidFill>
                  <a:schemeClr val="accent4">
                    <a:lumMod val="75000"/>
                  </a:schemeClr>
                </a:solidFill>
                <a:latin typeface="+mn-lt"/>
                <a:cs typeface="+mj-cs"/>
              </a:rPr>
              <a:t>و</a:t>
            </a:r>
            <a:r>
              <a:rPr lang="ar-SA" sz="2800" dirty="0" smtClean="0">
                <a:solidFill>
                  <a:schemeClr val="accent4">
                    <a:lumMod val="75000"/>
                  </a:schemeClr>
                </a:solidFill>
                <a:latin typeface="+mn-lt"/>
                <a:cs typeface="+mj-cs"/>
              </a:rPr>
              <a:t>قطاع البناء والأشغال العمومية </a:t>
            </a:r>
            <a:r>
              <a:rPr lang="ar-MA" sz="2800" dirty="0" smtClean="0">
                <a:solidFill>
                  <a:schemeClr val="accent4">
                    <a:lumMod val="75000"/>
                  </a:schemeClr>
                </a:solidFill>
                <a:latin typeface="+mn-lt"/>
                <a:cs typeface="+mj-cs"/>
              </a:rPr>
              <a:t>(</a:t>
            </a:r>
            <a:r>
              <a:rPr lang="ar-SA" sz="2800" dirty="0" smtClean="0">
                <a:solidFill>
                  <a:schemeClr val="accent4">
                    <a:lumMod val="75000"/>
                  </a:schemeClr>
                </a:solidFill>
                <a:latin typeface="+mn-lt"/>
                <a:cs typeface="+mj-cs"/>
              </a:rPr>
              <a:t>21.000 منصب شغل</a:t>
            </a:r>
            <a:r>
              <a:rPr lang="ar-MA" sz="2800" dirty="0" smtClean="0">
                <a:solidFill>
                  <a:schemeClr val="accent4">
                    <a:lumMod val="75000"/>
                  </a:schemeClr>
                </a:solidFill>
                <a:latin typeface="+mn-lt"/>
                <a:cs typeface="+mj-cs"/>
              </a:rPr>
              <a:t>)</a:t>
            </a:r>
            <a:r>
              <a:rPr lang="fr-FR" sz="2800" dirty="0" smtClean="0">
                <a:solidFill>
                  <a:schemeClr val="accent4">
                    <a:lumMod val="75000"/>
                  </a:schemeClr>
                </a:solidFill>
                <a:cs typeface="+mj-cs"/>
              </a:rPr>
              <a:t>.</a:t>
            </a:r>
            <a:endParaRPr lang="ar-MA" sz="2800" dirty="0" smtClean="0">
              <a:solidFill>
                <a:schemeClr val="accent4">
                  <a:lumMod val="75000"/>
                </a:schemeClr>
              </a:solidFill>
              <a:cs typeface="+mj-cs"/>
            </a:endParaRPr>
          </a:p>
        </p:txBody>
      </p:sp>
      <p:sp>
        <p:nvSpPr>
          <p:cNvPr id="5" name="Rectangle 4"/>
          <p:cNvSpPr/>
          <p:nvPr/>
        </p:nvSpPr>
        <p:spPr>
          <a:xfrm>
            <a:off x="8501090" y="1073256"/>
            <a:ext cx="642910" cy="480401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ar-MA" sz="2800" b="1" dirty="0" smtClean="0">
                <a:solidFill>
                  <a:schemeClr val="accent4">
                    <a:lumMod val="75000"/>
                  </a:schemeClr>
                </a:solidFill>
              </a:rPr>
              <a:t>المصدر : المندوبية السامية للتخطيط</a:t>
            </a:r>
            <a:r>
              <a:rPr lang="ar-MA" sz="2800" dirty="0" smtClean="0">
                <a:solidFill>
                  <a:schemeClr val="accent4">
                    <a:lumMod val="75000"/>
                  </a:schemeClr>
                </a:solidFill>
              </a:rPr>
              <a:t> </a:t>
            </a:r>
            <a:endParaRPr lang="fr-FR" sz="2800" dirty="0">
              <a:solidFill>
                <a:schemeClr val="accent4">
                  <a:lumMod val="75000"/>
                </a:schemeClr>
              </a:solidFill>
            </a:endParaRPr>
          </a:p>
        </p:txBody>
      </p:sp>
      <p:sp>
        <p:nvSpPr>
          <p:cNvPr id="9" name="Espace réservé du numéro de diapositive 8"/>
          <p:cNvSpPr>
            <a:spLocks noGrp="1"/>
          </p:cNvSpPr>
          <p:nvPr>
            <p:ph type="sldNum" sz="quarter" idx="12"/>
          </p:nvPr>
        </p:nvSpPr>
        <p:spPr/>
        <p:txBody>
          <a:bodyPr/>
          <a:lstStyle/>
          <a:p>
            <a:pPr>
              <a:defRPr/>
            </a:pPr>
            <a:fld id="{000F6988-CAFC-4F71-8884-6F85CB282E80}" type="slidenum">
              <a:rPr lang="fr-FR" smtClean="0"/>
              <a:pPr>
                <a:defRPr/>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contenu 2"/>
          <p:cNvSpPr>
            <a:spLocks noGrp="1"/>
          </p:cNvSpPr>
          <p:nvPr>
            <p:ph idx="1"/>
          </p:nvPr>
        </p:nvSpPr>
        <p:spPr>
          <a:xfrm>
            <a:off x="107504" y="1197546"/>
            <a:ext cx="8893175" cy="5039766"/>
          </a:xfrm>
          <a:solidFill>
            <a:schemeClr val="accent4">
              <a:lumMod val="20000"/>
              <a:lumOff val="80000"/>
            </a:schemeClr>
          </a:solidFill>
        </p:spPr>
        <p:txBody>
          <a:bodyPr rtlCol="0">
            <a:normAutofit/>
          </a:bodyPr>
          <a:lstStyle/>
          <a:p>
            <a:pPr algn="r" rtl="1" eaLnBrk="1" fontAlgn="auto" hangingPunct="1">
              <a:spcAft>
                <a:spcPts val="0"/>
              </a:spcAft>
              <a:buFont typeface="Wingdings" pitchFamily="2" charset="2"/>
              <a:buChar char="q"/>
              <a:defRPr/>
            </a:pPr>
            <a:r>
              <a:rPr lang="ar-MA" sz="2800" b="1" dirty="0" smtClean="0">
                <a:solidFill>
                  <a:schemeClr val="accent4">
                    <a:lumMod val="75000"/>
                  </a:schemeClr>
                </a:solidFill>
                <a:cs typeface="+mj-cs"/>
              </a:rPr>
              <a:t>الصندوق الوطني للضمان الاجتماعي</a:t>
            </a:r>
            <a:endParaRPr lang="ar-MA" sz="2800" dirty="0" smtClean="0">
              <a:cs typeface="+mj-cs"/>
            </a:endParaRPr>
          </a:p>
          <a:p>
            <a:pPr lvl="1" algn="r" rtl="1" eaLnBrk="1" fontAlgn="auto" hangingPunct="1">
              <a:spcAft>
                <a:spcPts val="0"/>
              </a:spcAft>
              <a:buFont typeface="Wingdings" pitchFamily="2" charset="2"/>
              <a:buChar char="ü"/>
              <a:defRPr/>
            </a:pPr>
            <a:endParaRPr lang="ar-MA" sz="1900" dirty="0" smtClean="0">
              <a:cs typeface="+mj-cs"/>
            </a:endParaRPr>
          </a:p>
          <a:p>
            <a:pPr algn="r" rtl="1" eaLnBrk="1" fontAlgn="auto" hangingPunct="1">
              <a:spcAft>
                <a:spcPts val="0"/>
              </a:spcAft>
              <a:defRPr/>
            </a:pPr>
            <a:endParaRPr lang="fr-FR" sz="1900" dirty="0" smtClean="0">
              <a:cs typeface="+mj-cs"/>
            </a:endParaRPr>
          </a:p>
        </p:txBody>
      </p:sp>
      <p:sp>
        <p:nvSpPr>
          <p:cNvPr id="5" name="Titre 3"/>
          <p:cNvSpPr txBox="1">
            <a:spLocks/>
          </p:cNvSpPr>
          <p:nvPr/>
        </p:nvSpPr>
        <p:spPr>
          <a:xfrm>
            <a:off x="4286250" y="620713"/>
            <a:ext cx="4841875" cy="412750"/>
          </a:xfrm>
          <a:prstGeom prst="rect">
            <a:avLst/>
          </a:prstGeom>
          <a:solidFill>
            <a:schemeClr val="accent4">
              <a:lumMod val="75000"/>
            </a:schemeClr>
          </a:solidFill>
        </p:spPr>
        <p:txBody>
          <a:bodyPr anchor="ctr"/>
          <a:lstStyle/>
          <a:p>
            <a:pPr algn="r" rtl="1" fontAlgn="auto">
              <a:spcBef>
                <a:spcPts val="0"/>
              </a:spcBef>
              <a:spcAft>
                <a:spcPts val="0"/>
              </a:spcAft>
              <a:defRPr/>
            </a:pPr>
            <a:r>
              <a:rPr lang="ar-MA" sz="2000" b="1" dirty="0">
                <a:solidFill>
                  <a:schemeClr val="bg1"/>
                </a:solidFill>
                <a:latin typeface="+mn-lt"/>
                <a:cs typeface="+mn-cs"/>
              </a:rPr>
              <a:t>1- أهم مؤشرات التغطية الاجتماعية  برسم سنة 2012</a:t>
            </a:r>
            <a:endParaRPr lang="fr-FR" sz="2000" b="1" dirty="0">
              <a:solidFill>
                <a:schemeClr val="bg1"/>
              </a:solidFill>
              <a:latin typeface="+mn-lt"/>
              <a:cs typeface="+mn-cs"/>
            </a:endParaRPr>
          </a:p>
        </p:txBody>
      </p:sp>
      <p:graphicFrame>
        <p:nvGraphicFramePr>
          <p:cNvPr id="10" name="Tableau 9"/>
          <p:cNvGraphicFramePr>
            <a:graphicFrameLocks noGrp="1"/>
          </p:cNvGraphicFramePr>
          <p:nvPr/>
        </p:nvGraphicFramePr>
        <p:xfrm>
          <a:off x="323850" y="1645899"/>
          <a:ext cx="8424614" cy="4447397"/>
        </p:xfrm>
        <a:graphic>
          <a:graphicData uri="http://schemas.openxmlformats.org/drawingml/2006/table">
            <a:tbl>
              <a:tblPr firstRow="1" bandRow="1">
                <a:tableStyleId>{5C22544A-7EE6-4342-B048-85BDC9FD1C3A}</a:tableStyleId>
              </a:tblPr>
              <a:tblGrid>
                <a:gridCol w="2074350"/>
                <a:gridCol w="2074350"/>
                <a:gridCol w="1611618"/>
                <a:gridCol w="2664296"/>
              </a:tblGrid>
              <a:tr h="504726">
                <a:tc>
                  <a:txBody>
                    <a:bodyPr/>
                    <a:lstStyle/>
                    <a:p>
                      <a:pPr algn="ctr"/>
                      <a:r>
                        <a:rPr lang="ar-MA" sz="2000" dirty="0" smtClean="0"/>
                        <a:t>2012</a:t>
                      </a:r>
                      <a:endParaRPr lang="fr-FR" sz="2000" dirty="0"/>
                    </a:p>
                  </a:txBody>
                  <a:tcPr/>
                </a:tc>
                <a:tc>
                  <a:txBody>
                    <a:bodyPr/>
                    <a:lstStyle/>
                    <a:p>
                      <a:pPr algn="ctr"/>
                      <a:r>
                        <a:rPr lang="ar-MA" sz="2000" dirty="0" smtClean="0"/>
                        <a:t>2011</a:t>
                      </a:r>
                      <a:endParaRPr lang="fr-FR" sz="2000" dirty="0"/>
                    </a:p>
                  </a:txBody>
                  <a:tcPr/>
                </a:tc>
                <a:tc>
                  <a:txBody>
                    <a:bodyPr/>
                    <a:lstStyle/>
                    <a:p>
                      <a:pPr algn="ctr"/>
                      <a:r>
                        <a:rPr lang="ar-MA" sz="2000" dirty="0" smtClean="0"/>
                        <a:t>2010</a:t>
                      </a:r>
                      <a:endParaRPr lang="fr-FR" sz="2000" dirty="0"/>
                    </a:p>
                  </a:txBody>
                  <a:tcPr/>
                </a:tc>
                <a:tc>
                  <a:txBody>
                    <a:bodyPr/>
                    <a:lstStyle/>
                    <a:p>
                      <a:endParaRPr lang="fr-FR" sz="2000" dirty="0"/>
                    </a:p>
                  </a:txBody>
                  <a:tcPr/>
                </a:tc>
              </a:tr>
              <a:tr h="48105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2,71</a:t>
                      </a:r>
                      <a:r>
                        <a:rPr lang="ar-MA" sz="1800" b="1" kern="1200" dirty="0" smtClean="0">
                          <a:solidFill>
                            <a:schemeClr val="accent4">
                              <a:lumMod val="75000"/>
                            </a:schemeClr>
                          </a:solidFill>
                          <a:latin typeface="+mn-lt"/>
                          <a:ea typeface="+mn-ea"/>
                          <a:cs typeface="+mn-cs"/>
                        </a:rPr>
                        <a:t> مليون</a:t>
                      </a:r>
                      <a:r>
                        <a:rPr lang="fr-FR" sz="1800" b="1" kern="1200" dirty="0" smtClean="0">
                          <a:solidFill>
                            <a:schemeClr val="accent4">
                              <a:lumMod val="75000"/>
                            </a:schemeClr>
                          </a:solidFill>
                          <a:latin typeface="+mn-lt"/>
                          <a:ea typeface="+mn-ea"/>
                          <a:cs typeface="+mn-cs"/>
                        </a:rPr>
                        <a:t> </a:t>
                      </a:r>
                      <a:r>
                        <a:rPr lang="ar-MA" sz="1800" b="1" kern="1200" dirty="0" smtClean="0">
                          <a:solidFill>
                            <a:schemeClr val="accent4">
                              <a:lumMod val="75000"/>
                            </a:schemeClr>
                          </a:solidFill>
                          <a:latin typeface="+mn-lt"/>
                          <a:ea typeface="+mn-ea"/>
                          <a:cs typeface="+mn-cs"/>
                        </a:rPr>
                        <a:t> </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1800" b="1" kern="1200" dirty="0" smtClean="0">
                          <a:solidFill>
                            <a:schemeClr val="accent4">
                              <a:lumMod val="75000"/>
                            </a:schemeClr>
                          </a:solidFill>
                          <a:latin typeface="+mn-lt"/>
                          <a:ea typeface="+mn-ea"/>
                          <a:cs typeface="+mn-cs"/>
                        </a:rPr>
                        <a:t>2.54 مليون</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1800" b="1" kern="1200" dirty="0" smtClean="0">
                          <a:solidFill>
                            <a:schemeClr val="accent4">
                              <a:lumMod val="75000"/>
                            </a:schemeClr>
                          </a:solidFill>
                          <a:latin typeface="+mn-lt"/>
                          <a:ea typeface="+mn-ea"/>
                          <a:cs typeface="+mn-cs"/>
                        </a:rPr>
                        <a:t>2.36 مليون</a:t>
                      </a:r>
                      <a:endParaRPr lang="fr-FR" sz="1800" b="1" kern="1200" dirty="0">
                        <a:solidFill>
                          <a:schemeClr val="accent4">
                            <a:lumMod val="75000"/>
                          </a:schemeClr>
                        </a:solidFill>
                        <a:latin typeface="+mn-lt"/>
                        <a:ea typeface="+mn-ea"/>
                        <a:cs typeface="+mn-cs"/>
                      </a:endParaRPr>
                    </a:p>
                  </a:txBody>
                  <a:tcPr/>
                </a:tc>
                <a:tc>
                  <a:txBody>
                    <a:bodyPr/>
                    <a:lstStyle/>
                    <a:p>
                      <a:pPr algn="r"/>
                      <a:r>
                        <a:rPr lang="ar-MA" sz="1800" b="1" dirty="0" smtClean="0">
                          <a:solidFill>
                            <a:schemeClr val="bg1"/>
                          </a:solidFill>
                        </a:rPr>
                        <a:t> عدد</a:t>
                      </a:r>
                      <a:r>
                        <a:rPr lang="ar-MA" sz="1800" b="1" baseline="0" dirty="0" smtClean="0">
                          <a:solidFill>
                            <a:schemeClr val="bg1"/>
                          </a:solidFill>
                        </a:rPr>
                        <a:t> </a:t>
                      </a:r>
                      <a:r>
                        <a:rPr lang="ar-MA" sz="1800" b="1" strike="noStrike" dirty="0" smtClean="0">
                          <a:solidFill>
                            <a:schemeClr val="bg1"/>
                          </a:solidFill>
                        </a:rPr>
                        <a:t>الاجراء</a:t>
                      </a:r>
                      <a:r>
                        <a:rPr lang="ar-MA" sz="1800" b="1" strike="noStrike" baseline="0" dirty="0" smtClean="0">
                          <a:solidFill>
                            <a:schemeClr val="bg1"/>
                          </a:solidFill>
                        </a:rPr>
                        <a:t> </a:t>
                      </a:r>
                      <a:r>
                        <a:rPr lang="ar-MA" sz="1800" b="1" strike="noStrike" dirty="0" smtClean="0">
                          <a:solidFill>
                            <a:schemeClr val="bg1"/>
                          </a:solidFill>
                        </a:rPr>
                        <a:t>المصرح بهم في الصندوق</a:t>
                      </a:r>
                      <a:endParaRPr lang="fr-FR" sz="1800" b="1" strike="noStrike" dirty="0">
                        <a:solidFill>
                          <a:schemeClr val="bg1"/>
                        </a:solidFill>
                      </a:endParaRPr>
                    </a:p>
                  </a:txBody>
                  <a:tcPr>
                    <a:solidFill>
                      <a:schemeClr val="accent4">
                        <a:lumMod val="75000"/>
                      </a:schemeClr>
                    </a:solidFill>
                  </a:tcPr>
                </a:tc>
              </a:tr>
              <a:tr h="49290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11,72 </a:t>
                      </a:r>
                      <a:r>
                        <a:rPr lang="ar-MA" sz="1800" b="1" kern="1200" dirty="0" smtClean="0">
                          <a:solidFill>
                            <a:schemeClr val="accent4">
                              <a:lumMod val="75000"/>
                            </a:schemeClr>
                          </a:solidFill>
                          <a:latin typeface="+mn-lt"/>
                          <a:ea typeface="+mn-ea"/>
                          <a:cs typeface="+mn-cs"/>
                        </a:rPr>
                        <a:t> مليار 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dirty="0" smtClean="0">
                          <a:solidFill>
                            <a:schemeClr val="accent4">
                              <a:lumMod val="75000"/>
                            </a:schemeClr>
                          </a:solidFill>
                        </a:rPr>
                        <a:t>10,73 </a:t>
                      </a:r>
                      <a:r>
                        <a:rPr lang="ar-MA" sz="1800" b="1" dirty="0" smtClean="0">
                          <a:solidFill>
                            <a:schemeClr val="accent4">
                              <a:lumMod val="75000"/>
                            </a:schemeClr>
                          </a:solidFill>
                        </a:rPr>
                        <a:t> مليار درهم</a:t>
                      </a:r>
                      <a:endParaRPr lang="fr-FR" sz="1800" b="1" dirty="0" smtClean="0">
                        <a:solidFill>
                          <a:schemeClr val="accent4">
                            <a:lumMod val="75000"/>
                          </a:schemeClr>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dirty="0" smtClean="0">
                          <a:solidFill>
                            <a:schemeClr val="accent4">
                              <a:lumMod val="75000"/>
                            </a:schemeClr>
                          </a:solidFill>
                        </a:rPr>
                        <a:t>10,97 </a:t>
                      </a:r>
                      <a:r>
                        <a:rPr lang="ar-MA" sz="1800" b="1" dirty="0" smtClean="0">
                          <a:solidFill>
                            <a:schemeClr val="accent4">
                              <a:lumMod val="75000"/>
                            </a:schemeClr>
                          </a:solidFill>
                        </a:rPr>
                        <a:t> مليار درهم</a:t>
                      </a:r>
                    </a:p>
                  </a:txBody>
                  <a:tcPr/>
                </a:tc>
                <a:tc>
                  <a:txBody>
                    <a:bodyPr/>
                    <a:lstStyle/>
                    <a:p>
                      <a:pPr algn="r"/>
                      <a:r>
                        <a:rPr lang="ar-MA" sz="1800" b="1" dirty="0" smtClean="0">
                          <a:solidFill>
                            <a:schemeClr val="bg1"/>
                          </a:solidFill>
                        </a:rPr>
                        <a:t>مبلغ تعويضات النظام العام المصروفة </a:t>
                      </a:r>
                      <a:endParaRPr lang="fr-FR" sz="1800" b="1" dirty="0">
                        <a:solidFill>
                          <a:schemeClr val="bg1"/>
                        </a:solidFill>
                      </a:endParaRPr>
                    </a:p>
                  </a:txBody>
                  <a:tcPr>
                    <a:solidFill>
                      <a:schemeClr val="accent4">
                        <a:lumMod val="75000"/>
                      </a:schemeClr>
                    </a:solidFill>
                  </a:tcPr>
                </a:tc>
              </a:tr>
              <a:tr h="52243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1800" b="1" kern="1200" dirty="0" smtClean="0">
                          <a:solidFill>
                            <a:schemeClr val="accent4">
                              <a:lumMod val="75000"/>
                            </a:schemeClr>
                          </a:solidFill>
                          <a:latin typeface="+mn-lt"/>
                          <a:ea typeface="+mn-ea"/>
                          <a:cs typeface="+mn-cs"/>
                        </a:rPr>
                        <a:t>99.95 مليار</a:t>
                      </a:r>
                      <a:r>
                        <a:rPr lang="fr-FR" sz="1800" b="1" kern="1200" dirty="0" smtClean="0">
                          <a:solidFill>
                            <a:schemeClr val="accent4">
                              <a:lumMod val="75000"/>
                            </a:schemeClr>
                          </a:solidFill>
                          <a:latin typeface="+mn-lt"/>
                          <a:ea typeface="+mn-ea"/>
                          <a:cs typeface="+mn-cs"/>
                        </a:rPr>
                        <a:t> </a:t>
                      </a:r>
                      <a:r>
                        <a:rPr lang="ar-MA" sz="1800" b="1" kern="1200" dirty="0" smtClean="0">
                          <a:solidFill>
                            <a:schemeClr val="accent4">
                              <a:lumMod val="75000"/>
                            </a:schemeClr>
                          </a:solidFill>
                          <a:latin typeface="+mn-lt"/>
                          <a:ea typeface="+mn-ea"/>
                          <a:cs typeface="+mn-cs"/>
                        </a:rPr>
                        <a:t>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91 .28</a:t>
                      </a:r>
                      <a:r>
                        <a:rPr lang="ar-MA" sz="1800" b="1" kern="1200" dirty="0" smtClean="0">
                          <a:solidFill>
                            <a:schemeClr val="accent4">
                              <a:lumMod val="75000"/>
                            </a:schemeClr>
                          </a:solidFill>
                          <a:latin typeface="+mn-lt"/>
                          <a:ea typeface="+mn-ea"/>
                          <a:cs typeface="+mn-cs"/>
                        </a:rPr>
                        <a:t> مليار 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fr-FR" sz="1800" b="1" kern="1200" smtClean="0">
                          <a:solidFill>
                            <a:schemeClr val="accent4">
                              <a:lumMod val="75000"/>
                            </a:schemeClr>
                          </a:solidFill>
                          <a:latin typeface="+mn-lt"/>
                          <a:ea typeface="+mn-ea"/>
                          <a:cs typeface="+mn-cs"/>
                        </a:rPr>
                        <a:t>81. 68</a:t>
                      </a:r>
                      <a:r>
                        <a:rPr lang="ar-MA" sz="1800" b="1" kern="1200" smtClean="0">
                          <a:solidFill>
                            <a:schemeClr val="accent4">
                              <a:lumMod val="75000"/>
                            </a:schemeClr>
                          </a:solidFill>
                          <a:latin typeface="+mn-lt"/>
                          <a:ea typeface="+mn-ea"/>
                          <a:cs typeface="+mn-cs"/>
                        </a:rPr>
                        <a:t> مليار درهم </a:t>
                      </a:r>
                      <a:endParaRPr lang="fr-FR" sz="1800" b="1" kern="1200" smtClean="0">
                        <a:solidFill>
                          <a:schemeClr val="accent4">
                            <a:lumMod val="75000"/>
                          </a:schemeClr>
                        </a:solidFill>
                        <a:latin typeface="+mn-lt"/>
                        <a:ea typeface="+mn-ea"/>
                        <a:cs typeface="+mn-cs"/>
                      </a:endParaRPr>
                    </a:p>
                  </a:txBody>
                  <a:tcPr/>
                </a:tc>
                <a:tc>
                  <a:txBody>
                    <a:bodyPr/>
                    <a:lstStyle/>
                    <a:p>
                      <a:pPr algn="r" rtl="1"/>
                      <a:r>
                        <a:rPr lang="ar-MA" sz="1800" b="1" dirty="0" smtClean="0">
                          <a:solidFill>
                            <a:schemeClr val="bg1"/>
                          </a:solidFill>
                        </a:rPr>
                        <a:t>كتلة الأجور</a:t>
                      </a:r>
                      <a:endParaRPr lang="fr-FR" sz="1800" b="1" dirty="0">
                        <a:solidFill>
                          <a:schemeClr val="bg1"/>
                        </a:solidFill>
                      </a:endParaRPr>
                    </a:p>
                  </a:txBody>
                  <a:tcPr>
                    <a:solidFill>
                      <a:schemeClr val="accent4">
                        <a:lumMod val="75000"/>
                      </a:schemeClr>
                    </a:solidFill>
                  </a:tcPr>
                </a:tc>
              </a:tr>
              <a:tr h="46795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1800" b="1" kern="1200" dirty="0" smtClean="0">
                          <a:solidFill>
                            <a:schemeClr val="accent4">
                              <a:lumMod val="75000"/>
                            </a:schemeClr>
                          </a:solidFill>
                          <a:latin typeface="+mn-lt"/>
                          <a:ea typeface="+mn-ea"/>
                          <a:cs typeface="+mn-cs"/>
                        </a:rPr>
                        <a:t>14.96 مليار</a:t>
                      </a:r>
                      <a:r>
                        <a:rPr lang="fr-FR" sz="1800" b="1" kern="1200" dirty="0" smtClean="0">
                          <a:solidFill>
                            <a:schemeClr val="accent4">
                              <a:lumMod val="75000"/>
                            </a:schemeClr>
                          </a:solidFill>
                          <a:latin typeface="+mn-lt"/>
                          <a:ea typeface="+mn-ea"/>
                          <a:cs typeface="+mn-cs"/>
                        </a:rPr>
                        <a:t> </a:t>
                      </a:r>
                      <a:r>
                        <a:rPr lang="ar-MA" sz="1800" b="1" kern="1200" dirty="0" smtClean="0">
                          <a:solidFill>
                            <a:schemeClr val="accent4">
                              <a:lumMod val="75000"/>
                            </a:schemeClr>
                          </a:solidFill>
                          <a:latin typeface="+mn-lt"/>
                          <a:ea typeface="+mn-ea"/>
                          <a:cs typeface="+mn-cs"/>
                        </a:rPr>
                        <a:t>درهم</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13,65</a:t>
                      </a:r>
                      <a:r>
                        <a:rPr lang="ar-MA" sz="1800" b="1" kern="1200" dirty="0" smtClean="0">
                          <a:solidFill>
                            <a:schemeClr val="accent4">
                              <a:lumMod val="75000"/>
                            </a:schemeClr>
                          </a:solidFill>
                          <a:latin typeface="+mn-lt"/>
                          <a:ea typeface="+mn-ea"/>
                          <a:cs typeface="+mn-cs"/>
                        </a:rPr>
                        <a:t> مليار</a:t>
                      </a:r>
                      <a:r>
                        <a:rPr lang="fr-FR" sz="1800" b="1" kern="1200" dirty="0" smtClean="0">
                          <a:solidFill>
                            <a:schemeClr val="accent4">
                              <a:lumMod val="75000"/>
                            </a:schemeClr>
                          </a:solidFill>
                          <a:latin typeface="+mn-lt"/>
                          <a:ea typeface="+mn-ea"/>
                          <a:cs typeface="+mn-cs"/>
                        </a:rPr>
                        <a:t> </a:t>
                      </a:r>
                      <a:r>
                        <a:rPr lang="ar-MA" sz="1800" b="1" dirty="0" smtClean="0">
                          <a:solidFill>
                            <a:schemeClr val="accent4">
                              <a:lumMod val="75000"/>
                            </a:schemeClr>
                          </a:solidFill>
                        </a:rPr>
                        <a:t>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12,66</a:t>
                      </a:r>
                      <a:r>
                        <a:rPr lang="ar-MA" sz="1800" b="1" kern="1200" dirty="0" smtClean="0">
                          <a:solidFill>
                            <a:schemeClr val="accent4">
                              <a:lumMod val="75000"/>
                            </a:schemeClr>
                          </a:solidFill>
                          <a:latin typeface="+mn-lt"/>
                          <a:ea typeface="+mn-ea"/>
                          <a:cs typeface="+mn-cs"/>
                        </a:rPr>
                        <a:t> مليار</a:t>
                      </a:r>
                      <a:r>
                        <a:rPr lang="fr-FR" sz="1800" b="1" kern="1200" dirty="0" smtClean="0">
                          <a:solidFill>
                            <a:schemeClr val="accent4">
                              <a:lumMod val="75000"/>
                            </a:schemeClr>
                          </a:solidFill>
                          <a:latin typeface="+mn-lt"/>
                          <a:ea typeface="+mn-ea"/>
                          <a:cs typeface="+mn-cs"/>
                        </a:rPr>
                        <a:t> </a:t>
                      </a:r>
                      <a:r>
                        <a:rPr lang="ar-MA" sz="1800" b="1" dirty="0" smtClean="0">
                          <a:solidFill>
                            <a:schemeClr val="accent4">
                              <a:lumMod val="75000"/>
                            </a:schemeClr>
                          </a:solidFill>
                        </a:rPr>
                        <a:t>درهم</a:t>
                      </a:r>
                    </a:p>
                  </a:txBody>
                  <a:tcPr/>
                </a:tc>
                <a:tc>
                  <a:txBody>
                    <a:bodyPr/>
                    <a:lstStyle/>
                    <a:p>
                      <a:pPr algn="r"/>
                      <a:r>
                        <a:rPr lang="ar-MA" sz="1800" b="1" dirty="0" smtClean="0">
                          <a:solidFill>
                            <a:schemeClr val="bg1"/>
                          </a:solidFill>
                        </a:rPr>
                        <a:t>اشتراكات النظام العام</a:t>
                      </a:r>
                      <a:endParaRPr lang="fr-FR" sz="1800" b="1" dirty="0">
                        <a:solidFill>
                          <a:schemeClr val="bg1"/>
                        </a:solidFill>
                      </a:endParaRPr>
                    </a:p>
                  </a:txBody>
                  <a:tcPr>
                    <a:solidFill>
                      <a:schemeClr val="accent4">
                        <a:lumMod val="75000"/>
                      </a:schemeClr>
                    </a:solidFill>
                  </a:tcPr>
                </a:tc>
              </a:tr>
              <a:tr h="71502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1800" b="1" kern="1200" dirty="0" smtClean="0">
                          <a:solidFill>
                            <a:schemeClr val="accent4">
                              <a:lumMod val="75000"/>
                            </a:schemeClr>
                          </a:solidFill>
                          <a:latin typeface="+mn-lt"/>
                          <a:ea typeface="+mn-ea"/>
                          <a:cs typeface="+mn-cs"/>
                        </a:rPr>
                        <a:t>3.76 مليار</a:t>
                      </a:r>
                      <a:r>
                        <a:rPr lang="fr-FR" sz="1800" b="1" kern="1200" dirty="0" smtClean="0">
                          <a:solidFill>
                            <a:schemeClr val="accent4">
                              <a:lumMod val="75000"/>
                            </a:schemeClr>
                          </a:solidFill>
                          <a:latin typeface="+mn-lt"/>
                          <a:ea typeface="+mn-ea"/>
                          <a:cs typeface="+mn-cs"/>
                        </a:rPr>
                        <a:t> </a:t>
                      </a:r>
                      <a:r>
                        <a:rPr lang="ar-MA" sz="1800" b="1" kern="1200" dirty="0" smtClean="0">
                          <a:solidFill>
                            <a:schemeClr val="accent4">
                              <a:lumMod val="75000"/>
                            </a:schemeClr>
                          </a:solidFill>
                          <a:latin typeface="+mn-lt"/>
                          <a:ea typeface="+mn-ea"/>
                          <a:cs typeface="+mn-cs"/>
                        </a:rPr>
                        <a:t>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3,35</a:t>
                      </a:r>
                      <a:r>
                        <a:rPr lang="ar-MA" sz="1800" b="1" kern="1200" dirty="0" smtClean="0">
                          <a:solidFill>
                            <a:schemeClr val="accent4">
                              <a:lumMod val="75000"/>
                            </a:schemeClr>
                          </a:solidFill>
                          <a:latin typeface="+mn-lt"/>
                          <a:ea typeface="+mn-ea"/>
                          <a:cs typeface="+mn-cs"/>
                        </a:rPr>
                        <a:t> مليار</a:t>
                      </a:r>
                      <a:r>
                        <a:rPr lang="fr-FR" sz="1800" b="1" kern="1200" dirty="0" smtClean="0">
                          <a:solidFill>
                            <a:schemeClr val="accent4">
                              <a:lumMod val="75000"/>
                            </a:schemeClr>
                          </a:solidFill>
                          <a:latin typeface="+mn-lt"/>
                          <a:ea typeface="+mn-ea"/>
                          <a:cs typeface="+mn-cs"/>
                        </a:rPr>
                        <a:t> </a:t>
                      </a:r>
                      <a:r>
                        <a:rPr lang="ar-MA" sz="1800" b="1" dirty="0" smtClean="0">
                          <a:solidFill>
                            <a:schemeClr val="accent4">
                              <a:lumMod val="75000"/>
                            </a:schemeClr>
                          </a:solidFill>
                        </a:rPr>
                        <a:t>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2,77</a:t>
                      </a:r>
                      <a:r>
                        <a:rPr lang="ar-MA" sz="1800" b="1" kern="1200" dirty="0" smtClean="0">
                          <a:solidFill>
                            <a:schemeClr val="accent4">
                              <a:lumMod val="75000"/>
                            </a:schemeClr>
                          </a:solidFill>
                          <a:latin typeface="+mn-lt"/>
                          <a:ea typeface="+mn-ea"/>
                          <a:cs typeface="+mn-cs"/>
                        </a:rPr>
                        <a:t> مليار</a:t>
                      </a:r>
                      <a:r>
                        <a:rPr lang="fr-FR" sz="1800" b="1" kern="1200" dirty="0" smtClean="0">
                          <a:solidFill>
                            <a:schemeClr val="accent4">
                              <a:lumMod val="75000"/>
                            </a:schemeClr>
                          </a:solidFill>
                          <a:latin typeface="+mn-lt"/>
                          <a:ea typeface="+mn-ea"/>
                          <a:cs typeface="+mn-cs"/>
                        </a:rPr>
                        <a:t> </a:t>
                      </a:r>
                      <a:r>
                        <a:rPr lang="ar-MA" sz="1800" b="1" dirty="0" smtClean="0">
                          <a:solidFill>
                            <a:schemeClr val="accent4">
                              <a:lumMod val="75000"/>
                            </a:schemeClr>
                          </a:solidFill>
                        </a:rPr>
                        <a:t>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MA" sz="1800" b="1" dirty="0" smtClean="0">
                          <a:solidFill>
                            <a:schemeClr val="bg1"/>
                          </a:solidFill>
                        </a:rPr>
                        <a:t>اشتراكات التأمين الإجباري عن المرض</a:t>
                      </a:r>
                    </a:p>
                    <a:p>
                      <a:pPr algn="r"/>
                      <a:endParaRPr lang="fr-FR" sz="1800" b="1" dirty="0">
                        <a:solidFill>
                          <a:schemeClr val="bg1"/>
                        </a:solidFill>
                      </a:endParaRPr>
                    </a:p>
                  </a:txBody>
                  <a:tcPr>
                    <a:solidFill>
                      <a:schemeClr val="accent4">
                        <a:lumMod val="75000"/>
                      </a:schemeClr>
                    </a:solidFill>
                  </a:tcPr>
                </a:tc>
              </a:tr>
              <a:tr h="50205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1.90</a:t>
                      </a:r>
                      <a:r>
                        <a:rPr lang="ar-MA" sz="1800" b="1" kern="1200" dirty="0" smtClean="0">
                          <a:solidFill>
                            <a:schemeClr val="accent4">
                              <a:lumMod val="75000"/>
                            </a:schemeClr>
                          </a:solidFill>
                          <a:latin typeface="+mn-lt"/>
                          <a:ea typeface="+mn-ea"/>
                          <a:cs typeface="+mn-cs"/>
                        </a:rPr>
                        <a:t> مليار 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1,38</a:t>
                      </a:r>
                      <a:r>
                        <a:rPr lang="ar-MA" sz="1800" b="1" kern="1200" dirty="0" smtClean="0">
                          <a:solidFill>
                            <a:schemeClr val="accent4">
                              <a:lumMod val="75000"/>
                            </a:schemeClr>
                          </a:solidFill>
                          <a:latin typeface="+mn-lt"/>
                          <a:ea typeface="+mn-ea"/>
                          <a:cs typeface="+mn-cs"/>
                        </a:rPr>
                        <a:t> مليار درهم</a:t>
                      </a:r>
                      <a:endParaRPr lang="fr-FR" sz="1800" b="1" kern="1200" dirty="0" smtClean="0">
                        <a:solidFill>
                          <a:schemeClr val="accent4">
                            <a:lumMod val="75000"/>
                          </a:schemeClr>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1800" b="1" kern="1200" dirty="0" smtClean="0">
                          <a:solidFill>
                            <a:schemeClr val="accent4">
                              <a:lumMod val="75000"/>
                            </a:schemeClr>
                          </a:solidFill>
                          <a:latin typeface="+mn-lt"/>
                          <a:ea typeface="+mn-ea"/>
                          <a:cs typeface="+mn-cs"/>
                        </a:rPr>
                        <a:t>1,13</a:t>
                      </a:r>
                      <a:r>
                        <a:rPr lang="fr-FR" sz="1800" b="1" kern="1200" baseline="0" dirty="0" smtClean="0">
                          <a:solidFill>
                            <a:schemeClr val="accent4">
                              <a:lumMod val="75000"/>
                            </a:schemeClr>
                          </a:solidFill>
                          <a:latin typeface="+mn-lt"/>
                          <a:ea typeface="+mn-ea"/>
                          <a:cs typeface="+mn-cs"/>
                        </a:rPr>
                        <a:t> </a:t>
                      </a:r>
                      <a:r>
                        <a:rPr lang="ar-MA" sz="1800" b="1" kern="1200" baseline="0" dirty="0" smtClean="0">
                          <a:solidFill>
                            <a:schemeClr val="accent4">
                              <a:lumMod val="75000"/>
                            </a:schemeClr>
                          </a:solidFill>
                          <a:latin typeface="+mn-lt"/>
                          <a:ea typeface="+mn-ea"/>
                          <a:cs typeface="+mn-cs"/>
                        </a:rPr>
                        <a:t> </a:t>
                      </a:r>
                      <a:r>
                        <a:rPr lang="ar-MA" sz="1800" b="1" kern="1200" dirty="0" smtClean="0">
                          <a:solidFill>
                            <a:schemeClr val="accent4">
                              <a:lumMod val="75000"/>
                            </a:schemeClr>
                          </a:solidFill>
                          <a:latin typeface="+mn-lt"/>
                          <a:ea typeface="+mn-ea"/>
                          <a:cs typeface="+mn-cs"/>
                        </a:rPr>
                        <a:t>مليار درهم</a:t>
                      </a:r>
                      <a:endParaRPr lang="fr-FR" sz="1800" b="1" kern="1200" dirty="0">
                        <a:solidFill>
                          <a:schemeClr val="accent4">
                            <a:lumMod val="75000"/>
                          </a:schemeClr>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MA" sz="1800" b="1" dirty="0" smtClean="0">
                          <a:solidFill>
                            <a:schemeClr val="bg1"/>
                          </a:solidFill>
                        </a:rPr>
                        <a:t>مبلغ تعويضات التـامين </a:t>
                      </a:r>
                      <a:r>
                        <a:rPr lang="ar-MA" sz="1800" b="1" kern="1200" dirty="0" smtClean="0">
                          <a:solidFill>
                            <a:schemeClr val="bg1"/>
                          </a:solidFill>
                          <a:latin typeface="+mn-lt"/>
                          <a:ea typeface="+mn-ea"/>
                          <a:cs typeface="+mn-cs"/>
                        </a:rPr>
                        <a:t>الإجباري عن المرض</a:t>
                      </a:r>
                    </a:p>
                  </a:txBody>
                  <a:tcPr>
                    <a:solidFill>
                      <a:schemeClr val="accent4">
                        <a:lumMod val="75000"/>
                      </a:schemeClr>
                    </a:solidFill>
                  </a:tcPr>
                </a:tc>
              </a:tr>
            </a:tbl>
          </a:graphicData>
        </a:graphic>
      </p:graphicFrame>
      <p:sp>
        <p:nvSpPr>
          <p:cNvPr id="9" name="ZoneTexte 8"/>
          <p:cNvSpPr txBox="1"/>
          <p:nvPr/>
        </p:nvSpPr>
        <p:spPr>
          <a:xfrm>
            <a:off x="0" y="0"/>
            <a:ext cx="9144000" cy="554038"/>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3000" b="1" dirty="0">
                <a:solidFill>
                  <a:schemeClr val="bg1"/>
                </a:solidFill>
                <a:latin typeface="+mn-lt"/>
                <a:cs typeface="+mn-cs"/>
                <a:sym typeface="Wingdings" pitchFamily="2" charset="2"/>
              </a:rPr>
              <a:t>أهم المنجــــزات </a:t>
            </a:r>
          </a:p>
        </p:txBody>
      </p:sp>
      <p:sp>
        <p:nvSpPr>
          <p:cNvPr id="14" name="Espace réservé du numéro de diapositive 13"/>
          <p:cNvSpPr>
            <a:spLocks noGrp="1"/>
          </p:cNvSpPr>
          <p:nvPr>
            <p:ph type="sldNum" sz="quarter" idx="12"/>
          </p:nvPr>
        </p:nvSpPr>
        <p:spPr/>
        <p:txBody>
          <a:bodyPr/>
          <a:lstStyle/>
          <a:p>
            <a:pPr>
              <a:defRPr/>
            </a:pPr>
            <a:fld id="{000F6988-CAFC-4F71-8884-6F85CB282E80}" type="slidenum">
              <a:rPr lang="fr-FR" smtClean="0"/>
              <a:pPr>
                <a:defRPr/>
              </a:pPr>
              <a:t>30</a:t>
            </a:fld>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contenu 2"/>
          <p:cNvSpPr>
            <a:spLocks noGrp="1"/>
          </p:cNvSpPr>
          <p:nvPr>
            <p:ph idx="1"/>
          </p:nvPr>
        </p:nvSpPr>
        <p:spPr>
          <a:xfrm>
            <a:off x="107504" y="1557586"/>
            <a:ext cx="8893175" cy="3815630"/>
          </a:xfrm>
          <a:solidFill>
            <a:schemeClr val="accent4">
              <a:lumMod val="20000"/>
              <a:lumOff val="80000"/>
            </a:schemeClr>
          </a:solidFill>
        </p:spPr>
        <p:txBody>
          <a:bodyPr rtlCol="0">
            <a:normAutofit/>
          </a:bodyPr>
          <a:lstStyle/>
          <a:p>
            <a:pPr algn="r" rtl="1" eaLnBrk="1" fontAlgn="auto" hangingPunct="1">
              <a:spcAft>
                <a:spcPts val="0"/>
              </a:spcAft>
              <a:buFont typeface="Wingdings" pitchFamily="2" charset="2"/>
              <a:buChar char="q"/>
              <a:defRPr/>
            </a:pPr>
            <a:r>
              <a:rPr lang="ar-MA" sz="2800" b="1" dirty="0" smtClean="0">
                <a:solidFill>
                  <a:schemeClr val="accent4">
                    <a:lumMod val="75000"/>
                  </a:schemeClr>
                </a:solidFill>
                <a:cs typeface="+mj-cs"/>
              </a:rPr>
              <a:t>الصندوق الوطني لمنظمات الاحتياط الاجتماعي</a:t>
            </a:r>
          </a:p>
          <a:p>
            <a:pPr algn="r" rtl="1" eaLnBrk="1" fontAlgn="auto" hangingPunct="1">
              <a:spcAft>
                <a:spcPts val="0"/>
              </a:spcAft>
              <a:buNone/>
              <a:defRPr/>
            </a:pPr>
            <a:endParaRPr lang="fr-FR" sz="1900" dirty="0" smtClean="0">
              <a:cs typeface="+mj-cs"/>
            </a:endParaRPr>
          </a:p>
        </p:txBody>
      </p:sp>
      <p:sp>
        <p:nvSpPr>
          <p:cNvPr id="5" name="Titre 3"/>
          <p:cNvSpPr txBox="1">
            <a:spLocks/>
          </p:cNvSpPr>
          <p:nvPr/>
        </p:nvSpPr>
        <p:spPr>
          <a:xfrm>
            <a:off x="2195736" y="620713"/>
            <a:ext cx="6932389" cy="412750"/>
          </a:xfrm>
          <a:prstGeom prst="rect">
            <a:avLst/>
          </a:prstGeom>
          <a:solidFill>
            <a:schemeClr val="accent4">
              <a:lumMod val="75000"/>
            </a:schemeClr>
          </a:solidFill>
        </p:spPr>
        <p:txBody>
          <a:bodyPr anchor="ctr"/>
          <a:lstStyle/>
          <a:p>
            <a:pPr algn="r" rtl="1" fontAlgn="auto">
              <a:spcBef>
                <a:spcPts val="0"/>
              </a:spcBef>
              <a:spcAft>
                <a:spcPts val="0"/>
              </a:spcAft>
              <a:defRPr/>
            </a:pPr>
            <a:r>
              <a:rPr lang="ar-MA" sz="2800" b="1" dirty="0">
                <a:solidFill>
                  <a:schemeClr val="bg1"/>
                </a:solidFill>
                <a:latin typeface="+mn-lt"/>
                <a:cs typeface="+mn-cs"/>
              </a:rPr>
              <a:t>1- أهم مؤشرات التغطية الاجتماعية  برسم سنة 2012</a:t>
            </a:r>
            <a:endParaRPr lang="fr-FR" sz="2800" b="1" dirty="0">
              <a:solidFill>
                <a:schemeClr val="bg1"/>
              </a:solidFill>
              <a:latin typeface="+mn-lt"/>
              <a:cs typeface="+mn-cs"/>
            </a:endParaRPr>
          </a:p>
        </p:txBody>
      </p:sp>
      <p:graphicFrame>
        <p:nvGraphicFramePr>
          <p:cNvPr id="11" name="Tableau 10"/>
          <p:cNvGraphicFramePr>
            <a:graphicFrameLocks noGrp="1"/>
          </p:cNvGraphicFramePr>
          <p:nvPr/>
        </p:nvGraphicFramePr>
        <p:xfrm>
          <a:off x="251520" y="2193073"/>
          <a:ext cx="8719425" cy="2820103"/>
        </p:xfrm>
        <a:graphic>
          <a:graphicData uri="http://schemas.openxmlformats.org/drawingml/2006/table">
            <a:tbl>
              <a:tblPr firstRow="1" bandRow="1">
                <a:tableStyleId>{5C22544A-7EE6-4342-B048-85BDC9FD1C3A}</a:tableStyleId>
              </a:tblPr>
              <a:tblGrid>
                <a:gridCol w="2082522"/>
                <a:gridCol w="1815208"/>
                <a:gridCol w="1854668"/>
                <a:gridCol w="2967027"/>
              </a:tblGrid>
              <a:tr h="41218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dirty="0" smtClean="0"/>
                        <a:t>2012</a:t>
                      </a:r>
                      <a:endParaRPr lang="fr-FR" dirty="0"/>
                    </a:p>
                  </a:txBody>
                  <a:tcPr/>
                </a:tc>
                <a:tc>
                  <a:txBody>
                    <a:bodyPr/>
                    <a:lstStyle/>
                    <a:p>
                      <a:pPr algn="ctr"/>
                      <a:r>
                        <a:rPr lang="ar-MA" dirty="0" smtClean="0"/>
                        <a:t>2011</a:t>
                      </a:r>
                      <a:endParaRPr lang="fr-FR" dirty="0"/>
                    </a:p>
                  </a:txBody>
                  <a:tcPr/>
                </a:tc>
                <a:tc>
                  <a:txBody>
                    <a:bodyPr/>
                    <a:lstStyle/>
                    <a:p>
                      <a:pPr algn="ctr"/>
                      <a:r>
                        <a:rPr lang="ar-MA" dirty="0" smtClean="0"/>
                        <a:t>2010</a:t>
                      </a:r>
                      <a:endParaRPr lang="fr-FR" dirty="0"/>
                    </a:p>
                  </a:txBody>
                  <a:tcPr/>
                </a:tc>
                <a:tc>
                  <a:txBody>
                    <a:bodyPr/>
                    <a:lstStyle/>
                    <a:p>
                      <a:endParaRPr lang="fr-FR" dirty="0"/>
                    </a:p>
                  </a:txBody>
                  <a:tcPr/>
                </a:tc>
              </a:tr>
              <a:tr h="20780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800" b="1" kern="1200" dirty="0" smtClean="0">
                          <a:solidFill>
                            <a:schemeClr val="tx1"/>
                          </a:solidFill>
                          <a:latin typeface="+mn-lt"/>
                          <a:ea typeface="+mn-ea"/>
                          <a:cs typeface="+mn-cs"/>
                        </a:rPr>
                        <a:t>2.94 مليون</a:t>
                      </a:r>
                      <a:endParaRPr lang="fr-FR" sz="2800" b="1" kern="1200" dirty="0">
                        <a:solidFill>
                          <a:schemeClr val="tx1"/>
                        </a:solidFill>
                        <a:latin typeface="+mn-lt"/>
                        <a:ea typeface="+mn-ea"/>
                        <a:cs typeface="+mn-cs"/>
                      </a:endParaRPr>
                    </a:p>
                  </a:txBody>
                  <a:tcPr/>
                </a:tc>
                <a:tc>
                  <a:txBody>
                    <a:bodyPr/>
                    <a:lstStyle/>
                    <a:p>
                      <a:pPr algn="ctr" rtl="1"/>
                      <a:r>
                        <a:rPr lang="ar-MA" sz="2800" b="1" kern="1200" dirty="0" smtClean="0">
                          <a:solidFill>
                            <a:schemeClr val="tx1"/>
                          </a:solidFill>
                          <a:latin typeface="+mn-lt"/>
                          <a:ea typeface="+mn-ea"/>
                          <a:cs typeface="+mn-cs"/>
                        </a:rPr>
                        <a:t>2.72 مليون</a:t>
                      </a:r>
                      <a:endParaRPr lang="fr-FR" sz="2800" b="1" kern="1200" dirty="0">
                        <a:solidFill>
                          <a:schemeClr val="tx1"/>
                        </a:solidFill>
                        <a:latin typeface="+mn-lt"/>
                        <a:ea typeface="+mn-ea"/>
                        <a:cs typeface="+mn-cs"/>
                      </a:endParaRPr>
                    </a:p>
                  </a:txBody>
                  <a:tcPr/>
                </a:tc>
                <a:tc>
                  <a:txBody>
                    <a:bodyPr/>
                    <a:lstStyle/>
                    <a:p>
                      <a:pPr algn="ctr" rtl="1"/>
                      <a:r>
                        <a:rPr lang="ar-MA" sz="2800" b="1" kern="1200" dirty="0" smtClean="0">
                          <a:solidFill>
                            <a:schemeClr val="tx1"/>
                          </a:solidFill>
                          <a:latin typeface="+mn-lt"/>
                          <a:ea typeface="+mn-ea"/>
                          <a:cs typeface="+mn-cs"/>
                        </a:rPr>
                        <a:t>2.66 مليون</a:t>
                      </a:r>
                      <a:endParaRPr lang="fr-FR" sz="2800" b="1" kern="1200" dirty="0">
                        <a:solidFill>
                          <a:schemeClr val="tx1"/>
                        </a:solidFill>
                        <a:latin typeface="+mn-lt"/>
                        <a:ea typeface="+mn-ea"/>
                        <a:cs typeface="+mn-cs"/>
                      </a:endParaRPr>
                    </a:p>
                  </a:txBody>
                  <a:tcPr/>
                </a:tc>
                <a:tc>
                  <a:txBody>
                    <a:bodyPr/>
                    <a:lstStyle/>
                    <a:p>
                      <a:pPr algn="r"/>
                      <a:r>
                        <a:rPr lang="ar-MA" sz="2400" b="1" kern="1200" dirty="0" smtClean="0">
                          <a:solidFill>
                            <a:schemeClr val="bg1"/>
                          </a:solidFill>
                          <a:latin typeface="+mn-lt"/>
                          <a:ea typeface="+mn-ea"/>
                          <a:cs typeface="+mn-cs"/>
                        </a:rPr>
                        <a:t>عدد المستفيدين</a:t>
                      </a:r>
                      <a:r>
                        <a:rPr lang="ar-MA" sz="2400" b="1" kern="1200" baseline="0" dirty="0" smtClean="0">
                          <a:solidFill>
                            <a:schemeClr val="bg1"/>
                          </a:solidFill>
                          <a:latin typeface="+mn-lt"/>
                          <a:ea typeface="+mn-ea"/>
                          <a:cs typeface="+mn-cs"/>
                        </a:rPr>
                        <a:t> </a:t>
                      </a:r>
                      <a:r>
                        <a:rPr lang="ar-MA" sz="2400" b="1" dirty="0" smtClean="0">
                          <a:solidFill>
                            <a:schemeClr val="bg1"/>
                          </a:solidFill>
                        </a:rPr>
                        <a:t>بالصندوق </a:t>
                      </a:r>
                      <a:endParaRPr lang="fr-FR" sz="2400" b="1" dirty="0">
                        <a:solidFill>
                          <a:schemeClr val="bg1"/>
                        </a:solidFill>
                      </a:endParaRPr>
                    </a:p>
                  </a:txBody>
                  <a:tcPr>
                    <a:solidFill>
                      <a:schemeClr val="accent4">
                        <a:lumMod val="75000"/>
                      </a:schemeClr>
                    </a:solidFill>
                  </a:tcPr>
                </a:tc>
              </a:tr>
              <a:tr h="20601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800" b="1" kern="1200" dirty="0" smtClean="0">
                          <a:solidFill>
                            <a:schemeClr val="tx1"/>
                          </a:solidFill>
                          <a:latin typeface="+mn-lt"/>
                          <a:ea typeface="+mn-ea"/>
                          <a:cs typeface="+mn-cs"/>
                        </a:rPr>
                        <a:t>3.51</a:t>
                      </a:r>
                      <a:r>
                        <a:rPr lang="ar-MA" sz="2800" b="1" kern="1200" dirty="0" smtClean="0">
                          <a:solidFill>
                            <a:schemeClr val="tx1"/>
                          </a:solidFill>
                          <a:latin typeface="+mn-lt"/>
                          <a:ea typeface="+mn-ea"/>
                          <a:cs typeface="+mn-cs"/>
                        </a:rPr>
                        <a:t> مليار درهم</a:t>
                      </a:r>
                      <a:endParaRPr lang="fr-FR" sz="2800" b="1" kern="1200" dirty="0">
                        <a:solidFill>
                          <a:schemeClr val="tx1"/>
                        </a:solidFill>
                        <a:latin typeface="+mn-lt"/>
                        <a:ea typeface="+mn-ea"/>
                        <a:cs typeface="+mn-cs"/>
                      </a:endParaRPr>
                    </a:p>
                  </a:txBody>
                  <a:tcPr/>
                </a:tc>
                <a:tc>
                  <a:txBody>
                    <a:bodyPr/>
                    <a:lstStyle/>
                    <a:p>
                      <a:pPr algn="ctr" rtl="1"/>
                      <a:r>
                        <a:rPr lang="fr-FR" sz="2800" b="1" kern="1200" dirty="0" smtClean="0">
                          <a:solidFill>
                            <a:schemeClr val="tx1"/>
                          </a:solidFill>
                          <a:latin typeface="+mn-lt"/>
                          <a:ea typeface="+mn-ea"/>
                          <a:cs typeface="+mn-cs"/>
                        </a:rPr>
                        <a:t>3,40</a:t>
                      </a:r>
                      <a:r>
                        <a:rPr lang="ar-MA" sz="2800" b="1" kern="1200" dirty="0" smtClean="0">
                          <a:solidFill>
                            <a:schemeClr val="tx1"/>
                          </a:solidFill>
                          <a:latin typeface="+mn-lt"/>
                          <a:ea typeface="+mn-ea"/>
                          <a:cs typeface="+mn-cs"/>
                        </a:rPr>
                        <a:t> مليار </a:t>
                      </a:r>
                      <a:r>
                        <a:rPr lang="ar-MA" sz="2800" b="1" dirty="0" smtClean="0">
                          <a:solidFill>
                            <a:schemeClr val="tx1"/>
                          </a:solidFill>
                        </a:rPr>
                        <a:t>درهم</a:t>
                      </a:r>
                      <a:endParaRPr lang="fr-FR" sz="2800" b="1" kern="1200" dirty="0">
                        <a:solidFill>
                          <a:schemeClr val="tx1"/>
                        </a:solidFill>
                        <a:latin typeface="+mn-lt"/>
                        <a:ea typeface="+mn-ea"/>
                        <a:cs typeface="+mn-cs"/>
                      </a:endParaRPr>
                    </a:p>
                  </a:txBody>
                  <a:tcPr/>
                </a:tc>
                <a:tc>
                  <a:txBody>
                    <a:bodyPr/>
                    <a:lstStyle/>
                    <a:p>
                      <a:pPr algn="ctr" rtl="1"/>
                      <a:r>
                        <a:rPr lang="fr-FR" sz="2800" b="1" kern="1200" dirty="0" smtClean="0">
                          <a:solidFill>
                            <a:schemeClr val="tx1"/>
                          </a:solidFill>
                          <a:latin typeface="+mn-lt"/>
                          <a:ea typeface="+mn-ea"/>
                          <a:cs typeface="+mn-cs"/>
                        </a:rPr>
                        <a:t>3,32 </a:t>
                      </a:r>
                      <a:r>
                        <a:rPr lang="ar-MA" sz="2800" b="1" kern="1200" baseline="0" dirty="0" smtClean="0">
                          <a:solidFill>
                            <a:schemeClr val="tx1"/>
                          </a:solidFill>
                          <a:latin typeface="+mn-lt"/>
                          <a:ea typeface="+mn-ea"/>
                          <a:cs typeface="+mn-cs"/>
                        </a:rPr>
                        <a:t> مليار</a:t>
                      </a:r>
                      <a:r>
                        <a:rPr lang="fr-FR" sz="2800" b="1" kern="1200" baseline="0" dirty="0" smtClean="0">
                          <a:solidFill>
                            <a:schemeClr val="tx1"/>
                          </a:solidFill>
                          <a:latin typeface="+mn-lt"/>
                          <a:ea typeface="+mn-ea"/>
                          <a:cs typeface="+mn-cs"/>
                        </a:rPr>
                        <a:t> </a:t>
                      </a:r>
                      <a:r>
                        <a:rPr lang="ar-MA" sz="2800" b="1" dirty="0" smtClean="0">
                          <a:solidFill>
                            <a:schemeClr val="tx1"/>
                          </a:solidFill>
                        </a:rPr>
                        <a:t>درهم</a:t>
                      </a:r>
                      <a:endParaRPr lang="fr-FR" sz="2800" b="1" kern="1200" dirty="0">
                        <a:solidFill>
                          <a:schemeClr val="tx1"/>
                        </a:solidFill>
                        <a:latin typeface="+mn-lt"/>
                        <a:ea typeface="+mn-ea"/>
                        <a:cs typeface="+mn-cs"/>
                      </a:endParaRPr>
                    </a:p>
                  </a:txBody>
                  <a:tcPr/>
                </a:tc>
                <a:tc>
                  <a:txBody>
                    <a:bodyPr/>
                    <a:lstStyle/>
                    <a:p>
                      <a:pPr algn="r"/>
                      <a:r>
                        <a:rPr lang="ar-MA" sz="2400" b="1" dirty="0" smtClean="0">
                          <a:solidFill>
                            <a:schemeClr val="bg1"/>
                          </a:solidFill>
                        </a:rPr>
                        <a:t>مبلغ تعويضات التـامين </a:t>
                      </a:r>
                      <a:r>
                        <a:rPr lang="ar-MA" sz="2400" b="1" kern="1200" dirty="0" smtClean="0">
                          <a:solidFill>
                            <a:schemeClr val="bg1"/>
                          </a:solidFill>
                          <a:latin typeface="+mn-lt"/>
                          <a:ea typeface="+mn-ea"/>
                          <a:cs typeface="+mn-cs"/>
                        </a:rPr>
                        <a:t>الإجباري عن المرض</a:t>
                      </a:r>
                      <a:endParaRPr lang="fr-FR" sz="2400" b="1" dirty="0">
                        <a:solidFill>
                          <a:schemeClr val="bg1"/>
                        </a:solidFill>
                      </a:endParaRPr>
                    </a:p>
                  </a:txBody>
                  <a:tcPr>
                    <a:solidFill>
                      <a:schemeClr val="accent4">
                        <a:lumMod val="75000"/>
                      </a:schemeClr>
                    </a:solidFill>
                  </a:tcPr>
                </a:tc>
              </a:tr>
              <a:tr h="20780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800" b="1" kern="1200" dirty="0" smtClean="0">
                          <a:solidFill>
                            <a:schemeClr val="tx1"/>
                          </a:solidFill>
                          <a:latin typeface="+mn-lt"/>
                          <a:ea typeface="+mn-ea"/>
                          <a:cs typeface="+mn-cs"/>
                        </a:rPr>
                        <a:t>3.52 مليار درهم</a:t>
                      </a:r>
                      <a:endParaRPr lang="fr-FR" sz="2800" b="1" kern="1200" dirty="0">
                        <a:solidFill>
                          <a:schemeClr val="tx1"/>
                        </a:solidFill>
                        <a:latin typeface="+mn-lt"/>
                        <a:ea typeface="+mn-ea"/>
                        <a:cs typeface="+mn-cs"/>
                      </a:endParaRPr>
                    </a:p>
                  </a:txBody>
                  <a:tcPr/>
                </a:tc>
                <a:tc>
                  <a:txBody>
                    <a:bodyPr/>
                    <a:lstStyle/>
                    <a:p>
                      <a:pPr algn="ctr" rtl="1"/>
                      <a:r>
                        <a:rPr lang="fr-FR" sz="2800" b="1" kern="1200" dirty="0" smtClean="0">
                          <a:solidFill>
                            <a:schemeClr val="tx1"/>
                          </a:solidFill>
                          <a:latin typeface="+mn-lt"/>
                          <a:ea typeface="+mn-ea"/>
                          <a:cs typeface="+mn-cs"/>
                        </a:rPr>
                        <a:t>3,9</a:t>
                      </a:r>
                      <a:r>
                        <a:rPr lang="ar-MA" sz="2800" b="1" kern="1200" dirty="0" smtClean="0">
                          <a:solidFill>
                            <a:schemeClr val="tx1"/>
                          </a:solidFill>
                          <a:latin typeface="+mn-lt"/>
                          <a:ea typeface="+mn-ea"/>
                          <a:cs typeface="+mn-cs"/>
                        </a:rPr>
                        <a:t> مليار </a:t>
                      </a:r>
                      <a:r>
                        <a:rPr lang="ar-MA" sz="2800" b="1" dirty="0" smtClean="0">
                          <a:solidFill>
                            <a:schemeClr val="tx1"/>
                          </a:solidFill>
                        </a:rPr>
                        <a:t>درهم</a:t>
                      </a:r>
                      <a:endParaRPr lang="fr-FR" sz="2800" b="1" kern="1200" dirty="0">
                        <a:solidFill>
                          <a:schemeClr val="tx1"/>
                        </a:solidFill>
                        <a:latin typeface="+mn-lt"/>
                        <a:ea typeface="+mn-ea"/>
                        <a:cs typeface="+mn-cs"/>
                      </a:endParaRPr>
                    </a:p>
                  </a:txBody>
                  <a:tcPr/>
                </a:tc>
                <a:tc>
                  <a:txBody>
                    <a:bodyPr/>
                    <a:lstStyle/>
                    <a:p>
                      <a:pPr algn="ctr" rtl="1"/>
                      <a:r>
                        <a:rPr lang="ar-MA" sz="2800" b="1" kern="1200" dirty="0" smtClean="0">
                          <a:solidFill>
                            <a:schemeClr val="tx1"/>
                          </a:solidFill>
                          <a:latin typeface="+mn-lt"/>
                          <a:ea typeface="+mn-ea"/>
                          <a:cs typeface="+mn-cs"/>
                        </a:rPr>
                        <a:t> </a:t>
                      </a:r>
                      <a:r>
                        <a:rPr lang="fr-FR" sz="2800" b="1" kern="1200" dirty="0" smtClean="0">
                          <a:solidFill>
                            <a:schemeClr val="tx1"/>
                          </a:solidFill>
                          <a:latin typeface="+mn-lt"/>
                          <a:ea typeface="+mn-ea"/>
                          <a:cs typeface="+mn-cs"/>
                        </a:rPr>
                        <a:t>2,69</a:t>
                      </a:r>
                      <a:r>
                        <a:rPr lang="ar-MA" sz="2800" b="1" kern="1200" dirty="0" smtClean="0">
                          <a:solidFill>
                            <a:schemeClr val="tx1"/>
                          </a:solidFill>
                          <a:latin typeface="+mn-lt"/>
                          <a:ea typeface="+mn-ea"/>
                          <a:cs typeface="+mn-cs"/>
                        </a:rPr>
                        <a:t> مليار </a:t>
                      </a:r>
                      <a:r>
                        <a:rPr lang="ar-MA" sz="2800" b="1" dirty="0" smtClean="0">
                          <a:solidFill>
                            <a:schemeClr val="tx1"/>
                          </a:solidFill>
                        </a:rPr>
                        <a:t>درهم</a:t>
                      </a:r>
                      <a:endParaRPr lang="fr-FR" sz="2800" b="1" kern="1200" dirty="0">
                        <a:solidFill>
                          <a:schemeClr val="tx1"/>
                        </a:solidFill>
                        <a:latin typeface="+mn-lt"/>
                        <a:ea typeface="+mn-ea"/>
                        <a:cs typeface="+mn-cs"/>
                      </a:endParaRPr>
                    </a:p>
                  </a:txBody>
                  <a:tcPr/>
                </a:tc>
                <a:tc>
                  <a:txBody>
                    <a:bodyPr/>
                    <a:lstStyle/>
                    <a:p>
                      <a:pPr algn="r"/>
                      <a:r>
                        <a:rPr lang="ar-MA" sz="2400" b="1" dirty="0" smtClean="0">
                          <a:solidFill>
                            <a:schemeClr val="bg1"/>
                          </a:solidFill>
                        </a:rPr>
                        <a:t>الاشتراكات</a:t>
                      </a:r>
                      <a:endParaRPr lang="fr-FR" sz="2400" b="1" dirty="0">
                        <a:solidFill>
                          <a:schemeClr val="bg1"/>
                        </a:solidFill>
                      </a:endParaRPr>
                    </a:p>
                  </a:txBody>
                  <a:tcPr>
                    <a:solidFill>
                      <a:schemeClr val="accent4">
                        <a:lumMod val="75000"/>
                      </a:schemeClr>
                    </a:solidFill>
                  </a:tcPr>
                </a:tc>
              </a:tr>
            </a:tbl>
          </a:graphicData>
        </a:graphic>
      </p:graphicFrame>
      <p:sp>
        <p:nvSpPr>
          <p:cNvPr id="30794" name="Espace réservé du contenu 2"/>
          <p:cNvSpPr txBox="1">
            <a:spLocks/>
          </p:cNvSpPr>
          <p:nvPr/>
        </p:nvSpPr>
        <p:spPr bwMode="auto">
          <a:xfrm>
            <a:off x="179388" y="4652963"/>
            <a:ext cx="8547100" cy="2447925"/>
          </a:xfrm>
          <a:prstGeom prst="rect">
            <a:avLst/>
          </a:prstGeom>
          <a:noFill/>
          <a:ln w="9525">
            <a:noFill/>
            <a:miter lim="800000"/>
            <a:headEnd/>
            <a:tailEnd/>
          </a:ln>
        </p:spPr>
        <p:txBody>
          <a:bodyPr/>
          <a:lstStyle/>
          <a:p>
            <a:pPr marL="342900" indent="-342900" algn="r" rtl="1">
              <a:spcBef>
                <a:spcPct val="20000"/>
              </a:spcBef>
              <a:buFont typeface="Wingdings" pitchFamily="2" charset="2"/>
              <a:buChar char="q"/>
            </a:pPr>
            <a:endParaRPr lang="fr-FR" sz="1600">
              <a:latin typeface="Calibri" pitchFamily="34" charset="0"/>
            </a:endParaRPr>
          </a:p>
        </p:txBody>
      </p:sp>
      <p:sp>
        <p:nvSpPr>
          <p:cNvPr id="9" name="ZoneTexte 8"/>
          <p:cNvSpPr txBox="1"/>
          <p:nvPr/>
        </p:nvSpPr>
        <p:spPr>
          <a:xfrm>
            <a:off x="0" y="0"/>
            <a:ext cx="9144000" cy="554038"/>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3000" b="1" dirty="0">
                <a:solidFill>
                  <a:schemeClr val="bg1"/>
                </a:solidFill>
                <a:latin typeface="+mn-lt"/>
                <a:cs typeface="+mn-cs"/>
                <a:sym typeface="Wingdings" pitchFamily="2" charset="2"/>
              </a:rPr>
              <a:t>أهم المنجــــزات </a:t>
            </a:r>
          </a:p>
        </p:txBody>
      </p:sp>
      <p:sp>
        <p:nvSpPr>
          <p:cNvPr id="13" name="Espace réservé du numéro de diapositive 12"/>
          <p:cNvSpPr>
            <a:spLocks noGrp="1"/>
          </p:cNvSpPr>
          <p:nvPr>
            <p:ph type="sldNum" sz="quarter" idx="12"/>
          </p:nvPr>
        </p:nvSpPr>
        <p:spPr/>
        <p:txBody>
          <a:bodyPr/>
          <a:lstStyle/>
          <a:p>
            <a:pPr>
              <a:defRPr/>
            </a:pPr>
            <a:fld id="{000F6988-CAFC-4F71-8884-6F85CB282E80}" type="slidenum">
              <a:rPr lang="fr-FR" smtClean="0"/>
              <a:pPr>
                <a:defRPr/>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1520" y="1052736"/>
            <a:ext cx="8712969" cy="461665"/>
          </a:xfrm>
          <a:prstGeom prst="rect">
            <a:avLst/>
          </a:prstGeom>
          <a:solidFill>
            <a:schemeClr val="accent4">
              <a:lumMod val="20000"/>
              <a:lumOff val="80000"/>
            </a:schemeClr>
          </a:solidFill>
        </p:spPr>
        <p:txBody>
          <a:bodyPr wrap="square">
            <a:spAutoFit/>
          </a:bodyPr>
          <a:lstStyle/>
          <a:p>
            <a:pPr marL="342900" indent="-342900" algn="r" rtl="1" fontAlgn="auto">
              <a:spcBef>
                <a:spcPct val="20000"/>
              </a:spcBef>
              <a:spcAft>
                <a:spcPts val="0"/>
              </a:spcAft>
              <a:buFont typeface="Wingdings" pitchFamily="2" charset="2"/>
              <a:buChar char="q"/>
              <a:defRPr/>
            </a:pPr>
            <a:r>
              <a:rPr lang="ar-MA" sz="2400" b="1" dirty="0" smtClean="0">
                <a:solidFill>
                  <a:schemeClr val="accent4">
                    <a:lumMod val="50000"/>
                  </a:schemeClr>
                </a:solidFill>
                <a:latin typeface="+mn-lt"/>
                <a:cs typeface="+mj-cs"/>
              </a:rPr>
              <a:t>نظــام </a:t>
            </a:r>
            <a:r>
              <a:rPr lang="ar-MA" sz="2400" b="1" dirty="0">
                <a:solidFill>
                  <a:schemeClr val="accent4">
                    <a:lumMod val="50000"/>
                  </a:schemeClr>
                </a:solidFill>
                <a:latin typeface="+mn-lt"/>
                <a:cs typeface="+mj-cs"/>
              </a:rPr>
              <a:t>التعويـض عـن حـوادث الشغـل الخـاص بأعـوان الدولـة غيـر المرسميـن</a:t>
            </a:r>
            <a:r>
              <a:rPr lang="fr-FR" sz="2400" b="1" dirty="0">
                <a:solidFill>
                  <a:schemeClr val="accent4">
                    <a:lumMod val="50000"/>
                  </a:schemeClr>
                </a:solidFill>
                <a:latin typeface="+mn-lt"/>
                <a:cs typeface="+mj-cs"/>
              </a:rPr>
              <a:t> </a:t>
            </a:r>
            <a:r>
              <a:rPr lang="ar-MA" sz="2400" b="1" dirty="0" err="1">
                <a:solidFill>
                  <a:schemeClr val="accent4">
                    <a:lumMod val="50000"/>
                  </a:schemeClr>
                </a:solidFill>
                <a:latin typeface="+mn-lt"/>
                <a:cs typeface="+mj-cs"/>
              </a:rPr>
              <a:t>:</a:t>
            </a:r>
            <a:endParaRPr lang="fr-FR" sz="2400" b="1" dirty="0">
              <a:solidFill>
                <a:schemeClr val="accent4">
                  <a:lumMod val="50000"/>
                </a:schemeClr>
              </a:solidFill>
              <a:latin typeface="+mn-lt"/>
              <a:cs typeface="+mj-cs"/>
            </a:endParaRPr>
          </a:p>
        </p:txBody>
      </p:sp>
      <p:graphicFrame>
        <p:nvGraphicFramePr>
          <p:cNvPr id="9" name="Tableau 8"/>
          <p:cNvGraphicFramePr>
            <a:graphicFrameLocks noGrp="1"/>
          </p:cNvGraphicFramePr>
          <p:nvPr/>
        </p:nvGraphicFramePr>
        <p:xfrm>
          <a:off x="323528" y="1556792"/>
          <a:ext cx="8568951" cy="4998720"/>
        </p:xfrm>
        <a:graphic>
          <a:graphicData uri="http://schemas.openxmlformats.org/drawingml/2006/table">
            <a:tbl>
              <a:tblPr firstRow="1" bandRow="1">
                <a:tableStyleId>{5C22544A-7EE6-4342-B048-85BDC9FD1C3A}</a:tableStyleId>
              </a:tblPr>
              <a:tblGrid>
                <a:gridCol w="1727464"/>
                <a:gridCol w="1727464"/>
                <a:gridCol w="1801656"/>
                <a:gridCol w="3312367"/>
              </a:tblGrid>
              <a:tr h="380474">
                <a:tc>
                  <a:txBody>
                    <a:bodyPr/>
                    <a:lstStyle/>
                    <a:p>
                      <a:pPr algn="ctr"/>
                      <a:r>
                        <a:rPr lang="ar-MA" sz="2000" dirty="0" smtClean="0"/>
                        <a:t>2012</a:t>
                      </a:r>
                      <a:endParaRPr lang="fr-FR" sz="2000" dirty="0"/>
                    </a:p>
                  </a:txBody>
                  <a:tcPr/>
                </a:tc>
                <a:tc>
                  <a:txBody>
                    <a:bodyPr/>
                    <a:lstStyle/>
                    <a:p>
                      <a:pPr algn="ctr"/>
                      <a:r>
                        <a:rPr lang="ar-MA" sz="2000" dirty="0" smtClean="0"/>
                        <a:t>2011</a:t>
                      </a:r>
                      <a:endParaRPr lang="fr-FR" sz="2000" dirty="0"/>
                    </a:p>
                  </a:txBody>
                  <a:tcPr/>
                </a:tc>
                <a:tc>
                  <a:txBody>
                    <a:bodyPr/>
                    <a:lstStyle/>
                    <a:p>
                      <a:pPr algn="ctr"/>
                      <a:r>
                        <a:rPr lang="ar-MA" sz="2000" dirty="0" smtClean="0"/>
                        <a:t>2010</a:t>
                      </a:r>
                      <a:endParaRPr lang="fr-FR" sz="2000" dirty="0"/>
                    </a:p>
                  </a:txBody>
                  <a:tcPr/>
                </a:tc>
                <a:tc>
                  <a:txBody>
                    <a:bodyPr/>
                    <a:lstStyle/>
                    <a:p>
                      <a:endParaRPr lang="fr-FR" sz="2000" dirty="0"/>
                    </a:p>
                  </a:txBody>
                  <a:tcPr/>
                </a:tc>
              </a:tr>
              <a:tr h="521732">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14.23</a:t>
                      </a:r>
                      <a:r>
                        <a:rPr lang="ar-MA" sz="2000" b="1" kern="1200" dirty="0" smtClean="0">
                          <a:solidFill>
                            <a:schemeClr val="dk1"/>
                          </a:solidFill>
                          <a:latin typeface="+mn-lt"/>
                          <a:ea typeface="+mn-ea"/>
                          <a:cs typeface="+mj-cs"/>
                        </a:rPr>
                        <a:t> </a:t>
                      </a:r>
                      <a:r>
                        <a:rPr lang="ar-MA" sz="2000" b="1" kern="1200" baseline="0" dirty="0" smtClean="0">
                          <a:solidFill>
                            <a:schemeClr val="tx1"/>
                          </a:solidFill>
                          <a:latin typeface="+mn-lt"/>
                          <a:ea typeface="+mn-ea"/>
                          <a:cs typeface="+mn-cs"/>
                        </a:rPr>
                        <a:t>مليون </a:t>
                      </a:r>
                      <a:r>
                        <a:rPr lang="ar-MA" sz="2000" b="1" dirty="0" smtClean="0">
                          <a:solidFill>
                            <a:schemeClr val="tx1"/>
                          </a:solidFill>
                        </a:rPr>
                        <a:t>درهم</a:t>
                      </a:r>
                      <a:endParaRPr lang="fr-FR" sz="2000" b="1" kern="1200" dirty="0" smtClean="0">
                        <a:solidFill>
                          <a:schemeClr val="tx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12.58</a:t>
                      </a:r>
                      <a:r>
                        <a:rPr lang="ar-MA" sz="2000" b="1" kern="1200" dirty="0" smtClean="0">
                          <a:solidFill>
                            <a:schemeClr val="dk1"/>
                          </a:solidFill>
                          <a:latin typeface="+mn-lt"/>
                          <a:ea typeface="+mn-ea"/>
                          <a:cs typeface="+mj-cs"/>
                        </a:rPr>
                        <a:t> </a:t>
                      </a:r>
                      <a:r>
                        <a:rPr lang="ar-MA" sz="2000" b="1" kern="1200" baseline="0" dirty="0" smtClean="0">
                          <a:solidFill>
                            <a:schemeClr val="tx1"/>
                          </a:solidFill>
                          <a:latin typeface="+mn-lt"/>
                          <a:ea typeface="+mn-ea"/>
                          <a:cs typeface="+mn-cs"/>
                        </a:rPr>
                        <a:t>مليون</a:t>
                      </a:r>
                      <a:r>
                        <a:rPr lang="fr-FR" sz="2000" b="1" kern="1200" baseline="0" dirty="0" smtClean="0">
                          <a:solidFill>
                            <a:schemeClr val="tx1"/>
                          </a:solidFill>
                          <a:latin typeface="+mn-lt"/>
                          <a:ea typeface="+mn-ea"/>
                          <a:cs typeface="+mn-cs"/>
                        </a:rPr>
                        <a:t> </a:t>
                      </a:r>
                      <a:r>
                        <a:rPr lang="ar-MA" sz="2000" b="1" dirty="0" smtClean="0">
                          <a:solidFill>
                            <a:schemeClr val="tx1"/>
                          </a:solidFill>
                        </a:rPr>
                        <a:t>درهم</a:t>
                      </a:r>
                      <a:endParaRPr lang="fr-FR" sz="2000" b="1" kern="1200" dirty="0" smtClean="0">
                        <a:solidFill>
                          <a:schemeClr val="dk1"/>
                        </a:solidFill>
                        <a:latin typeface="+mn-lt"/>
                        <a:ea typeface="+mn-ea"/>
                        <a:cs typeface="+mj-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13.98</a:t>
                      </a:r>
                      <a:r>
                        <a:rPr lang="ar-MA" sz="2000" b="1" kern="1200" dirty="0" smtClean="0">
                          <a:solidFill>
                            <a:schemeClr val="dk1"/>
                          </a:solidFill>
                          <a:latin typeface="+mn-lt"/>
                          <a:ea typeface="+mn-ea"/>
                          <a:cs typeface="+mj-cs"/>
                        </a:rPr>
                        <a:t> </a:t>
                      </a:r>
                      <a:r>
                        <a:rPr lang="ar-MA" sz="2000" b="1" kern="1200" baseline="0" dirty="0" smtClean="0">
                          <a:solidFill>
                            <a:schemeClr val="tx1"/>
                          </a:solidFill>
                          <a:latin typeface="+mn-lt"/>
                          <a:ea typeface="+mn-ea"/>
                          <a:cs typeface="+mn-cs"/>
                        </a:rPr>
                        <a:t>مليون </a:t>
                      </a:r>
                      <a:r>
                        <a:rPr lang="fr-FR" sz="2000" b="1" kern="1200" baseline="0" dirty="0" smtClean="0">
                          <a:solidFill>
                            <a:schemeClr val="tx1"/>
                          </a:solidFill>
                          <a:latin typeface="+mn-lt"/>
                          <a:ea typeface="+mn-ea"/>
                          <a:cs typeface="+mn-cs"/>
                        </a:rPr>
                        <a:t> </a:t>
                      </a:r>
                      <a:r>
                        <a:rPr lang="ar-MA" sz="2000" b="1" dirty="0" smtClean="0">
                          <a:solidFill>
                            <a:schemeClr val="tx1"/>
                          </a:solidFill>
                        </a:rPr>
                        <a:t>درهم</a:t>
                      </a:r>
                      <a:endParaRPr lang="fr-FR" sz="2000" b="1" kern="1200" dirty="0">
                        <a:solidFill>
                          <a:schemeClr val="dk1"/>
                        </a:solidFill>
                        <a:latin typeface="+mn-lt"/>
                        <a:ea typeface="+mn-ea"/>
                        <a:cs typeface="+mj-cs"/>
                      </a:endParaRPr>
                    </a:p>
                  </a:txBody>
                  <a:tcPr/>
                </a:tc>
                <a:tc>
                  <a:txBody>
                    <a:bodyPr/>
                    <a:lstStyle/>
                    <a:p>
                      <a:pPr algn="r" rtl="1"/>
                      <a:r>
                        <a:rPr lang="ar-MA" sz="2000" b="1" kern="1200" dirty="0" smtClean="0">
                          <a:solidFill>
                            <a:schemeClr val="bg1"/>
                          </a:solidFill>
                          <a:latin typeface="+mn-lt"/>
                          <a:ea typeface="+mn-ea"/>
                          <a:cs typeface="+mn-cs"/>
                        </a:rPr>
                        <a:t> </a:t>
                      </a:r>
                      <a:r>
                        <a:rPr lang="ar-MA" sz="2000" b="1" kern="1200" dirty="0" err="1" smtClean="0">
                          <a:solidFill>
                            <a:schemeClr val="bg1"/>
                          </a:solidFill>
                          <a:latin typeface="+mn-lt"/>
                          <a:ea typeface="+mn-ea"/>
                          <a:cs typeface="+mn-cs"/>
                        </a:rPr>
                        <a:t>الإعتمادات</a:t>
                      </a:r>
                      <a:r>
                        <a:rPr lang="ar-MA" sz="2000" b="1" kern="1200" dirty="0" smtClean="0">
                          <a:solidFill>
                            <a:schemeClr val="bg1"/>
                          </a:solidFill>
                          <a:latin typeface="+mn-lt"/>
                          <a:ea typeface="+mn-ea"/>
                          <a:cs typeface="+mn-cs"/>
                        </a:rPr>
                        <a:t> المالية </a:t>
                      </a:r>
                      <a:r>
                        <a:rPr lang="ar-MA" sz="2000" b="1" kern="1200" dirty="0" err="1" smtClean="0">
                          <a:solidFill>
                            <a:schemeClr val="bg1"/>
                          </a:solidFill>
                          <a:latin typeface="+mn-lt"/>
                          <a:ea typeface="+mn-ea"/>
                          <a:cs typeface="+mn-cs"/>
                        </a:rPr>
                        <a:t>المرصدة</a:t>
                      </a:r>
                      <a:r>
                        <a:rPr lang="ar-MA" sz="2000" b="1" kern="1200" dirty="0" smtClean="0">
                          <a:solidFill>
                            <a:schemeClr val="bg1"/>
                          </a:solidFill>
                          <a:latin typeface="+mn-lt"/>
                          <a:ea typeface="+mn-ea"/>
                          <a:cs typeface="+mn-cs"/>
                        </a:rPr>
                        <a:t> (ميزانية التسيير</a:t>
                      </a:r>
                      <a:r>
                        <a:rPr lang="ar-MA" sz="2000" b="1" kern="1200" dirty="0" err="1" smtClean="0">
                          <a:solidFill>
                            <a:schemeClr val="bg1"/>
                          </a:solidFill>
                          <a:latin typeface="+mn-lt"/>
                          <a:ea typeface="+mn-ea"/>
                          <a:cs typeface="+mn-cs"/>
                        </a:rPr>
                        <a:t>)</a:t>
                      </a:r>
                      <a:endParaRPr lang="fr-FR" sz="2000" b="1" kern="1200" dirty="0">
                        <a:solidFill>
                          <a:schemeClr val="bg1"/>
                        </a:solidFill>
                        <a:latin typeface="+mn-lt"/>
                        <a:ea typeface="+mn-ea"/>
                        <a:cs typeface="+mn-cs"/>
                      </a:endParaRPr>
                    </a:p>
                  </a:txBody>
                  <a:tcPr>
                    <a:solidFill>
                      <a:schemeClr val="accent4">
                        <a:lumMod val="75000"/>
                      </a:schemeClr>
                    </a:solidFill>
                  </a:tcPr>
                </a:tc>
              </a:tr>
              <a:tr h="480172">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3.71</a:t>
                      </a:r>
                      <a:r>
                        <a:rPr lang="ar-MA" sz="2000" b="1" kern="1200" dirty="0" smtClean="0">
                          <a:solidFill>
                            <a:schemeClr val="dk1"/>
                          </a:solidFill>
                          <a:latin typeface="+mn-lt"/>
                          <a:ea typeface="+mn-ea"/>
                          <a:cs typeface="+mj-cs"/>
                        </a:rPr>
                        <a:t>1 </a:t>
                      </a:r>
                      <a:r>
                        <a:rPr lang="ar-MA" sz="2000" b="1" kern="1200" baseline="0" dirty="0" smtClean="0">
                          <a:solidFill>
                            <a:schemeClr val="tx1"/>
                          </a:solidFill>
                          <a:latin typeface="+mn-lt"/>
                          <a:ea typeface="+mn-ea"/>
                          <a:cs typeface="+mn-cs"/>
                        </a:rPr>
                        <a:t>مليون </a:t>
                      </a:r>
                      <a:r>
                        <a:rPr lang="ar-MA" sz="2000" b="1" dirty="0" smtClean="0">
                          <a:solidFill>
                            <a:schemeClr val="tx1"/>
                          </a:solidFill>
                        </a:rPr>
                        <a:t>درهم</a:t>
                      </a:r>
                      <a:endParaRPr lang="fr-FR" sz="2000" b="1" kern="1200" dirty="0" smtClean="0">
                        <a:solidFill>
                          <a:schemeClr val="tx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12.47</a:t>
                      </a:r>
                      <a:r>
                        <a:rPr lang="ar-MA" sz="2000" b="1" kern="1200" dirty="0" smtClean="0">
                          <a:solidFill>
                            <a:schemeClr val="dk1"/>
                          </a:solidFill>
                          <a:latin typeface="+mn-lt"/>
                          <a:ea typeface="+mn-ea"/>
                          <a:cs typeface="+mj-cs"/>
                        </a:rPr>
                        <a:t> </a:t>
                      </a:r>
                      <a:r>
                        <a:rPr lang="ar-MA" sz="2000" b="1" kern="1200" baseline="0" dirty="0" smtClean="0">
                          <a:solidFill>
                            <a:schemeClr val="tx1"/>
                          </a:solidFill>
                          <a:latin typeface="+mn-lt"/>
                          <a:ea typeface="+mn-ea"/>
                          <a:cs typeface="+mn-cs"/>
                        </a:rPr>
                        <a:t>مليون</a:t>
                      </a:r>
                      <a:r>
                        <a:rPr lang="fr-FR" sz="2000" b="1" kern="1200" baseline="0" dirty="0" smtClean="0">
                          <a:solidFill>
                            <a:schemeClr val="tx1"/>
                          </a:solidFill>
                          <a:latin typeface="+mn-lt"/>
                          <a:ea typeface="+mn-ea"/>
                          <a:cs typeface="+mn-cs"/>
                        </a:rPr>
                        <a:t> </a:t>
                      </a:r>
                      <a:r>
                        <a:rPr lang="ar-MA" sz="2000" b="1" dirty="0" smtClean="0">
                          <a:solidFill>
                            <a:schemeClr val="tx1"/>
                          </a:solidFill>
                        </a:rPr>
                        <a:t>درهم</a:t>
                      </a:r>
                      <a:endParaRPr lang="fr-FR" sz="2000" b="1" kern="1200" dirty="0" smtClean="0">
                        <a:solidFill>
                          <a:schemeClr val="tx1"/>
                        </a:solidFill>
                        <a:latin typeface="+mn-lt"/>
                        <a:ea typeface="+mn-ea"/>
                        <a:cs typeface="+mn-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13.89</a:t>
                      </a:r>
                      <a:r>
                        <a:rPr lang="ar-MA" sz="2000" b="1" kern="1200" dirty="0" smtClean="0">
                          <a:solidFill>
                            <a:schemeClr val="dk1"/>
                          </a:solidFill>
                          <a:latin typeface="+mn-lt"/>
                          <a:ea typeface="+mn-ea"/>
                          <a:cs typeface="+mj-cs"/>
                        </a:rPr>
                        <a:t> </a:t>
                      </a:r>
                      <a:r>
                        <a:rPr lang="ar-MA" sz="2000" b="1" kern="1200" baseline="0" dirty="0" smtClean="0">
                          <a:solidFill>
                            <a:schemeClr val="tx1"/>
                          </a:solidFill>
                          <a:latin typeface="+mn-lt"/>
                          <a:ea typeface="+mn-ea"/>
                          <a:cs typeface="+mn-cs"/>
                        </a:rPr>
                        <a:t>مليون</a:t>
                      </a:r>
                      <a:r>
                        <a:rPr lang="fr-FR" sz="2000" b="1" kern="1200" baseline="0" dirty="0" smtClean="0">
                          <a:solidFill>
                            <a:schemeClr val="tx1"/>
                          </a:solidFill>
                          <a:latin typeface="+mn-lt"/>
                          <a:ea typeface="+mn-ea"/>
                          <a:cs typeface="+mn-cs"/>
                        </a:rPr>
                        <a:t> </a:t>
                      </a:r>
                      <a:r>
                        <a:rPr lang="ar-MA" sz="2000" b="1" dirty="0" smtClean="0">
                          <a:solidFill>
                            <a:schemeClr val="tx1"/>
                          </a:solidFill>
                        </a:rPr>
                        <a:t>درهم</a:t>
                      </a:r>
                      <a:endParaRPr lang="fr-FR" sz="2000" b="1" kern="1200" dirty="0" smtClean="0">
                        <a:solidFill>
                          <a:schemeClr val="tx1"/>
                        </a:solidFill>
                        <a:latin typeface="+mn-lt"/>
                        <a:ea typeface="+mn-ea"/>
                        <a:cs typeface="+mn-cs"/>
                      </a:endParaRPr>
                    </a:p>
                  </a:txBody>
                  <a:tcPr/>
                </a:tc>
                <a:tc>
                  <a:txBody>
                    <a:bodyPr/>
                    <a:lstStyle/>
                    <a:p>
                      <a:pPr algn="r" rtl="1"/>
                      <a:r>
                        <a:rPr lang="ar-MA" sz="2000" b="1" kern="1200" dirty="0" smtClean="0">
                          <a:solidFill>
                            <a:schemeClr val="bg1"/>
                          </a:solidFill>
                          <a:latin typeface="+mn-lt"/>
                          <a:ea typeface="+mn-ea"/>
                          <a:cs typeface="+mn-cs"/>
                        </a:rPr>
                        <a:t>المصاريف والتعويضات المسجلة</a:t>
                      </a:r>
                      <a:endParaRPr lang="fr-FR" sz="2000" b="1" kern="1200" dirty="0">
                        <a:solidFill>
                          <a:schemeClr val="bg1"/>
                        </a:solidFill>
                        <a:latin typeface="+mn-lt"/>
                        <a:ea typeface="+mn-ea"/>
                        <a:cs typeface="+mn-cs"/>
                      </a:endParaRPr>
                    </a:p>
                  </a:txBody>
                  <a:tcPr>
                    <a:solidFill>
                      <a:schemeClr val="accent4">
                        <a:lumMod val="75000"/>
                      </a:schemeClr>
                    </a:solidFill>
                  </a:tcPr>
                </a:tc>
              </a:tr>
              <a:tr h="50874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dk1"/>
                          </a:solidFill>
                          <a:latin typeface="+mn-lt"/>
                          <a:ea typeface="+mn-ea"/>
                          <a:cs typeface="+mj-cs"/>
                        </a:rPr>
                        <a:t>4463</a:t>
                      </a:r>
                      <a:endParaRPr lang="fr-FR" sz="2000" b="1" kern="1200" dirty="0" smtClean="0">
                        <a:solidFill>
                          <a:schemeClr val="dk1"/>
                        </a:solidFill>
                        <a:latin typeface="+mn-lt"/>
                        <a:ea typeface="+mn-ea"/>
                        <a:cs typeface="+mj-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3990</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3461</a:t>
                      </a:r>
                    </a:p>
                  </a:txBody>
                  <a:tcPr/>
                </a:tc>
                <a:tc>
                  <a:txBody>
                    <a:bodyPr/>
                    <a:lstStyle/>
                    <a:p>
                      <a:pPr algn="r" rtl="1"/>
                      <a:r>
                        <a:rPr lang="ar-MA" sz="2000" b="1" kern="1200" dirty="0" smtClean="0">
                          <a:solidFill>
                            <a:schemeClr val="bg1"/>
                          </a:solidFill>
                          <a:latin typeface="+mn-lt"/>
                          <a:ea typeface="+mn-ea"/>
                          <a:cs typeface="+mn-cs"/>
                        </a:rPr>
                        <a:t>المستفيدون من جميع التعويضات المصروفة</a:t>
                      </a:r>
                      <a:endParaRPr lang="fr-FR" sz="2000" b="1" kern="1200" dirty="0">
                        <a:solidFill>
                          <a:schemeClr val="bg1"/>
                        </a:solidFill>
                        <a:latin typeface="+mn-lt"/>
                        <a:ea typeface="+mn-ea"/>
                        <a:cs typeface="+mn-cs"/>
                      </a:endParaRPr>
                    </a:p>
                  </a:txBody>
                  <a:tcPr>
                    <a:solidFill>
                      <a:schemeClr val="accent4">
                        <a:lumMod val="75000"/>
                      </a:schemeClr>
                    </a:solidFill>
                  </a:tcPr>
                </a:tc>
              </a:tr>
              <a:tr h="50874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dk1"/>
                          </a:solidFill>
                          <a:latin typeface="+mn-lt"/>
                          <a:ea typeface="+mn-ea"/>
                          <a:cs typeface="+mj-cs"/>
                        </a:rPr>
                        <a:t>2993</a:t>
                      </a:r>
                      <a:endParaRPr lang="fr-FR" sz="2000" b="1" kern="1200" dirty="0" smtClean="0">
                        <a:solidFill>
                          <a:schemeClr val="dk1"/>
                        </a:solidFill>
                        <a:latin typeface="+mn-lt"/>
                        <a:ea typeface="+mn-ea"/>
                        <a:cs typeface="+mj-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2983</a:t>
                      </a:r>
                    </a:p>
                  </a:txBody>
                  <a:tcPr/>
                </a:tc>
                <a:tc>
                  <a:txBody>
                    <a:bodyPr/>
                    <a:lstStyle/>
                    <a:p>
                      <a:pPr algn="ctr"/>
                      <a:r>
                        <a:rPr lang="fr-FR" sz="2000" b="1" kern="1200" dirty="0" smtClean="0">
                          <a:solidFill>
                            <a:schemeClr val="dk1"/>
                          </a:solidFill>
                          <a:latin typeface="+mn-lt"/>
                          <a:ea typeface="+mn-ea"/>
                          <a:cs typeface="+mj-cs"/>
                        </a:rPr>
                        <a:t>2975</a:t>
                      </a:r>
                      <a:endParaRPr lang="fr-FR" sz="2000" b="1" kern="1200" dirty="0">
                        <a:solidFill>
                          <a:schemeClr val="dk1"/>
                        </a:solidFill>
                        <a:latin typeface="+mn-lt"/>
                        <a:ea typeface="+mn-ea"/>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bg1"/>
                          </a:solidFill>
                          <a:latin typeface="+mn-lt"/>
                          <a:ea typeface="+mn-ea"/>
                          <a:cs typeface="+mn-cs"/>
                        </a:rPr>
                        <a:t>المستفيدون من الإيرادات العمرية الدائمة السنوية</a:t>
                      </a:r>
                      <a:endParaRPr lang="fr-FR" sz="2000" b="1" kern="1200" dirty="0" smtClean="0">
                        <a:solidFill>
                          <a:schemeClr val="bg1"/>
                        </a:solidFill>
                        <a:latin typeface="+mn-lt"/>
                        <a:ea typeface="+mn-ea"/>
                        <a:cs typeface="+mn-cs"/>
                      </a:endParaRPr>
                    </a:p>
                  </a:txBody>
                  <a:tcPr>
                    <a:solidFill>
                      <a:schemeClr val="accent4">
                        <a:lumMod val="75000"/>
                      </a:schemeClr>
                    </a:solidFill>
                  </a:tcPr>
                </a:tc>
              </a:tr>
              <a:tr h="50874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dk1"/>
                          </a:solidFill>
                          <a:latin typeface="+mn-lt"/>
                          <a:ea typeface="+mn-ea"/>
                          <a:cs typeface="+mj-cs"/>
                        </a:rPr>
                        <a:t>1453</a:t>
                      </a:r>
                      <a:endParaRPr lang="fr-FR" sz="2000" b="1" kern="1200" dirty="0" smtClean="0">
                        <a:solidFill>
                          <a:schemeClr val="dk1"/>
                        </a:solidFill>
                        <a:latin typeface="+mn-lt"/>
                        <a:ea typeface="+mn-ea"/>
                        <a:cs typeface="+mj-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949</a:t>
                      </a:r>
                    </a:p>
                  </a:txBody>
                  <a:tcPr/>
                </a:tc>
                <a:tc>
                  <a:txBody>
                    <a:bodyPr/>
                    <a:lstStyle/>
                    <a:p>
                      <a:pPr algn="ctr"/>
                      <a:r>
                        <a:rPr lang="fr-FR" sz="2000" b="1" kern="1200" dirty="0" smtClean="0">
                          <a:solidFill>
                            <a:schemeClr val="dk1"/>
                          </a:solidFill>
                          <a:latin typeface="+mn-lt"/>
                          <a:ea typeface="+mn-ea"/>
                          <a:cs typeface="+mj-cs"/>
                        </a:rPr>
                        <a:t>403</a:t>
                      </a:r>
                      <a:endParaRPr lang="fr-FR" sz="2000" b="1" kern="1200" dirty="0">
                        <a:solidFill>
                          <a:schemeClr val="dk1"/>
                        </a:solidFill>
                        <a:latin typeface="+mn-lt"/>
                        <a:ea typeface="+mn-ea"/>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bg1"/>
                          </a:solidFill>
                          <a:latin typeface="+mn-lt"/>
                          <a:ea typeface="+mn-ea"/>
                          <a:cs typeface="+mn-cs"/>
                        </a:rPr>
                        <a:t>المستفيدون من الزيادة في مبالغ الإيرادات العمرية </a:t>
                      </a:r>
                      <a:endParaRPr lang="fr-FR" sz="2000" b="1" kern="1200" dirty="0" smtClean="0">
                        <a:solidFill>
                          <a:schemeClr val="bg1"/>
                        </a:solidFill>
                        <a:latin typeface="+mn-lt"/>
                        <a:ea typeface="+mn-ea"/>
                        <a:cs typeface="+mn-cs"/>
                      </a:endParaRPr>
                    </a:p>
                  </a:txBody>
                  <a:tcPr>
                    <a:solidFill>
                      <a:schemeClr val="accent4">
                        <a:lumMod val="75000"/>
                      </a:schemeClr>
                    </a:solidFill>
                  </a:tcPr>
                </a:tc>
              </a:tr>
              <a:tr h="36524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dk1"/>
                          </a:solidFill>
                          <a:latin typeface="+mn-lt"/>
                          <a:ea typeface="+mn-ea"/>
                          <a:cs typeface="+mj-cs"/>
                        </a:rPr>
                        <a:t>44</a:t>
                      </a:r>
                      <a:endParaRPr lang="fr-FR" sz="2000" b="1" kern="1200" dirty="0" smtClean="0">
                        <a:solidFill>
                          <a:schemeClr val="dk1"/>
                        </a:solidFill>
                        <a:latin typeface="+mn-lt"/>
                        <a:ea typeface="+mn-ea"/>
                        <a:cs typeface="+mj-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38</a:t>
                      </a:r>
                    </a:p>
                  </a:txBody>
                  <a:tcPr/>
                </a:tc>
                <a:tc>
                  <a:txBody>
                    <a:bodyPr/>
                    <a:lstStyle/>
                    <a:p>
                      <a:pPr algn="ctr"/>
                      <a:r>
                        <a:rPr lang="fr-FR" sz="2000" b="1" kern="1200" dirty="0" smtClean="0">
                          <a:solidFill>
                            <a:schemeClr val="dk1"/>
                          </a:solidFill>
                          <a:latin typeface="+mn-lt"/>
                          <a:ea typeface="+mn-ea"/>
                          <a:cs typeface="+mj-cs"/>
                        </a:rPr>
                        <a:t>73</a:t>
                      </a:r>
                      <a:endParaRPr lang="fr-FR" sz="2000" b="1" kern="1200" dirty="0">
                        <a:solidFill>
                          <a:schemeClr val="dk1"/>
                        </a:solidFill>
                        <a:latin typeface="+mn-lt"/>
                        <a:ea typeface="+mn-ea"/>
                        <a:cs typeface="+mj-cs"/>
                      </a:endParaRPr>
                    </a:p>
                  </a:txBody>
                  <a:tcPr/>
                </a:tc>
                <a:tc>
                  <a:txBody>
                    <a:bodyPr/>
                    <a:lstStyle/>
                    <a:p>
                      <a:pPr algn="r" rtl="1"/>
                      <a:r>
                        <a:rPr lang="ar-MA" sz="2000" b="1" kern="1200" dirty="0" smtClean="0">
                          <a:solidFill>
                            <a:schemeClr val="bg1"/>
                          </a:solidFill>
                          <a:latin typeface="+mn-lt"/>
                          <a:ea typeface="+mn-ea"/>
                          <a:cs typeface="+mn-cs"/>
                        </a:rPr>
                        <a:t>الأحكام والقرارات القضائية المنفذة </a:t>
                      </a:r>
                      <a:endParaRPr lang="fr-FR" sz="2000" b="1" kern="1200" dirty="0">
                        <a:solidFill>
                          <a:schemeClr val="bg1"/>
                        </a:solidFill>
                        <a:latin typeface="+mn-lt"/>
                        <a:ea typeface="+mn-ea"/>
                        <a:cs typeface="+mn-cs"/>
                      </a:endParaRPr>
                    </a:p>
                  </a:txBody>
                  <a:tcPr>
                    <a:solidFill>
                      <a:schemeClr val="accent4">
                        <a:lumMod val="75000"/>
                      </a:schemeClr>
                    </a:solidFill>
                  </a:tcPr>
                </a:tc>
              </a:tr>
              <a:tr h="36524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latin typeface="+mn-lt"/>
                          <a:ea typeface="+mn-ea"/>
                          <a:cs typeface="+mj-cs"/>
                        </a:rPr>
                        <a:t>344</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MA" sz="2000" b="1" kern="1200" dirty="0" smtClean="0">
                          <a:solidFill>
                            <a:schemeClr val="dk1"/>
                          </a:solidFill>
                          <a:latin typeface="+mn-lt"/>
                          <a:ea typeface="+mn-ea"/>
                          <a:cs typeface="+mj-cs"/>
                        </a:rPr>
                        <a:t>319</a:t>
                      </a:r>
                      <a:endParaRPr lang="fr-FR" sz="2000" b="1" kern="1200" dirty="0" smtClean="0">
                        <a:solidFill>
                          <a:schemeClr val="dk1"/>
                        </a:solidFill>
                        <a:latin typeface="+mn-lt"/>
                        <a:ea typeface="+mn-ea"/>
                        <a:cs typeface="+mj-cs"/>
                      </a:endParaRPr>
                    </a:p>
                  </a:txBody>
                  <a:tcPr/>
                </a:tc>
                <a:tc>
                  <a:txBody>
                    <a:bodyPr/>
                    <a:lstStyle/>
                    <a:p>
                      <a:pPr algn="ctr"/>
                      <a:r>
                        <a:rPr lang="fr-FR" sz="2000" b="1" kern="1200" dirty="0" smtClean="0">
                          <a:solidFill>
                            <a:schemeClr val="dk1"/>
                          </a:solidFill>
                          <a:latin typeface="+mn-lt"/>
                          <a:ea typeface="+mn-ea"/>
                          <a:cs typeface="+mj-cs"/>
                        </a:rPr>
                        <a:t>302</a:t>
                      </a:r>
                      <a:endParaRPr lang="fr-FR" sz="2000" b="1" kern="1200" dirty="0">
                        <a:solidFill>
                          <a:schemeClr val="dk1"/>
                        </a:solidFill>
                        <a:latin typeface="+mn-lt"/>
                        <a:ea typeface="+mn-ea"/>
                        <a:cs typeface="+mj-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MA" sz="2000" b="1" dirty="0" smtClean="0">
                          <a:solidFill>
                            <a:schemeClr val="bg1"/>
                          </a:solidFill>
                        </a:rPr>
                        <a:t>القضايا الرائجة أمام مختلف محاكم المملكة</a:t>
                      </a:r>
                      <a:endParaRPr lang="fr-FR" sz="2000" b="1" dirty="0" smtClean="0">
                        <a:solidFill>
                          <a:schemeClr val="bg1"/>
                        </a:solidFill>
                      </a:endParaRPr>
                    </a:p>
                  </a:txBody>
                  <a:tcPr>
                    <a:solidFill>
                      <a:schemeClr val="accent4">
                        <a:lumMod val="75000"/>
                      </a:schemeClr>
                    </a:solidFill>
                  </a:tcPr>
                </a:tc>
              </a:tr>
            </a:tbl>
          </a:graphicData>
        </a:graphic>
      </p:graphicFrame>
      <p:sp>
        <p:nvSpPr>
          <p:cNvPr id="5" name="ZoneTexte 4"/>
          <p:cNvSpPr txBox="1"/>
          <p:nvPr/>
        </p:nvSpPr>
        <p:spPr>
          <a:xfrm>
            <a:off x="0" y="0"/>
            <a:ext cx="9144000" cy="554038"/>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3000" b="1" dirty="0">
                <a:solidFill>
                  <a:schemeClr val="bg1"/>
                </a:solidFill>
                <a:latin typeface="+mn-lt"/>
                <a:cs typeface="+mn-cs"/>
                <a:sym typeface="Wingdings" pitchFamily="2" charset="2"/>
              </a:rPr>
              <a:t>أهم المنجــــزات </a:t>
            </a:r>
          </a:p>
        </p:txBody>
      </p:sp>
      <p:sp>
        <p:nvSpPr>
          <p:cNvPr id="8" name="Titre 3"/>
          <p:cNvSpPr txBox="1">
            <a:spLocks/>
          </p:cNvSpPr>
          <p:nvPr/>
        </p:nvSpPr>
        <p:spPr>
          <a:xfrm>
            <a:off x="3786188" y="571500"/>
            <a:ext cx="5341937" cy="412750"/>
          </a:xfrm>
          <a:prstGeom prst="rect">
            <a:avLst/>
          </a:prstGeom>
          <a:solidFill>
            <a:schemeClr val="accent4">
              <a:lumMod val="75000"/>
            </a:schemeClr>
          </a:solidFill>
        </p:spPr>
        <p:txBody>
          <a:bodyPr anchor="ctr"/>
          <a:lstStyle/>
          <a:p>
            <a:pPr algn="r" rtl="1" fontAlgn="auto">
              <a:spcBef>
                <a:spcPts val="0"/>
              </a:spcBef>
              <a:spcAft>
                <a:spcPts val="0"/>
              </a:spcAft>
              <a:defRPr/>
            </a:pPr>
            <a:r>
              <a:rPr lang="ar-MA" sz="2000" b="1" dirty="0">
                <a:solidFill>
                  <a:schemeClr val="bg1"/>
                </a:solidFill>
                <a:latin typeface="+mn-lt"/>
                <a:cs typeface="+mn-cs"/>
              </a:rPr>
              <a:t>1- أهم مؤشرات التغطية الاجتماعية  برسم سنة 2012 (تابع)</a:t>
            </a:r>
            <a:endParaRPr lang="fr-FR" sz="2000" b="1" dirty="0">
              <a:solidFill>
                <a:schemeClr val="bg1"/>
              </a:solidFill>
              <a:latin typeface="+mn-lt"/>
              <a:cs typeface="+mn-cs"/>
            </a:endParaRPr>
          </a:p>
        </p:txBody>
      </p:sp>
      <p:sp>
        <p:nvSpPr>
          <p:cNvPr id="7" name="Espace réservé du numéro de diapositive 6"/>
          <p:cNvSpPr>
            <a:spLocks noGrp="1"/>
          </p:cNvSpPr>
          <p:nvPr>
            <p:ph type="sldNum" sz="quarter" idx="12"/>
          </p:nvPr>
        </p:nvSpPr>
        <p:spPr/>
        <p:txBody>
          <a:bodyPr/>
          <a:lstStyle/>
          <a:p>
            <a:pPr>
              <a:defRPr/>
            </a:pPr>
            <a:fld id="{000F6988-CAFC-4F71-8884-6F85CB282E80}" type="slidenum">
              <a:rPr lang="fr-FR" smtClean="0"/>
              <a:pPr>
                <a:defRPr/>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contenu 2"/>
          <p:cNvSpPr>
            <a:spLocks noGrp="1"/>
          </p:cNvSpPr>
          <p:nvPr>
            <p:ph idx="1"/>
          </p:nvPr>
        </p:nvSpPr>
        <p:spPr>
          <a:xfrm>
            <a:off x="107505" y="1916832"/>
            <a:ext cx="8856984" cy="4464496"/>
          </a:xfrm>
          <a:solidFill>
            <a:schemeClr val="accent4">
              <a:lumMod val="20000"/>
              <a:lumOff val="80000"/>
            </a:schemeClr>
          </a:solidFill>
        </p:spPr>
        <p:txBody>
          <a:bodyPr/>
          <a:lstStyle/>
          <a:p>
            <a:pPr algn="just" rtl="1" eaLnBrk="1" hangingPunct="1">
              <a:lnSpc>
                <a:spcPct val="80000"/>
              </a:lnSpc>
              <a:buFont typeface="Wingdings" pitchFamily="2" charset="2"/>
              <a:buChar char="q"/>
            </a:pPr>
            <a:r>
              <a:rPr lang="ar-MA" sz="2800" b="1" dirty="0" smtClean="0">
                <a:solidFill>
                  <a:schemeClr val="accent4">
                    <a:lumMod val="75000"/>
                  </a:schemeClr>
                </a:solidFill>
              </a:rPr>
              <a:t>دراسة وإعداد النصوص التطبيقية للقانون المتعلق بالتغطية الاجتماعية لمهنيي قطاع النقل الطرقي حاملي بطاقة السائق المهني بعد تعديل نظام الضمان </a:t>
            </a:r>
            <a:r>
              <a:rPr lang="ar-MA" sz="2800" b="1" dirty="0" err="1" smtClean="0">
                <a:solidFill>
                  <a:schemeClr val="accent4">
                    <a:lumMod val="75000"/>
                  </a:schemeClr>
                </a:solidFill>
              </a:rPr>
              <a:t>الاجتماعي؛</a:t>
            </a:r>
            <a:endParaRPr lang="ar-MA" sz="2800" b="1" dirty="0" smtClean="0">
              <a:solidFill>
                <a:schemeClr val="accent4">
                  <a:lumMod val="75000"/>
                </a:schemeClr>
              </a:solidFill>
            </a:endParaRPr>
          </a:p>
          <a:p>
            <a:pPr algn="just" rtl="1" eaLnBrk="1" hangingPunct="1">
              <a:lnSpc>
                <a:spcPct val="80000"/>
              </a:lnSpc>
              <a:buFont typeface="Wingdings" pitchFamily="2" charset="2"/>
              <a:buChar char="q"/>
            </a:pPr>
            <a:r>
              <a:rPr lang="ar-MA" sz="2800" b="1" dirty="0" smtClean="0">
                <a:solidFill>
                  <a:schemeClr val="accent4">
                    <a:lumMod val="75000"/>
                  </a:schemeClr>
                </a:solidFill>
              </a:rPr>
              <a:t>مصادقة المجلس الإداري للصندوق الوطني للضمان الاجتماعي على قرار يقضي باسترجاع المؤمن له بالصندوق لاشتراكاته في حالة عدم توفره على 3.240 يوما للاستفادة من راتب الشيخوخة وإعداد مشروع قانون في هذا الشأن تم عرضه على قنوات </a:t>
            </a:r>
            <a:r>
              <a:rPr lang="ar-MA" sz="2800" b="1" dirty="0" err="1" smtClean="0">
                <a:solidFill>
                  <a:schemeClr val="accent4">
                    <a:lumMod val="75000"/>
                  </a:schemeClr>
                </a:solidFill>
              </a:rPr>
              <a:t>المصادقة؛</a:t>
            </a:r>
            <a:endParaRPr lang="ar-MA" sz="2800" b="1" dirty="0" smtClean="0">
              <a:solidFill>
                <a:schemeClr val="accent4">
                  <a:lumMod val="75000"/>
                </a:schemeClr>
              </a:solidFill>
            </a:endParaRPr>
          </a:p>
          <a:p>
            <a:pPr algn="just" rtl="1" eaLnBrk="1" hangingPunct="1">
              <a:lnSpc>
                <a:spcPct val="80000"/>
              </a:lnSpc>
              <a:buFont typeface="Wingdings" pitchFamily="2" charset="2"/>
              <a:buChar char="q"/>
            </a:pPr>
            <a:r>
              <a:rPr lang="ar-MA" sz="2800" b="1" dirty="0" smtClean="0">
                <a:solidFill>
                  <a:schemeClr val="accent4">
                    <a:lumMod val="75000"/>
                  </a:schemeClr>
                </a:solidFill>
              </a:rPr>
              <a:t>مصادقة اللجنة الوطنية المكلفة بإصلاح أنظمة التقاعد</a:t>
            </a:r>
            <a:r>
              <a:rPr lang="fr-FR" sz="2800" b="1" dirty="0" smtClean="0">
                <a:solidFill>
                  <a:schemeClr val="accent4">
                    <a:lumMod val="75000"/>
                  </a:schemeClr>
                </a:solidFill>
              </a:rPr>
              <a:t> </a:t>
            </a:r>
            <a:r>
              <a:rPr lang="ar-MA" sz="2800" b="1" dirty="0" smtClean="0">
                <a:solidFill>
                  <a:schemeClr val="accent4">
                    <a:lumMod val="75000"/>
                  </a:schemeClr>
                </a:solidFill>
              </a:rPr>
              <a:t>على مذكرة اللجنة التقنية والشروع في دراسة محاور الإصلاح المرتكزة على خلق نظام بالقطاع العام وآخر بالقطاع الخاص وعلى توسيع التغطية لغير </a:t>
            </a:r>
            <a:r>
              <a:rPr lang="ar-MA" sz="2800" b="1" dirty="0" err="1" smtClean="0">
                <a:solidFill>
                  <a:schemeClr val="accent4">
                    <a:lumMod val="75000"/>
                  </a:schemeClr>
                </a:solidFill>
              </a:rPr>
              <a:t>الأجراء؛</a:t>
            </a:r>
            <a:endParaRPr lang="ar-MA" sz="2800" b="1" dirty="0" smtClean="0">
              <a:solidFill>
                <a:schemeClr val="accent4">
                  <a:lumMod val="75000"/>
                </a:schemeClr>
              </a:solidFill>
            </a:endParaRPr>
          </a:p>
          <a:p>
            <a:pPr algn="just" rtl="1" eaLnBrk="1" hangingPunct="1">
              <a:lnSpc>
                <a:spcPct val="80000"/>
              </a:lnSpc>
              <a:buFont typeface="Wingdings" pitchFamily="2" charset="2"/>
              <a:buChar char="q"/>
            </a:pPr>
            <a:r>
              <a:rPr lang="ar-MA" sz="2800" b="1" dirty="0" smtClean="0">
                <a:solidFill>
                  <a:schemeClr val="accent4">
                    <a:lumMod val="75000"/>
                  </a:schemeClr>
                </a:solidFill>
              </a:rPr>
              <a:t>مواصلة دراسة المجلس الإداري للصندوق الوطني للضمان الاجتماعي لمشروع التعويض عن فقدان </a:t>
            </a:r>
            <a:r>
              <a:rPr lang="ar-MA" sz="2800" b="1" dirty="0" err="1" smtClean="0">
                <a:solidFill>
                  <a:schemeClr val="accent4">
                    <a:lumMod val="75000"/>
                  </a:schemeClr>
                </a:solidFill>
              </a:rPr>
              <a:t>الشغل.</a:t>
            </a:r>
            <a:r>
              <a:rPr lang="ar-MA" sz="2800" b="1" dirty="0" smtClean="0">
                <a:solidFill>
                  <a:schemeClr val="accent4">
                    <a:lumMod val="75000"/>
                  </a:schemeClr>
                </a:solidFill>
              </a:rPr>
              <a:t> </a:t>
            </a:r>
            <a:endParaRPr lang="fr-FR" sz="2800" b="1" dirty="0" smtClean="0">
              <a:solidFill>
                <a:schemeClr val="accent4">
                  <a:lumMod val="75000"/>
                </a:schemeClr>
              </a:solidFill>
              <a:cs typeface="Arial" pitchFamily="34" charset="0"/>
            </a:endParaRPr>
          </a:p>
        </p:txBody>
      </p:sp>
      <p:sp>
        <p:nvSpPr>
          <p:cNvPr id="7" name="Rectangle 6"/>
          <p:cNvSpPr/>
          <p:nvPr/>
        </p:nvSpPr>
        <p:spPr>
          <a:xfrm>
            <a:off x="2771800" y="1196752"/>
            <a:ext cx="3929063" cy="523220"/>
          </a:xfrm>
          <a:prstGeom prst="rect">
            <a:avLst/>
          </a:prstGeom>
          <a:solidFill>
            <a:schemeClr val="tx2">
              <a:lumMod val="60000"/>
              <a:lumOff val="40000"/>
            </a:schemeClr>
          </a:solidFill>
        </p:spPr>
        <p:txBody>
          <a:bodyPr>
            <a:spAutoFit/>
          </a:bodyPr>
          <a:lstStyle/>
          <a:p>
            <a:pPr algn="ctr" rtl="1" fontAlgn="auto">
              <a:spcBef>
                <a:spcPts val="0"/>
              </a:spcBef>
              <a:spcAft>
                <a:spcPts val="0"/>
              </a:spcAft>
              <a:buFont typeface="Wingdings" pitchFamily="2" charset="2"/>
              <a:buNone/>
              <a:defRPr/>
            </a:pPr>
            <a:r>
              <a:rPr lang="ar-MA" sz="2800" b="1" dirty="0">
                <a:solidFill>
                  <a:schemeClr val="bg1"/>
                </a:solidFill>
                <a:latin typeface="+mn-lt"/>
                <a:cs typeface="+mn-cs"/>
              </a:rPr>
              <a:t>الضمـان الاجتماعي</a:t>
            </a:r>
          </a:p>
        </p:txBody>
      </p:sp>
      <p:sp>
        <p:nvSpPr>
          <p:cNvPr id="10" name="Rectangle 9"/>
          <p:cNvSpPr/>
          <p:nvPr/>
        </p:nvSpPr>
        <p:spPr>
          <a:xfrm>
            <a:off x="4679950" y="620688"/>
            <a:ext cx="4429125" cy="52322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800" b="1" dirty="0">
                <a:solidFill>
                  <a:schemeClr val="bg1"/>
                </a:solidFill>
                <a:latin typeface="Arabic Transparent" charset="0"/>
                <a:cs typeface="+mn-cs"/>
              </a:rPr>
              <a:t>2- تحسين التغطية الاجتماعية</a:t>
            </a:r>
          </a:p>
        </p:txBody>
      </p:sp>
      <p:sp>
        <p:nvSpPr>
          <p:cNvPr id="11" name="ZoneTexte 10"/>
          <p:cNvSpPr txBox="1"/>
          <p:nvPr/>
        </p:nvSpPr>
        <p:spPr>
          <a:xfrm>
            <a:off x="0" y="0"/>
            <a:ext cx="9144000" cy="553998"/>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defRPr/>
            </a:pPr>
            <a:r>
              <a:rPr lang="ar-MA" sz="3000" b="1" dirty="0">
                <a:solidFill>
                  <a:schemeClr val="bg1"/>
                </a:solidFill>
                <a:latin typeface="+mn-lt"/>
                <a:cs typeface="+mn-cs"/>
                <a:sym typeface="Wingdings" pitchFamily="2" charset="2"/>
              </a:rPr>
              <a:t>أهم المنجــــزات </a:t>
            </a:r>
          </a:p>
        </p:txBody>
      </p:sp>
      <p:sp>
        <p:nvSpPr>
          <p:cNvPr id="9" name="Espace réservé du numéro de diapositive 8"/>
          <p:cNvSpPr>
            <a:spLocks noGrp="1"/>
          </p:cNvSpPr>
          <p:nvPr>
            <p:ph type="sldNum" sz="quarter" idx="12"/>
          </p:nvPr>
        </p:nvSpPr>
        <p:spPr/>
        <p:txBody>
          <a:bodyPr/>
          <a:lstStyle/>
          <a:p>
            <a:pPr>
              <a:defRPr/>
            </a:pPr>
            <a:fld id="{000F6988-CAFC-4F71-8884-6F85CB282E80}" type="slidenum">
              <a:rPr lang="fr-FR" smtClean="0"/>
              <a:pPr>
                <a:defRPr/>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47665" y="1465620"/>
            <a:ext cx="5976664" cy="523220"/>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buFont typeface="Wingdings" pitchFamily="2" charset="2"/>
              <a:buNone/>
              <a:defRPr/>
            </a:pPr>
            <a:r>
              <a:rPr lang="ar-MA" sz="2800" b="1" dirty="0">
                <a:solidFill>
                  <a:schemeClr val="bg1"/>
                </a:solidFill>
                <a:latin typeface="+mn-lt"/>
                <a:cs typeface="+mn-cs"/>
              </a:rPr>
              <a:t>الحمايــة الاجتماعية للعمــال المغاربــة بالخــارج</a:t>
            </a:r>
          </a:p>
        </p:txBody>
      </p:sp>
      <p:sp>
        <p:nvSpPr>
          <p:cNvPr id="6" name="Espace réservé du contenu 2"/>
          <p:cNvSpPr txBox="1">
            <a:spLocks/>
          </p:cNvSpPr>
          <p:nvPr/>
        </p:nvSpPr>
        <p:spPr bwMode="auto">
          <a:xfrm>
            <a:off x="179513" y="2204864"/>
            <a:ext cx="8856984" cy="2592288"/>
          </a:xfrm>
          <a:prstGeom prst="rect">
            <a:avLst/>
          </a:prstGeom>
          <a:solidFill>
            <a:schemeClr val="accent4">
              <a:lumMod val="20000"/>
              <a:lumOff val="80000"/>
            </a:schemeClr>
          </a:solidFill>
          <a:ln w="9525">
            <a:noFill/>
            <a:miter lim="800000"/>
            <a:headEnd/>
            <a:tailEnd/>
          </a:ln>
        </p:spPr>
        <p:txBody>
          <a:bodyPr/>
          <a:lstStyle/>
          <a:p>
            <a:pPr marL="342900" indent="-342900" algn="just" rtl="1">
              <a:lnSpc>
                <a:spcPct val="80000"/>
              </a:lnSpc>
              <a:spcBef>
                <a:spcPct val="20000"/>
              </a:spcBef>
              <a:buFont typeface="Wingdings" pitchFamily="2" charset="2"/>
              <a:buChar char="q"/>
            </a:pPr>
            <a:r>
              <a:rPr lang="ar-MA" sz="3200" b="1" dirty="0" smtClean="0">
                <a:solidFill>
                  <a:schemeClr val="accent4">
                    <a:lumMod val="75000"/>
                  </a:schemeClr>
                </a:solidFill>
                <a:latin typeface="Calibri" pitchFamily="34" charset="0"/>
              </a:rPr>
              <a:t>مواصلة </a:t>
            </a:r>
            <a:r>
              <a:rPr lang="ar-MA" sz="3200" b="1" dirty="0">
                <a:solidFill>
                  <a:schemeClr val="accent4">
                    <a:lumMod val="75000"/>
                  </a:schemeClr>
                </a:solidFill>
                <a:latin typeface="Calibri" pitchFamily="34" charset="0"/>
              </a:rPr>
              <a:t>دراسة مشاريع تحيين ومراجعة اتفاقيات الضمان الاجتماعي الموقعة مع تونس وبلجيكا من أجل تأمين حقوق إضافية للعمال المغاربة بهذين البلدين وخاصة مصاريف العلاج الصحي والتعويضات العائلية </a:t>
            </a:r>
            <a:r>
              <a:rPr lang="ar-MA" sz="3200" b="1" dirty="0" err="1">
                <a:solidFill>
                  <a:schemeClr val="accent4">
                    <a:lumMod val="75000"/>
                  </a:schemeClr>
                </a:solidFill>
                <a:latin typeface="Calibri" pitchFamily="34" charset="0"/>
              </a:rPr>
              <a:t>للمتقاعدين؛</a:t>
            </a:r>
            <a:endParaRPr lang="ar-MA" sz="3200" b="1" dirty="0">
              <a:solidFill>
                <a:schemeClr val="accent4">
                  <a:lumMod val="75000"/>
                </a:schemeClr>
              </a:solidFill>
              <a:latin typeface="Calibri" pitchFamily="34" charset="0"/>
            </a:endParaRPr>
          </a:p>
          <a:p>
            <a:pPr marL="342900" indent="-342900" algn="just" rtl="1">
              <a:lnSpc>
                <a:spcPct val="80000"/>
              </a:lnSpc>
              <a:spcBef>
                <a:spcPct val="20000"/>
              </a:spcBef>
              <a:buFont typeface="Wingdings" pitchFamily="2" charset="2"/>
              <a:buChar char="q"/>
            </a:pPr>
            <a:r>
              <a:rPr lang="ar-MA" sz="3200" b="1" dirty="0">
                <a:solidFill>
                  <a:schemeClr val="accent4">
                    <a:lumMod val="75000"/>
                  </a:schemeClr>
                </a:solidFill>
                <a:latin typeface="Calibri" pitchFamily="34" charset="0"/>
              </a:rPr>
              <a:t>دراسة قرار السلطات الهولندية القاضي بتقليص التعويضات الاجتماعية المحولة إلى المغرب.</a:t>
            </a:r>
          </a:p>
        </p:txBody>
      </p:sp>
      <p:sp>
        <p:nvSpPr>
          <p:cNvPr id="7" name="Rectangle 6"/>
          <p:cNvSpPr/>
          <p:nvPr/>
        </p:nvSpPr>
        <p:spPr>
          <a:xfrm>
            <a:off x="4679950" y="745540"/>
            <a:ext cx="4429125" cy="52322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800" b="1" dirty="0">
                <a:solidFill>
                  <a:schemeClr val="bg1"/>
                </a:solidFill>
                <a:latin typeface="Arabic Transparent" charset="0"/>
                <a:cs typeface="+mn-cs"/>
              </a:rPr>
              <a:t>2- تحسين التغطية الاجتماعية</a:t>
            </a:r>
          </a:p>
        </p:txBody>
      </p:sp>
      <p:sp>
        <p:nvSpPr>
          <p:cNvPr id="8" name="ZoneTexte 7"/>
          <p:cNvSpPr txBox="1"/>
          <p:nvPr/>
        </p:nvSpPr>
        <p:spPr>
          <a:xfrm>
            <a:off x="0" y="0"/>
            <a:ext cx="9144000" cy="553998"/>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defRPr/>
            </a:pPr>
            <a:r>
              <a:rPr lang="ar-MA" sz="3000" b="1" dirty="0">
                <a:solidFill>
                  <a:schemeClr val="bg1"/>
                </a:solidFill>
                <a:latin typeface="+mn-lt"/>
                <a:cs typeface="+mn-cs"/>
                <a:sym typeface="Wingdings" pitchFamily="2" charset="2"/>
              </a:rPr>
              <a:t>أهم المنجــــزات </a:t>
            </a:r>
          </a:p>
        </p:txBody>
      </p:sp>
      <p:sp>
        <p:nvSpPr>
          <p:cNvPr id="9" name="Espace réservé du numéro de diapositive 8"/>
          <p:cNvSpPr>
            <a:spLocks noGrp="1"/>
          </p:cNvSpPr>
          <p:nvPr>
            <p:ph type="sldNum" sz="quarter" idx="12"/>
          </p:nvPr>
        </p:nvSpPr>
        <p:spPr/>
        <p:txBody>
          <a:bodyPr/>
          <a:lstStyle/>
          <a:p>
            <a:pPr>
              <a:defRPr/>
            </a:pPr>
            <a:fld id="{000F6988-CAFC-4F71-8884-6F85CB282E80}" type="slidenum">
              <a:rPr lang="fr-FR" smtClean="0"/>
              <a:pPr>
                <a:defRPr/>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91680" y="980728"/>
            <a:ext cx="5256584" cy="523220"/>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buFont typeface="Wingdings" pitchFamily="2" charset="2"/>
              <a:buNone/>
              <a:defRPr/>
            </a:pPr>
            <a:r>
              <a:rPr lang="ar-MA" sz="2800" b="1" dirty="0">
                <a:solidFill>
                  <a:schemeClr val="bg1"/>
                </a:solidFill>
                <a:latin typeface="+mn-lt"/>
                <a:cs typeface="+mn-cs"/>
              </a:rPr>
              <a:t>التأميـن الإجبـاري الأساسـي عـن المـرض</a:t>
            </a:r>
          </a:p>
        </p:txBody>
      </p:sp>
      <p:sp>
        <p:nvSpPr>
          <p:cNvPr id="37892" name="Espace réservé du contenu 2"/>
          <p:cNvSpPr txBox="1">
            <a:spLocks/>
          </p:cNvSpPr>
          <p:nvPr/>
        </p:nvSpPr>
        <p:spPr bwMode="auto">
          <a:xfrm>
            <a:off x="179512" y="1628329"/>
            <a:ext cx="8784976" cy="4104927"/>
          </a:xfrm>
          <a:prstGeom prst="rect">
            <a:avLst/>
          </a:prstGeom>
          <a:solidFill>
            <a:schemeClr val="accent4">
              <a:lumMod val="20000"/>
              <a:lumOff val="80000"/>
            </a:schemeClr>
          </a:solidFill>
          <a:ln w="9525">
            <a:noFill/>
            <a:miter lim="800000"/>
            <a:headEnd/>
            <a:tailEnd/>
          </a:ln>
        </p:spPr>
        <p:txBody>
          <a:bodyPr/>
          <a:lstStyle/>
          <a:p>
            <a:pPr marL="342900" indent="-342900" algn="just" rtl="1" fontAlgn="auto">
              <a:spcBef>
                <a:spcPct val="20000"/>
              </a:spcBef>
              <a:spcAft>
                <a:spcPts val="0"/>
              </a:spcAft>
              <a:buFont typeface="Wingdings" pitchFamily="2" charset="2"/>
              <a:buChar char="q"/>
              <a:defRPr/>
            </a:pPr>
            <a:r>
              <a:rPr lang="ar-MA" sz="2400" b="1" dirty="0">
                <a:solidFill>
                  <a:schemeClr val="accent4">
                    <a:lumMod val="75000"/>
                  </a:schemeClr>
                </a:solidFill>
                <a:latin typeface="Calibri" pitchFamily="34" charset="0"/>
                <a:cs typeface="+mn-cs"/>
              </a:rPr>
              <a:t>مواكبة الصندوق الوطني لمنظمات الاحتياط الاجتماعي </a:t>
            </a:r>
            <a:r>
              <a:rPr lang="ar-MA" sz="2400" b="1" dirty="0" err="1">
                <a:solidFill>
                  <a:schemeClr val="accent4">
                    <a:lumMod val="75000"/>
                  </a:schemeClr>
                </a:solidFill>
                <a:latin typeface="Calibri" pitchFamily="34" charset="0"/>
                <a:cs typeface="+mn-cs"/>
              </a:rPr>
              <a:t>والتعاضديات</a:t>
            </a:r>
            <a:r>
              <a:rPr lang="ar-MA" sz="2400" b="1" dirty="0">
                <a:solidFill>
                  <a:schemeClr val="accent4">
                    <a:lumMod val="75000"/>
                  </a:schemeClr>
                </a:solidFill>
                <a:latin typeface="Calibri" pitchFamily="34" charset="0"/>
                <a:cs typeface="+mn-cs"/>
              </a:rPr>
              <a:t> المكونة له والصندوق الوطني للضمان الاجتماعي لتطبيق المادة 44 من القانون 65.00 المتعلقة بالفصل بين تدبير التأمين الإجباري عن المرض وتدبير الوحدات الصحية وإحالة مشروع قانون على قنوات المصادقة يتعلق بتمديد أجل 31 </a:t>
            </a:r>
            <a:r>
              <a:rPr lang="ar-MA" sz="2400" b="1" dirty="0" err="1">
                <a:solidFill>
                  <a:schemeClr val="accent4">
                    <a:lumMod val="75000"/>
                  </a:schemeClr>
                </a:solidFill>
                <a:latin typeface="Calibri" pitchFamily="34" charset="0"/>
                <a:cs typeface="+mn-cs"/>
              </a:rPr>
              <a:t>دجنبر</a:t>
            </a:r>
            <a:r>
              <a:rPr lang="ar-MA" sz="2400" b="1" dirty="0">
                <a:solidFill>
                  <a:schemeClr val="accent4">
                    <a:lumMod val="75000"/>
                  </a:schemeClr>
                </a:solidFill>
                <a:latin typeface="Calibri" pitchFamily="34" charset="0"/>
                <a:cs typeface="+mn-cs"/>
              </a:rPr>
              <a:t> 2012 إلى 31 </a:t>
            </a:r>
            <a:r>
              <a:rPr lang="ar-MA" sz="2400" b="1" dirty="0" err="1">
                <a:solidFill>
                  <a:schemeClr val="accent4">
                    <a:lumMod val="75000"/>
                  </a:schemeClr>
                </a:solidFill>
                <a:latin typeface="Calibri" pitchFamily="34" charset="0"/>
                <a:cs typeface="+mn-cs"/>
              </a:rPr>
              <a:t>دجنبر</a:t>
            </a:r>
            <a:r>
              <a:rPr lang="ar-MA" sz="2400" b="1" dirty="0">
                <a:solidFill>
                  <a:schemeClr val="accent4">
                    <a:lumMod val="75000"/>
                  </a:schemeClr>
                </a:solidFill>
                <a:latin typeface="Calibri" pitchFamily="34" charset="0"/>
                <a:cs typeface="+mn-cs"/>
              </a:rPr>
              <a:t> 2014؛</a:t>
            </a:r>
          </a:p>
          <a:p>
            <a:pPr marL="342900" indent="-342900" algn="just" rtl="1" fontAlgn="auto">
              <a:spcBef>
                <a:spcPct val="20000"/>
              </a:spcBef>
              <a:spcAft>
                <a:spcPts val="0"/>
              </a:spcAft>
              <a:buFont typeface="Wingdings" pitchFamily="2" charset="2"/>
              <a:buChar char="q"/>
              <a:defRPr/>
            </a:pPr>
            <a:r>
              <a:rPr lang="ar-MA" sz="2400" b="1" dirty="0">
                <a:solidFill>
                  <a:schemeClr val="accent4">
                    <a:lumMod val="75000"/>
                  </a:schemeClr>
                </a:solidFill>
                <a:latin typeface="Calibri" pitchFamily="34" charset="0"/>
                <a:cs typeface="+mn-cs"/>
              </a:rPr>
              <a:t>إعداد وإحالة مشروع قانون يتعلق بالتغطية الصحية للطلبة على قنوات </a:t>
            </a:r>
            <a:r>
              <a:rPr lang="ar-MA" sz="2400" b="1" dirty="0" err="1">
                <a:solidFill>
                  <a:schemeClr val="accent4">
                    <a:lumMod val="75000"/>
                  </a:schemeClr>
                </a:solidFill>
                <a:latin typeface="Calibri" pitchFamily="34" charset="0"/>
                <a:cs typeface="+mn-cs"/>
              </a:rPr>
              <a:t>المصادقة؛</a:t>
            </a:r>
            <a:endParaRPr lang="ar-MA" sz="2400" b="1" dirty="0">
              <a:solidFill>
                <a:schemeClr val="accent4">
                  <a:lumMod val="75000"/>
                </a:schemeClr>
              </a:solidFill>
              <a:latin typeface="Calibri" pitchFamily="34" charset="0"/>
              <a:cs typeface="+mn-cs"/>
            </a:endParaRPr>
          </a:p>
          <a:p>
            <a:pPr marL="342900" indent="-342900" algn="just" rtl="1" fontAlgn="auto">
              <a:spcBef>
                <a:spcPct val="20000"/>
              </a:spcBef>
              <a:spcAft>
                <a:spcPts val="0"/>
              </a:spcAft>
              <a:buFont typeface="Wingdings" pitchFamily="2" charset="2"/>
              <a:buChar char="q"/>
              <a:defRPr/>
            </a:pPr>
            <a:r>
              <a:rPr lang="ar-MA" sz="2400" b="1" dirty="0">
                <a:solidFill>
                  <a:schemeClr val="accent4">
                    <a:lumMod val="75000"/>
                  </a:schemeClr>
                </a:solidFill>
                <a:latin typeface="Calibri" pitchFamily="34" charset="0"/>
                <a:cs typeface="+mn-cs"/>
              </a:rPr>
              <a:t>إعداد وإحالة مشروع قانون يتعلق بالتغطية الصحية لمهنيي قطاع النقل الطرقي حاملي بطاقة السائق المهني على قنوات المصادقة؛</a:t>
            </a:r>
          </a:p>
          <a:p>
            <a:pPr marL="342900" indent="-342900" algn="just" rtl="1" fontAlgn="auto">
              <a:spcBef>
                <a:spcPct val="20000"/>
              </a:spcBef>
              <a:spcAft>
                <a:spcPts val="0"/>
              </a:spcAft>
              <a:buFont typeface="Wingdings" pitchFamily="2" charset="2"/>
              <a:buChar char="q"/>
              <a:defRPr/>
            </a:pPr>
            <a:r>
              <a:rPr lang="ar-MA" sz="2400" b="1" dirty="0">
                <a:solidFill>
                  <a:schemeClr val="accent4">
                    <a:lumMod val="75000"/>
                  </a:schemeClr>
                </a:solidFill>
                <a:latin typeface="Calibri" pitchFamily="34" charset="0"/>
                <a:cs typeface="+mn-cs"/>
              </a:rPr>
              <a:t>دراسة موضوع توسيع سلة العلاجات بالصندوق الوطني للضمان </a:t>
            </a:r>
            <a:r>
              <a:rPr lang="ar-MA" sz="2400" b="1" dirty="0" err="1">
                <a:solidFill>
                  <a:schemeClr val="accent4">
                    <a:lumMod val="75000"/>
                  </a:schemeClr>
                </a:solidFill>
                <a:latin typeface="Calibri" pitchFamily="34" charset="0"/>
                <a:cs typeface="+mn-cs"/>
              </a:rPr>
              <a:t>الإجتماعي</a:t>
            </a:r>
            <a:r>
              <a:rPr lang="ar-MA" sz="2400" b="1" dirty="0">
                <a:solidFill>
                  <a:schemeClr val="accent4">
                    <a:lumMod val="75000"/>
                  </a:schemeClr>
                </a:solidFill>
                <a:latin typeface="Calibri" pitchFamily="34" charset="0"/>
                <a:cs typeface="+mn-cs"/>
              </a:rPr>
              <a:t> لتشمل علاجات </a:t>
            </a:r>
            <a:r>
              <a:rPr lang="ar-MA" sz="2400" b="1" dirty="0" smtClean="0">
                <a:solidFill>
                  <a:schemeClr val="accent4">
                    <a:lumMod val="75000"/>
                  </a:schemeClr>
                </a:solidFill>
                <a:latin typeface="Calibri" pitchFamily="34" charset="0"/>
                <a:cs typeface="+mn-cs"/>
              </a:rPr>
              <a:t>الأسنان.</a:t>
            </a:r>
          </a:p>
          <a:p>
            <a:pPr marL="342900" indent="-342900" algn="ctr" rtl="1" fontAlgn="auto">
              <a:lnSpc>
                <a:spcPct val="150000"/>
              </a:lnSpc>
              <a:spcBef>
                <a:spcPct val="20000"/>
              </a:spcBef>
              <a:spcAft>
                <a:spcPts val="0"/>
              </a:spcAft>
              <a:defRPr/>
            </a:pPr>
            <a:endParaRPr lang="ar-MA" sz="2400" b="1" dirty="0">
              <a:solidFill>
                <a:schemeClr val="accent4">
                  <a:lumMod val="75000"/>
                </a:schemeClr>
              </a:solidFill>
              <a:latin typeface="Arabic Transparent" pitchFamily="2" charset="0"/>
              <a:cs typeface="+mn-cs"/>
            </a:endParaRPr>
          </a:p>
        </p:txBody>
      </p:sp>
      <p:sp>
        <p:nvSpPr>
          <p:cNvPr id="9" name="Rectangle 8"/>
          <p:cNvSpPr/>
          <p:nvPr/>
        </p:nvSpPr>
        <p:spPr>
          <a:xfrm>
            <a:off x="4714875" y="476672"/>
            <a:ext cx="4429125" cy="40005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000" b="1" dirty="0">
                <a:solidFill>
                  <a:schemeClr val="bg1"/>
                </a:solidFill>
                <a:latin typeface="Arabic Transparent" charset="0"/>
                <a:cs typeface="+mn-cs"/>
              </a:rPr>
              <a:t>2- </a:t>
            </a:r>
            <a:r>
              <a:rPr lang="ar-MA" sz="2000" b="1" dirty="0">
                <a:solidFill>
                  <a:schemeClr val="bg1"/>
                </a:solidFill>
                <a:latin typeface="Arabic Transparent" charset="0"/>
              </a:rPr>
              <a:t>تحسين </a:t>
            </a:r>
            <a:r>
              <a:rPr lang="ar-MA" sz="2000" b="1" dirty="0">
                <a:solidFill>
                  <a:schemeClr val="bg1"/>
                </a:solidFill>
                <a:latin typeface="Arabic Transparent" charset="0"/>
                <a:cs typeface="+mn-cs"/>
              </a:rPr>
              <a:t>التغطية الاجتماعية</a:t>
            </a:r>
          </a:p>
        </p:txBody>
      </p:sp>
      <p:sp>
        <p:nvSpPr>
          <p:cNvPr id="11" name="ZoneTexte 10"/>
          <p:cNvSpPr txBox="1"/>
          <p:nvPr/>
        </p:nvSpPr>
        <p:spPr>
          <a:xfrm>
            <a:off x="0" y="0"/>
            <a:ext cx="9144000" cy="461665"/>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defRPr/>
            </a:pPr>
            <a:r>
              <a:rPr lang="ar-MA" sz="2400" b="1" dirty="0">
                <a:solidFill>
                  <a:schemeClr val="bg1"/>
                </a:solidFill>
                <a:latin typeface="+mn-lt"/>
                <a:cs typeface="+mn-cs"/>
                <a:sym typeface="Wingdings" pitchFamily="2" charset="2"/>
              </a:rPr>
              <a:t>الحصيلــــة الاساسيـــة للمنجــــزات </a:t>
            </a:r>
          </a:p>
        </p:txBody>
      </p:sp>
      <p:sp>
        <p:nvSpPr>
          <p:cNvPr id="13" name="Espace réservé du numéro de diapositive 12"/>
          <p:cNvSpPr>
            <a:spLocks noGrp="1"/>
          </p:cNvSpPr>
          <p:nvPr>
            <p:ph type="sldNum" sz="quarter" idx="12"/>
          </p:nvPr>
        </p:nvSpPr>
        <p:spPr/>
        <p:txBody>
          <a:bodyPr/>
          <a:lstStyle/>
          <a:p>
            <a:pPr>
              <a:defRPr/>
            </a:pPr>
            <a:fld id="{000F6988-CAFC-4F71-8884-6F85CB282E80}" type="slidenum">
              <a:rPr lang="fr-FR" smtClean="0"/>
              <a:pPr>
                <a:defRPr/>
              </a:pPr>
              <a:t>35</a:t>
            </a:fld>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107504" y="1844824"/>
            <a:ext cx="8928992" cy="4536504"/>
          </a:xfrm>
          <a:solidFill>
            <a:schemeClr val="accent4">
              <a:lumMod val="20000"/>
              <a:lumOff val="80000"/>
            </a:schemeClr>
          </a:solidFill>
        </p:spPr>
        <p:txBody>
          <a:bodyPr rtlCol="0">
            <a:noAutofit/>
          </a:bodyPr>
          <a:lstStyle/>
          <a:p>
            <a:pPr marL="361950" indent="-276225" algn="just" rtl="1" eaLnBrk="1" fontAlgn="auto" hangingPunct="1">
              <a:spcBef>
                <a:spcPts val="0"/>
              </a:spcBef>
              <a:spcAft>
                <a:spcPts val="0"/>
              </a:spcAft>
              <a:buFont typeface="Wingdings" pitchFamily="2" charset="2"/>
              <a:buChar char="q"/>
              <a:defRPr/>
            </a:pPr>
            <a:r>
              <a:rPr lang="ar-MA" sz="2400" b="1" dirty="0" smtClean="0">
                <a:solidFill>
                  <a:schemeClr val="accent4">
                    <a:lumMod val="75000"/>
                  </a:schemeClr>
                </a:solidFill>
              </a:rPr>
              <a:t>مصادقة مجلس الحكومة على مشروع قانون رقم 12-109 بمثابة مدونة التعاضد بتاريخ 13 </a:t>
            </a:r>
            <a:r>
              <a:rPr lang="ar-MA" sz="2400" b="1" dirty="0" err="1" smtClean="0">
                <a:solidFill>
                  <a:schemeClr val="accent4">
                    <a:lumMod val="75000"/>
                  </a:schemeClr>
                </a:solidFill>
              </a:rPr>
              <a:t>شتنبر</a:t>
            </a:r>
            <a:r>
              <a:rPr lang="ar-MA" sz="2400" b="1" dirty="0" smtClean="0">
                <a:solidFill>
                  <a:schemeClr val="accent4">
                    <a:lumMod val="75000"/>
                  </a:schemeClr>
                </a:solidFill>
              </a:rPr>
              <a:t> </a:t>
            </a:r>
            <a:r>
              <a:rPr lang="ar-MA" sz="2400" b="1" dirty="0" err="1" smtClean="0">
                <a:solidFill>
                  <a:schemeClr val="accent4">
                    <a:lumMod val="75000"/>
                  </a:schemeClr>
                </a:solidFill>
              </a:rPr>
              <a:t>2012؛</a:t>
            </a:r>
            <a:endParaRPr lang="ar-MA" sz="2400" b="1" dirty="0" smtClean="0">
              <a:solidFill>
                <a:schemeClr val="accent4">
                  <a:lumMod val="75000"/>
                </a:schemeClr>
              </a:solidFill>
            </a:endParaRPr>
          </a:p>
          <a:p>
            <a:pPr marL="361950" indent="-276225" algn="just" rtl="1" eaLnBrk="1" fontAlgn="auto" hangingPunct="1">
              <a:spcBef>
                <a:spcPts val="0"/>
              </a:spcBef>
              <a:spcAft>
                <a:spcPts val="0"/>
              </a:spcAft>
              <a:buFont typeface="Wingdings" pitchFamily="2" charset="2"/>
              <a:buChar char="q"/>
              <a:defRPr/>
            </a:pPr>
            <a:r>
              <a:rPr lang="ar-MA" sz="2400" b="1" dirty="0" smtClean="0">
                <a:solidFill>
                  <a:schemeClr val="accent4">
                    <a:lumMod val="75000"/>
                  </a:schemeClr>
                </a:solidFill>
              </a:rPr>
              <a:t>تتبع ومراقبة أنشطة </a:t>
            </a:r>
            <a:r>
              <a:rPr lang="ar-MA" sz="2400" b="1" dirty="0" err="1" smtClean="0">
                <a:solidFill>
                  <a:schemeClr val="accent4">
                    <a:lumMod val="75000"/>
                  </a:schemeClr>
                </a:solidFill>
              </a:rPr>
              <a:t>التعاضديات</a:t>
            </a:r>
            <a:r>
              <a:rPr lang="ar-MA" sz="2400" b="1" dirty="0" smtClean="0">
                <a:solidFill>
                  <a:schemeClr val="accent4">
                    <a:lumMod val="75000"/>
                  </a:schemeClr>
                </a:solidFill>
              </a:rPr>
              <a:t> احتراما لمقتضيات الظهير 1963 المتعلق بالتعاون </a:t>
            </a:r>
            <a:r>
              <a:rPr lang="ar-MA" sz="2400" b="1" dirty="0" err="1" smtClean="0">
                <a:solidFill>
                  <a:schemeClr val="accent4">
                    <a:lumMod val="75000"/>
                  </a:schemeClr>
                </a:solidFill>
              </a:rPr>
              <a:t>المتبادل </a:t>
            </a:r>
            <a:r>
              <a:rPr lang="ar-MA" sz="2400" b="1" dirty="0" smtClean="0">
                <a:solidFill>
                  <a:schemeClr val="accent4">
                    <a:lumMod val="75000"/>
                  </a:schemeClr>
                </a:solidFill>
              </a:rPr>
              <a:t>(التعاضد) لاسيما المقتضيات المتعلقة بتجديد أجهزتها المسيرة وإعداد القوائم </a:t>
            </a:r>
            <a:r>
              <a:rPr lang="ar-MA" sz="2400" b="1" dirty="0" err="1" smtClean="0">
                <a:solidFill>
                  <a:schemeClr val="accent4">
                    <a:lumMod val="75000"/>
                  </a:schemeClr>
                </a:solidFill>
              </a:rPr>
              <a:t>المحاسباتية</a:t>
            </a:r>
            <a:r>
              <a:rPr lang="ar-MA" sz="2400" b="1" dirty="0" smtClean="0">
                <a:solidFill>
                  <a:schemeClr val="accent4">
                    <a:lumMod val="75000"/>
                  </a:schemeClr>
                </a:solidFill>
              </a:rPr>
              <a:t> وموافاة الوزارة بالقوائم </a:t>
            </a:r>
            <a:r>
              <a:rPr lang="ar-MA" sz="2400" b="1" dirty="0" err="1" smtClean="0">
                <a:solidFill>
                  <a:schemeClr val="accent4">
                    <a:lumMod val="75000"/>
                  </a:schemeClr>
                </a:solidFill>
              </a:rPr>
              <a:t>الإحصائية؛</a:t>
            </a:r>
            <a:r>
              <a:rPr lang="ar-MA" sz="2400" b="1" dirty="0" smtClean="0">
                <a:solidFill>
                  <a:schemeClr val="accent4">
                    <a:lumMod val="75000"/>
                  </a:schemeClr>
                </a:solidFill>
                <a:latin typeface="Arial" pitchFamily="34" charset="0"/>
              </a:rPr>
              <a:t> </a:t>
            </a:r>
          </a:p>
          <a:p>
            <a:pPr marL="361950" indent="-276225" algn="just" rtl="1" eaLnBrk="1" fontAlgn="auto" hangingPunct="1">
              <a:spcBef>
                <a:spcPts val="0"/>
              </a:spcBef>
              <a:spcAft>
                <a:spcPts val="0"/>
              </a:spcAft>
              <a:buFont typeface="Wingdings" pitchFamily="2" charset="2"/>
              <a:buChar char="q"/>
              <a:defRPr/>
            </a:pPr>
            <a:r>
              <a:rPr lang="ar-MA" sz="2400" b="1" dirty="0" smtClean="0">
                <a:solidFill>
                  <a:schemeClr val="accent4">
                    <a:lumMod val="75000"/>
                  </a:schemeClr>
                </a:solidFill>
                <a:latin typeface="Arial" pitchFamily="34" charset="0"/>
              </a:rPr>
              <a:t>تحيين وتعديل الأنظمة الأساسية </a:t>
            </a:r>
            <a:r>
              <a:rPr lang="ar-MA" sz="2400" b="1" dirty="0" err="1" smtClean="0">
                <a:solidFill>
                  <a:schemeClr val="accent4">
                    <a:lumMod val="75000"/>
                  </a:schemeClr>
                </a:solidFill>
                <a:latin typeface="Arial" pitchFamily="34" charset="0"/>
              </a:rPr>
              <a:t>لتعاضديات</a:t>
            </a:r>
            <a:r>
              <a:rPr lang="ar-MA" sz="2400" b="1" dirty="0" smtClean="0">
                <a:solidFill>
                  <a:schemeClr val="accent4">
                    <a:lumMod val="75000"/>
                  </a:schemeClr>
                </a:solidFill>
                <a:latin typeface="Arial" pitchFamily="34" charset="0"/>
              </a:rPr>
              <a:t> البريد والصيادلة والصندوق التعاضدي المهني المغربي والبنوك الشعبية؛</a:t>
            </a:r>
            <a:endParaRPr lang="fr-FR" sz="2400" b="1" dirty="0" smtClean="0">
              <a:solidFill>
                <a:schemeClr val="accent4">
                  <a:lumMod val="75000"/>
                </a:schemeClr>
              </a:solidFill>
              <a:latin typeface="Arial" pitchFamily="34" charset="0"/>
              <a:cs typeface="Arial" pitchFamily="34" charset="0"/>
            </a:endParaRPr>
          </a:p>
          <a:p>
            <a:pPr marL="361950" indent="-276225" algn="just" rtl="1" eaLnBrk="1" fontAlgn="auto" hangingPunct="1">
              <a:spcBef>
                <a:spcPts val="0"/>
              </a:spcBef>
              <a:spcAft>
                <a:spcPts val="0"/>
              </a:spcAft>
              <a:buFont typeface="Wingdings" pitchFamily="2" charset="2"/>
              <a:buChar char="q"/>
              <a:defRPr/>
            </a:pPr>
            <a:r>
              <a:rPr lang="ar-MA" sz="2400" b="1" dirty="0" smtClean="0">
                <a:solidFill>
                  <a:schemeClr val="accent4">
                    <a:lumMod val="75000"/>
                  </a:schemeClr>
                </a:solidFill>
              </a:rPr>
              <a:t>تعيين متصرفين مؤقتين لتسيير </a:t>
            </a:r>
            <a:r>
              <a:rPr lang="ar-MA" sz="2400" b="1" dirty="0" err="1" smtClean="0">
                <a:solidFill>
                  <a:schemeClr val="accent4">
                    <a:lumMod val="75000"/>
                  </a:schemeClr>
                </a:solidFill>
              </a:rPr>
              <a:t>تعاضدية</a:t>
            </a:r>
            <a:r>
              <a:rPr lang="ar-MA" sz="2400" b="1" dirty="0" smtClean="0">
                <a:solidFill>
                  <a:schemeClr val="accent4">
                    <a:lumMod val="75000"/>
                  </a:schemeClr>
                </a:solidFill>
              </a:rPr>
              <a:t> الجمارك وتشكيل أجهزتها المسيرة تنفيذا للحكم القضائي الصادر في هذا وذلك لتطبيق المادة 26 من ظهير 1963 بسن نظام أساسي للتعاون </a:t>
            </a:r>
            <a:r>
              <a:rPr lang="ar-MA" sz="2400" b="1" dirty="0" err="1" smtClean="0">
                <a:solidFill>
                  <a:schemeClr val="accent4">
                    <a:lumMod val="75000"/>
                  </a:schemeClr>
                </a:solidFill>
              </a:rPr>
              <a:t>المتبادل؛</a:t>
            </a:r>
            <a:endParaRPr lang="ar-MA" sz="2400" b="1" dirty="0" smtClean="0">
              <a:solidFill>
                <a:schemeClr val="accent4">
                  <a:lumMod val="75000"/>
                </a:schemeClr>
              </a:solidFill>
            </a:endParaRPr>
          </a:p>
          <a:p>
            <a:pPr marL="361950" indent="-276225" algn="just" rtl="1" eaLnBrk="1" fontAlgn="auto" hangingPunct="1">
              <a:spcBef>
                <a:spcPts val="0"/>
              </a:spcBef>
              <a:spcAft>
                <a:spcPts val="0"/>
              </a:spcAft>
              <a:buFont typeface="Wingdings" pitchFamily="2" charset="2"/>
              <a:buChar char="q"/>
              <a:defRPr/>
            </a:pPr>
            <a:r>
              <a:rPr lang="ar-MA" sz="2400" b="1" dirty="0" smtClean="0">
                <a:solidFill>
                  <a:schemeClr val="accent4">
                    <a:lumMod val="75000"/>
                  </a:schemeClr>
                </a:solidFill>
              </a:rPr>
              <a:t>انتخاب مندوبي </a:t>
            </a:r>
            <a:r>
              <a:rPr lang="ar-MA" sz="2400" b="1" dirty="0" err="1" smtClean="0">
                <a:solidFill>
                  <a:schemeClr val="accent4">
                    <a:lumMod val="75000"/>
                  </a:schemeClr>
                </a:solidFill>
              </a:rPr>
              <a:t>تعاضدية</a:t>
            </a:r>
            <a:r>
              <a:rPr lang="ar-MA" sz="2400" b="1" dirty="0" smtClean="0">
                <a:solidFill>
                  <a:schemeClr val="accent4">
                    <a:lumMod val="75000"/>
                  </a:schemeClr>
                </a:solidFill>
              </a:rPr>
              <a:t> الجمارك في مارس 2013 ومواصلة التدابير المتعلقة بتشكيل المجلس الإداري ومكتب </a:t>
            </a:r>
            <a:r>
              <a:rPr lang="ar-MA" sz="2400" b="1" dirty="0" err="1" smtClean="0">
                <a:solidFill>
                  <a:schemeClr val="accent4">
                    <a:lumMod val="75000"/>
                  </a:schemeClr>
                </a:solidFill>
              </a:rPr>
              <a:t>التعاضدية</a:t>
            </a:r>
            <a:r>
              <a:rPr lang="ar-MA" sz="2400" b="1" dirty="0" smtClean="0">
                <a:solidFill>
                  <a:schemeClr val="accent4">
                    <a:lumMod val="75000"/>
                  </a:schemeClr>
                </a:solidFill>
              </a:rPr>
              <a:t>. </a:t>
            </a:r>
            <a:endParaRPr lang="fr-FR" sz="2400" b="1" dirty="0" smtClean="0">
              <a:solidFill>
                <a:schemeClr val="accent4">
                  <a:lumMod val="75000"/>
                </a:schemeClr>
              </a:solidFill>
              <a:latin typeface="Arial" pitchFamily="34" charset="0"/>
              <a:cs typeface="Arial" pitchFamily="34" charset="0"/>
            </a:endParaRPr>
          </a:p>
        </p:txBody>
      </p:sp>
      <p:sp>
        <p:nvSpPr>
          <p:cNvPr id="6" name="Rectangle 5"/>
          <p:cNvSpPr/>
          <p:nvPr/>
        </p:nvSpPr>
        <p:spPr>
          <a:xfrm>
            <a:off x="2843808" y="1196752"/>
            <a:ext cx="4143375" cy="523220"/>
          </a:xfrm>
          <a:prstGeom prst="rect">
            <a:avLst/>
          </a:prstGeom>
          <a:solidFill>
            <a:schemeClr val="tx2">
              <a:lumMod val="60000"/>
              <a:lumOff val="40000"/>
            </a:schemeClr>
          </a:solidFill>
        </p:spPr>
        <p:txBody>
          <a:bodyPr>
            <a:spAutoFit/>
          </a:bodyPr>
          <a:lstStyle/>
          <a:p>
            <a:pPr algn="ctr" rtl="1" fontAlgn="auto">
              <a:spcBef>
                <a:spcPts val="0"/>
              </a:spcBef>
              <a:spcAft>
                <a:spcPts val="0"/>
              </a:spcAft>
              <a:buFont typeface="Wingdings" pitchFamily="2" charset="2"/>
              <a:buNone/>
              <a:defRPr/>
            </a:pPr>
            <a:r>
              <a:rPr lang="ar-MA" sz="2800" b="1" dirty="0">
                <a:solidFill>
                  <a:schemeClr val="bg1"/>
                </a:solidFill>
                <a:latin typeface="+mn-lt"/>
                <a:cs typeface="+mn-cs"/>
              </a:rPr>
              <a:t>القطــاع </a:t>
            </a:r>
            <a:r>
              <a:rPr lang="ar-MA" sz="2800" b="1" dirty="0" err="1">
                <a:solidFill>
                  <a:schemeClr val="bg1"/>
                </a:solidFill>
                <a:latin typeface="+mn-lt"/>
                <a:cs typeface="+mn-cs"/>
              </a:rPr>
              <a:t>التعاضـدي</a:t>
            </a:r>
            <a:endParaRPr lang="ar-MA" sz="2800" b="1" dirty="0">
              <a:solidFill>
                <a:schemeClr val="bg1"/>
              </a:solidFill>
              <a:latin typeface="+mn-lt"/>
              <a:cs typeface="+mn-cs"/>
            </a:endParaRPr>
          </a:p>
        </p:txBody>
      </p:sp>
      <p:sp>
        <p:nvSpPr>
          <p:cNvPr id="7" name="Rectangle 6"/>
          <p:cNvSpPr/>
          <p:nvPr/>
        </p:nvSpPr>
        <p:spPr>
          <a:xfrm>
            <a:off x="4714875" y="580678"/>
            <a:ext cx="4429125" cy="52322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800" b="1" dirty="0">
                <a:solidFill>
                  <a:schemeClr val="bg1"/>
                </a:solidFill>
                <a:latin typeface="Arabic Transparent" charset="0"/>
                <a:cs typeface="+mn-cs"/>
              </a:rPr>
              <a:t>2- </a:t>
            </a:r>
            <a:r>
              <a:rPr lang="ar-MA" sz="2800" b="1" dirty="0">
                <a:solidFill>
                  <a:schemeClr val="bg1"/>
                </a:solidFill>
                <a:latin typeface="Arabic Transparent" charset="0"/>
              </a:rPr>
              <a:t>تحسين </a:t>
            </a:r>
            <a:r>
              <a:rPr lang="ar-MA" sz="2800" b="1" dirty="0">
                <a:solidFill>
                  <a:schemeClr val="bg1"/>
                </a:solidFill>
                <a:latin typeface="Arabic Transparent" charset="0"/>
                <a:cs typeface="+mn-cs"/>
              </a:rPr>
              <a:t>التغطية الاجتماعية</a:t>
            </a:r>
          </a:p>
        </p:txBody>
      </p:sp>
      <p:sp>
        <p:nvSpPr>
          <p:cNvPr id="8" name="ZoneTexte 7"/>
          <p:cNvSpPr txBox="1"/>
          <p:nvPr/>
        </p:nvSpPr>
        <p:spPr>
          <a:xfrm>
            <a:off x="0" y="0"/>
            <a:ext cx="9144000" cy="461665"/>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defRPr/>
            </a:pPr>
            <a:r>
              <a:rPr lang="ar-MA" sz="2400" b="1" dirty="0">
                <a:solidFill>
                  <a:schemeClr val="bg1"/>
                </a:solidFill>
                <a:latin typeface="+mn-lt"/>
                <a:cs typeface="+mn-cs"/>
                <a:sym typeface="Wingdings" pitchFamily="2" charset="2"/>
              </a:rPr>
              <a:t>الحصيلــــة الاساسيـــة للمنجــــزات </a:t>
            </a:r>
          </a:p>
        </p:txBody>
      </p:sp>
      <p:sp>
        <p:nvSpPr>
          <p:cNvPr id="9" name="Espace réservé du numéro de diapositive 8"/>
          <p:cNvSpPr>
            <a:spLocks noGrp="1"/>
          </p:cNvSpPr>
          <p:nvPr>
            <p:ph type="sldNum" sz="quarter" idx="12"/>
          </p:nvPr>
        </p:nvSpPr>
        <p:spPr/>
        <p:txBody>
          <a:bodyPr/>
          <a:lstStyle/>
          <a:p>
            <a:pPr>
              <a:defRPr/>
            </a:pPr>
            <a:fld id="{000F6988-CAFC-4F71-8884-6F85CB282E80}" type="slidenum">
              <a:rPr lang="fr-FR" smtClean="0"/>
              <a:pPr>
                <a:defRPr/>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15816" y="1321604"/>
            <a:ext cx="3168352" cy="523220"/>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buFont typeface="Wingdings" pitchFamily="2" charset="2"/>
              <a:buNone/>
              <a:defRPr/>
            </a:pPr>
            <a:r>
              <a:rPr lang="ar-MA" sz="2800" b="1" dirty="0">
                <a:solidFill>
                  <a:schemeClr val="bg1"/>
                </a:solidFill>
                <a:latin typeface="+mn-lt"/>
                <a:cs typeface="+mn-cs"/>
              </a:rPr>
              <a:t>حـوادث الشغــل</a:t>
            </a:r>
          </a:p>
        </p:txBody>
      </p:sp>
      <p:sp>
        <p:nvSpPr>
          <p:cNvPr id="34819" name="Espace réservé du contenu 2"/>
          <p:cNvSpPr txBox="1">
            <a:spLocks/>
          </p:cNvSpPr>
          <p:nvPr/>
        </p:nvSpPr>
        <p:spPr bwMode="auto">
          <a:xfrm>
            <a:off x="179512" y="2004230"/>
            <a:ext cx="8750176" cy="3657018"/>
          </a:xfrm>
          <a:prstGeom prst="rect">
            <a:avLst/>
          </a:prstGeom>
          <a:solidFill>
            <a:schemeClr val="accent4">
              <a:lumMod val="20000"/>
              <a:lumOff val="80000"/>
            </a:schemeClr>
          </a:solidFill>
          <a:ln w="9525">
            <a:noFill/>
            <a:miter lim="800000"/>
            <a:headEnd/>
            <a:tailEnd/>
          </a:ln>
        </p:spPr>
        <p:txBody>
          <a:bodyPr/>
          <a:lstStyle/>
          <a:p>
            <a:pPr marL="273050" indent="-273050" algn="just" rtl="1" eaLnBrk="0" hangingPunct="0">
              <a:buSzPct val="70000"/>
              <a:buFont typeface="Wingdings" pitchFamily="2" charset="2"/>
              <a:buChar char="q"/>
            </a:pPr>
            <a:r>
              <a:rPr lang="ar-MA" sz="2800" b="1" dirty="0">
                <a:solidFill>
                  <a:schemeClr val="accent4">
                    <a:lumMod val="75000"/>
                  </a:schemeClr>
                </a:solidFill>
                <a:latin typeface="Calibri" pitchFamily="34" charset="0"/>
                <a:sym typeface="Wingdings" pitchFamily="2" charset="2"/>
              </a:rPr>
              <a:t>إصـــلاح منظومـة التعويـض عـن حـوادث الشغـل:</a:t>
            </a:r>
          </a:p>
          <a:p>
            <a:pPr marL="730250" lvl="1" indent="-273050" algn="just" rtl="1" eaLnBrk="0" hangingPunct="0">
              <a:buSzPct val="70000"/>
              <a:buFont typeface="Wingdings" pitchFamily="2" charset="2"/>
              <a:buChar char="ü"/>
            </a:pPr>
            <a:r>
              <a:rPr lang="ar-MA" sz="2800" b="1" dirty="0">
                <a:solidFill>
                  <a:schemeClr val="accent4">
                    <a:lumMod val="75000"/>
                  </a:schemeClr>
                </a:solidFill>
                <a:latin typeface="Calibri" pitchFamily="34" charset="0"/>
                <a:sym typeface="Wingdings" pitchFamily="2" charset="2"/>
              </a:rPr>
              <a:t>مصادقة </a:t>
            </a:r>
            <a:r>
              <a:rPr lang="ar-MA" sz="2800" b="1" dirty="0">
                <a:solidFill>
                  <a:schemeClr val="accent4">
                    <a:lumMod val="75000"/>
                  </a:schemeClr>
                </a:solidFill>
                <a:latin typeface="Calibri" pitchFamily="34" charset="0"/>
              </a:rPr>
              <a:t>مجلس الحكومة المنعقد بتاريخ 22 مارس 2012 </a:t>
            </a:r>
            <a:r>
              <a:rPr lang="ar-MA" sz="2800" b="1" dirty="0">
                <a:solidFill>
                  <a:schemeClr val="accent4">
                    <a:lumMod val="75000"/>
                  </a:schemeClr>
                </a:solidFill>
                <a:latin typeface="Calibri" pitchFamily="34" charset="0"/>
                <a:sym typeface="Wingdings" pitchFamily="2" charset="2"/>
              </a:rPr>
              <a:t>على مشروع </a:t>
            </a:r>
            <a:r>
              <a:rPr lang="ar-SA" sz="2800" b="1" dirty="0">
                <a:solidFill>
                  <a:schemeClr val="accent4">
                    <a:lumMod val="75000"/>
                  </a:schemeClr>
                </a:solidFill>
                <a:latin typeface="Calibri" pitchFamily="34" charset="0"/>
              </a:rPr>
              <a:t>قانون</a:t>
            </a:r>
            <a:r>
              <a:rPr lang="ar-MA" sz="2800" b="1" dirty="0">
                <a:solidFill>
                  <a:schemeClr val="accent4">
                    <a:lumMod val="75000"/>
                  </a:schemeClr>
                </a:solidFill>
                <a:latin typeface="Calibri" pitchFamily="34" charset="0"/>
              </a:rPr>
              <a:t> رقم 18.12 </a:t>
            </a:r>
            <a:r>
              <a:rPr lang="ar-SA" sz="2800" b="1" dirty="0">
                <a:solidFill>
                  <a:schemeClr val="accent4">
                    <a:lumMod val="75000"/>
                  </a:schemeClr>
                </a:solidFill>
                <a:latin typeface="Calibri" pitchFamily="34" charset="0"/>
              </a:rPr>
              <a:t>المتعلق بالتعويض عن حوادث الشغل</a:t>
            </a:r>
            <a:r>
              <a:rPr lang="ar-MA" sz="2800" b="1" dirty="0">
                <a:solidFill>
                  <a:schemeClr val="accent4">
                    <a:lumMod val="75000"/>
                  </a:schemeClr>
                </a:solidFill>
                <a:latin typeface="Calibri" pitchFamily="34" charset="0"/>
              </a:rPr>
              <a:t>، وال</a:t>
            </a:r>
            <a:r>
              <a:rPr lang="ar-MA" sz="2800" b="1" dirty="0">
                <a:solidFill>
                  <a:schemeClr val="accent4">
                    <a:lumMod val="75000"/>
                  </a:schemeClr>
                </a:solidFill>
                <a:latin typeface="Calibri" pitchFamily="34" charset="0"/>
                <a:sym typeface="Wingdings" pitchFamily="2" charset="2"/>
              </a:rPr>
              <a:t>شروع في دراسته من طرف لجنة القطاعات الاجتماعية بمجلس النواب منذ يوليوز 2012؛ </a:t>
            </a:r>
          </a:p>
          <a:p>
            <a:pPr marL="730250" lvl="1" indent="-273050" algn="just" rtl="1" eaLnBrk="0" hangingPunct="0">
              <a:buSzPct val="70000"/>
              <a:buFont typeface="Wingdings" pitchFamily="2" charset="2"/>
              <a:buChar char="ü"/>
            </a:pPr>
            <a:r>
              <a:rPr lang="ar-MA" sz="2800" b="1" dirty="0">
                <a:solidFill>
                  <a:schemeClr val="accent4">
                    <a:lumMod val="75000"/>
                  </a:schemeClr>
                </a:solidFill>
                <a:latin typeface="Calibri" pitchFamily="34" charset="0"/>
                <a:sym typeface="Wingdings" pitchFamily="2" charset="2"/>
              </a:rPr>
              <a:t>تحضير الصيغ الأولية للنصوص التطبيقية لمشروع القانون رقم 18.12 المتعلق بالتعويض عن حوادث الشغل (مشاريع قرارات ومراسيم</a:t>
            </a:r>
            <a:r>
              <a:rPr lang="ar-MA" sz="2800" b="1" dirty="0" err="1" smtClean="0">
                <a:solidFill>
                  <a:schemeClr val="accent4">
                    <a:lumMod val="75000"/>
                  </a:schemeClr>
                </a:solidFill>
                <a:latin typeface="Calibri" pitchFamily="34" charset="0"/>
                <a:sym typeface="Wingdings" pitchFamily="2" charset="2"/>
              </a:rPr>
              <a:t>).</a:t>
            </a:r>
            <a:endParaRPr lang="fr-FR" sz="2800" b="1" dirty="0">
              <a:solidFill>
                <a:schemeClr val="accent4">
                  <a:lumMod val="75000"/>
                </a:schemeClr>
              </a:solidFill>
              <a:latin typeface="Calibri" pitchFamily="34" charset="0"/>
            </a:endParaRPr>
          </a:p>
        </p:txBody>
      </p:sp>
      <p:sp>
        <p:nvSpPr>
          <p:cNvPr id="8" name="Rectangle 7"/>
          <p:cNvSpPr/>
          <p:nvPr/>
        </p:nvSpPr>
        <p:spPr>
          <a:xfrm>
            <a:off x="4643438" y="601524"/>
            <a:ext cx="4429125" cy="52322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800" b="1" dirty="0">
                <a:solidFill>
                  <a:schemeClr val="bg1"/>
                </a:solidFill>
                <a:latin typeface="Arabic Transparent" charset="0"/>
                <a:cs typeface="+mn-cs"/>
              </a:rPr>
              <a:t>2- </a:t>
            </a:r>
            <a:r>
              <a:rPr lang="ar-MA" sz="2800" b="1" dirty="0">
                <a:solidFill>
                  <a:schemeClr val="bg1"/>
                </a:solidFill>
                <a:latin typeface="Arabic Transparent" charset="0"/>
              </a:rPr>
              <a:t>تحسين </a:t>
            </a:r>
            <a:r>
              <a:rPr lang="ar-MA" sz="2800" b="1" dirty="0">
                <a:solidFill>
                  <a:schemeClr val="bg1"/>
                </a:solidFill>
                <a:latin typeface="Arabic Transparent" charset="0"/>
                <a:cs typeface="+mn-cs"/>
              </a:rPr>
              <a:t>التغطية الاجتماعية</a:t>
            </a:r>
          </a:p>
        </p:txBody>
      </p:sp>
      <p:sp>
        <p:nvSpPr>
          <p:cNvPr id="9" name="ZoneTexte 8"/>
          <p:cNvSpPr txBox="1"/>
          <p:nvPr/>
        </p:nvSpPr>
        <p:spPr>
          <a:xfrm>
            <a:off x="0" y="0"/>
            <a:ext cx="9144000" cy="461665"/>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2400" b="1" dirty="0">
                <a:solidFill>
                  <a:schemeClr val="bg1"/>
                </a:solidFill>
                <a:latin typeface="+mn-lt"/>
                <a:cs typeface="+mn-cs"/>
                <a:sym typeface="Wingdings" pitchFamily="2" charset="2"/>
              </a:rPr>
              <a:t>الحصيلــــة الاساسيـــة للمنجــــزات </a:t>
            </a:r>
          </a:p>
        </p:txBody>
      </p:sp>
      <p:sp>
        <p:nvSpPr>
          <p:cNvPr id="14" name="Espace réservé du numéro de diapositive 13"/>
          <p:cNvSpPr>
            <a:spLocks noGrp="1"/>
          </p:cNvSpPr>
          <p:nvPr>
            <p:ph type="sldNum" sz="quarter" idx="12"/>
          </p:nvPr>
        </p:nvSpPr>
        <p:spPr/>
        <p:txBody>
          <a:bodyPr/>
          <a:lstStyle/>
          <a:p>
            <a:pPr>
              <a:defRPr/>
            </a:pPr>
            <a:fld id="{5B9D5755-26B0-4B16-BED5-9226E7397AA2}" type="slidenum">
              <a:rPr lang="fr-FR" smtClean="0"/>
              <a:pPr>
                <a:defRPr/>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5696" y="1124744"/>
            <a:ext cx="5472608" cy="523220"/>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defRPr/>
            </a:pPr>
            <a:r>
              <a:rPr lang="ar-MA" sz="2800" b="1" dirty="0" smtClean="0">
                <a:solidFill>
                  <a:schemeClr val="bg1"/>
                </a:solidFill>
                <a:latin typeface="+mn-lt"/>
                <a:cs typeface="+mn-cs"/>
              </a:rPr>
              <a:t>تطوير وتوسيع التغطية الاجتماعية والصحية</a:t>
            </a:r>
            <a:endParaRPr lang="ar-MA" sz="2800" b="1" dirty="0">
              <a:solidFill>
                <a:schemeClr val="bg1"/>
              </a:solidFill>
              <a:latin typeface="+mn-lt"/>
              <a:cs typeface="+mn-cs"/>
            </a:endParaRPr>
          </a:p>
        </p:txBody>
      </p:sp>
      <p:sp>
        <p:nvSpPr>
          <p:cNvPr id="6" name="Rectangle 5"/>
          <p:cNvSpPr/>
          <p:nvPr/>
        </p:nvSpPr>
        <p:spPr>
          <a:xfrm>
            <a:off x="2627784" y="3028950"/>
            <a:ext cx="3888432" cy="523220"/>
          </a:xfrm>
          <a:prstGeom prst="rect">
            <a:avLst/>
          </a:prstGeom>
          <a:solidFill>
            <a:schemeClr val="tx2">
              <a:lumMod val="60000"/>
              <a:lumOff val="40000"/>
            </a:schemeClr>
          </a:solidFill>
        </p:spPr>
        <p:txBody>
          <a:bodyPr wrap="square">
            <a:spAutoFit/>
          </a:bodyPr>
          <a:lstStyle/>
          <a:p>
            <a:pPr algn="ctr" rtl="1" fontAlgn="auto">
              <a:spcBef>
                <a:spcPts val="0"/>
              </a:spcBef>
              <a:spcAft>
                <a:spcPts val="0"/>
              </a:spcAft>
              <a:defRPr/>
            </a:pPr>
            <a:r>
              <a:rPr lang="ar-MA" sz="2800" b="1" dirty="0">
                <a:solidFill>
                  <a:schemeClr val="bg1"/>
                </a:solidFill>
                <a:latin typeface="+mn-lt"/>
                <a:cs typeface="+mn-cs"/>
              </a:rPr>
              <a:t>النهـوض بالعمـل الاجتماعـي</a:t>
            </a:r>
          </a:p>
        </p:txBody>
      </p:sp>
      <p:sp>
        <p:nvSpPr>
          <p:cNvPr id="7" name="Rectangle 6"/>
          <p:cNvSpPr/>
          <p:nvPr/>
        </p:nvSpPr>
        <p:spPr>
          <a:xfrm>
            <a:off x="147642" y="1844824"/>
            <a:ext cx="8744838" cy="954107"/>
          </a:xfrm>
          <a:prstGeom prst="rect">
            <a:avLst/>
          </a:prstGeom>
          <a:solidFill>
            <a:schemeClr val="accent4">
              <a:lumMod val="20000"/>
              <a:lumOff val="80000"/>
            </a:schemeClr>
          </a:solidFill>
        </p:spPr>
        <p:txBody>
          <a:bodyPr wrap="square">
            <a:spAutoFit/>
          </a:bodyPr>
          <a:lstStyle/>
          <a:p>
            <a:pPr marL="273050" indent="-273050" algn="just" rtl="1" eaLnBrk="0" hangingPunct="0">
              <a:buSzPct val="70000"/>
              <a:buFont typeface="Wingdings" pitchFamily="2" charset="2"/>
              <a:buChar char="q"/>
            </a:pPr>
            <a:r>
              <a:rPr lang="ar-MA" sz="2800" b="1" dirty="0" smtClean="0">
                <a:solidFill>
                  <a:schemeClr val="accent4">
                    <a:lumMod val="75000"/>
                  </a:schemeClr>
                </a:solidFill>
                <a:latin typeface="Calibri" pitchFamily="34" charset="0"/>
              </a:rPr>
              <a:t>التحضير لإنجاز دراسات تتعلق بتوسيع التغطية الاجتماعية وإعداد إستراتيجية وطنية للحماية الاجتماعية</a:t>
            </a:r>
            <a:endParaRPr lang="ar-MA" sz="2800" b="1" dirty="0">
              <a:solidFill>
                <a:schemeClr val="accent4">
                  <a:lumMod val="75000"/>
                </a:schemeClr>
              </a:solidFill>
              <a:latin typeface="Calibri" pitchFamily="34" charset="0"/>
            </a:endParaRPr>
          </a:p>
        </p:txBody>
      </p:sp>
      <p:sp>
        <p:nvSpPr>
          <p:cNvPr id="8" name="Rectangle 7"/>
          <p:cNvSpPr/>
          <p:nvPr/>
        </p:nvSpPr>
        <p:spPr>
          <a:xfrm>
            <a:off x="107504" y="3657798"/>
            <a:ext cx="8856984" cy="2246769"/>
          </a:xfrm>
          <a:prstGeom prst="rect">
            <a:avLst/>
          </a:prstGeom>
          <a:solidFill>
            <a:schemeClr val="accent4">
              <a:lumMod val="20000"/>
              <a:lumOff val="80000"/>
            </a:schemeClr>
          </a:solidFill>
        </p:spPr>
        <p:txBody>
          <a:bodyPr wrap="square">
            <a:spAutoFit/>
          </a:bodyPr>
          <a:lstStyle/>
          <a:p>
            <a:pPr marL="273050" indent="-273050" algn="just" rtl="1" eaLnBrk="0" hangingPunct="0">
              <a:buSzPct val="70000"/>
              <a:buFont typeface="Wingdings" pitchFamily="2" charset="2"/>
              <a:buChar char="q"/>
            </a:pPr>
            <a:r>
              <a:rPr lang="ar-MA" sz="2800" b="1" dirty="0" smtClean="0">
                <a:solidFill>
                  <a:schemeClr val="accent4">
                    <a:lumMod val="75000"/>
                  </a:schemeClr>
                </a:solidFill>
                <a:latin typeface="Calibri" pitchFamily="34" charset="0"/>
              </a:rPr>
              <a:t>إعداد وإحالة</a:t>
            </a:r>
            <a:r>
              <a:rPr lang="ar-SA" sz="2800" b="1" dirty="0" smtClean="0">
                <a:solidFill>
                  <a:schemeClr val="accent4">
                    <a:lumMod val="75000"/>
                  </a:schemeClr>
                </a:solidFill>
                <a:latin typeface="Calibri" pitchFamily="34" charset="0"/>
              </a:rPr>
              <a:t> مشروع قانون</a:t>
            </a:r>
            <a:r>
              <a:rPr lang="ar-MA" sz="2800" b="1" dirty="0" smtClean="0">
                <a:solidFill>
                  <a:schemeClr val="accent4">
                    <a:lumMod val="75000"/>
                  </a:schemeClr>
                </a:solidFill>
                <a:latin typeface="Calibri" pitchFamily="34" charset="0"/>
              </a:rPr>
              <a:t> </a:t>
            </a:r>
            <a:r>
              <a:rPr lang="ar-SA" sz="2800" b="1" dirty="0" smtClean="0">
                <a:solidFill>
                  <a:schemeClr val="accent4">
                    <a:lumMod val="75000"/>
                  </a:schemeClr>
                </a:solidFill>
                <a:latin typeface="Calibri" pitchFamily="34" charset="0"/>
              </a:rPr>
              <a:t>يتعلق بإحداث وتنظيم المصالح الاجتماعية للشغل داخل مقاولات القطاع الخاص</a:t>
            </a:r>
            <a:r>
              <a:rPr lang="ar-MA" sz="2800" b="1" dirty="0" smtClean="0">
                <a:solidFill>
                  <a:schemeClr val="accent4">
                    <a:lumMod val="75000"/>
                  </a:schemeClr>
                </a:solidFill>
                <a:latin typeface="Calibri" pitchFamily="34" charset="0"/>
              </a:rPr>
              <a:t> على قنوات المصادقة، ويسعى هذا القانون إلى </a:t>
            </a:r>
            <a:r>
              <a:rPr lang="ar-SA" sz="2800" b="1" dirty="0" smtClean="0">
                <a:solidFill>
                  <a:schemeClr val="accent4">
                    <a:lumMod val="75000"/>
                  </a:schemeClr>
                </a:solidFill>
                <a:latin typeface="Calibri" pitchFamily="34" charset="0"/>
              </a:rPr>
              <a:t>تحسين الوضعية الاجتماعية للأجراء</a:t>
            </a:r>
            <a:r>
              <a:rPr lang="ar-MA" sz="2800" b="1" dirty="0" smtClean="0">
                <a:solidFill>
                  <a:schemeClr val="accent4">
                    <a:lumMod val="75000"/>
                  </a:schemeClr>
                </a:solidFill>
                <a:latin typeface="Calibri" pitchFamily="34" charset="0"/>
              </a:rPr>
              <a:t> من خلال </a:t>
            </a:r>
            <a:r>
              <a:rPr lang="ar-SA" sz="2800" b="1" dirty="0" smtClean="0">
                <a:solidFill>
                  <a:schemeClr val="accent4">
                    <a:lumMod val="75000"/>
                  </a:schemeClr>
                </a:solidFill>
                <a:latin typeface="Calibri" pitchFamily="34" charset="0"/>
              </a:rPr>
              <a:t>تقديم الخدمات الاجتماعية </a:t>
            </a:r>
            <a:r>
              <a:rPr lang="ar-SA" sz="2800" b="1" dirty="0" err="1" smtClean="0">
                <a:solidFill>
                  <a:schemeClr val="accent4">
                    <a:lumMod val="75000"/>
                  </a:schemeClr>
                </a:solidFill>
                <a:latin typeface="Calibri" pitchFamily="34" charset="0"/>
              </a:rPr>
              <a:t>لفائد</a:t>
            </a:r>
            <a:r>
              <a:rPr lang="ar-MA" sz="2800" b="1" dirty="0" smtClean="0">
                <a:solidFill>
                  <a:schemeClr val="accent4">
                    <a:lumMod val="75000"/>
                  </a:schemeClr>
                </a:solidFill>
                <a:latin typeface="Calibri" pitchFamily="34" charset="0"/>
              </a:rPr>
              <a:t>تهم</a:t>
            </a:r>
            <a:r>
              <a:rPr lang="ar-SA" sz="2800" b="1" dirty="0" smtClean="0">
                <a:solidFill>
                  <a:schemeClr val="accent4">
                    <a:lumMod val="75000"/>
                  </a:schemeClr>
                </a:solidFill>
                <a:latin typeface="Calibri" pitchFamily="34" charset="0"/>
              </a:rPr>
              <a:t> في مجالات السكن والتغذية والنقل والترفيه</a:t>
            </a:r>
            <a:r>
              <a:rPr lang="ar-MA" sz="2800" b="1" dirty="0" smtClean="0">
                <a:solidFill>
                  <a:schemeClr val="accent4">
                    <a:lumMod val="75000"/>
                  </a:schemeClr>
                </a:solidFill>
                <a:latin typeface="Calibri" pitchFamily="34" charset="0"/>
              </a:rPr>
              <a:t> و</a:t>
            </a:r>
            <a:r>
              <a:rPr lang="ar-SA" sz="2800" b="1" dirty="0" smtClean="0">
                <a:solidFill>
                  <a:schemeClr val="accent4">
                    <a:lumMod val="75000"/>
                  </a:schemeClr>
                </a:solidFill>
                <a:latin typeface="Calibri" pitchFamily="34" charset="0"/>
              </a:rPr>
              <a:t>تمكين</a:t>
            </a:r>
            <a:r>
              <a:rPr lang="ar-MA" sz="2800" b="1" dirty="0" smtClean="0">
                <a:solidFill>
                  <a:schemeClr val="accent4">
                    <a:lumMod val="75000"/>
                  </a:schemeClr>
                </a:solidFill>
                <a:latin typeface="Calibri" pitchFamily="34" charset="0"/>
              </a:rPr>
              <a:t>هم</a:t>
            </a:r>
            <a:r>
              <a:rPr lang="ar-SA" sz="2800" b="1" dirty="0" smtClean="0">
                <a:solidFill>
                  <a:schemeClr val="accent4">
                    <a:lumMod val="75000"/>
                  </a:schemeClr>
                </a:solidFill>
                <a:latin typeface="Calibri" pitchFamily="34" charset="0"/>
              </a:rPr>
              <a:t> من الحصول على قروض السكن بشروط تفضيلية</a:t>
            </a:r>
            <a:endParaRPr lang="ar-MA" sz="2800" b="1" dirty="0" smtClean="0">
              <a:solidFill>
                <a:schemeClr val="accent4">
                  <a:lumMod val="75000"/>
                </a:schemeClr>
              </a:solidFill>
              <a:latin typeface="Calibri" pitchFamily="34" charset="0"/>
            </a:endParaRPr>
          </a:p>
        </p:txBody>
      </p:sp>
      <p:sp>
        <p:nvSpPr>
          <p:cNvPr id="9" name="Rectangle 8"/>
          <p:cNvSpPr/>
          <p:nvPr/>
        </p:nvSpPr>
        <p:spPr>
          <a:xfrm>
            <a:off x="4643438" y="508670"/>
            <a:ext cx="4429125" cy="523220"/>
          </a:xfrm>
          <a:prstGeom prst="rect">
            <a:avLst/>
          </a:prstGeom>
          <a:solidFill>
            <a:schemeClr val="accent4">
              <a:lumMod val="75000"/>
            </a:schemeClr>
          </a:solidFill>
        </p:spPr>
        <p:txBody>
          <a:bodyPr>
            <a:spAutoFit/>
          </a:bodyPr>
          <a:lstStyle/>
          <a:p>
            <a:pPr algn="r" rtl="1" fontAlgn="auto">
              <a:spcBef>
                <a:spcPts val="0"/>
              </a:spcBef>
              <a:spcAft>
                <a:spcPts val="0"/>
              </a:spcAft>
              <a:buFont typeface="Wingdings" pitchFamily="2" charset="2"/>
              <a:buNone/>
              <a:defRPr/>
            </a:pPr>
            <a:r>
              <a:rPr lang="ar-MA" sz="2800" b="1" dirty="0">
                <a:solidFill>
                  <a:schemeClr val="bg1"/>
                </a:solidFill>
                <a:latin typeface="Arabic Transparent" charset="0"/>
                <a:cs typeface="+mn-cs"/>
              </a:rPr>
              <a:t>2- </a:t>
            </a:r>
            <a:r>
              <a:rPr lang="ar-MA" sz="2800" b="1" dirty="0">
                <a:solidFill>
                  <a:schemeClr val="bg1"/>
                </a:solidFill>
                <a:latin typeface="Arabic Transparent" charset="0"/>
              </a:rPr>
              <a:t>تحسين </a:t>
            </a:r>
            <a:r>
              <a:rPr lang="ar-MA" sz="2800" b="1" dirty="0">
                <a:solidFill>
                  <a:schemeClr val="bg1"/>
                </a:solidFill>
                <a:latin typeface="Arabic Transparent" charset="0"/>
                <a:cs typeface="+mn-cs"/>
              </a:rPr>
              <a:t>التغطية الاجتماعية</a:t>
            </a:r>
          </a:p>
        </p:txBody>
      </p:sp>
      <p:sp>
        <p:nvSpPr>
          <p:cNvPr id="10" name="ZoneTexte 9"/>
          <p:cNvSpPr txBox="1"/>
          <p:nvPr/>
        </p:nvSpPr>
        <p:spPr>
          <a:xfrm>
            <a:off x="0" y="0"/>
            <a:ext cx="9144000" cy="461665"/>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2400" b="1" dirty="0">
                <a:solidFill>
                  <a:schemeClr val="bg1"/>
                </a:solidFill>
                <a:latin typeface="+mn-lt"/>
                <a:cs typeface="+mn-cs"/>
                <a:sym typeface="Wingdings" pitchFamily="2" charset="2"/>
              </a:rPr>
              <a:t>الحصيلــــة الاساسيـــة للمنجــــزات </a:t>
            </a:r>
          </a:p>
        </p:txBody>
      </p:sp>
      <p:sp>
        <p:nvSpPr>
          <p:cNvPr id="11" name="Espace réservé du numéro de diapositive 10"/>
          <p:cNvSpPr>
            <a:spLocks noGrp="1"/>
          </p:cNvSpPr>
          <p:nvPr>
            <p:ph type="sldNum" sz="quarter" idx="12"/>
          </p:nvPr>
        </p:nvSpPr>
        <p:spPr/>
        <p:txBody>
          <a:bodyPr/>
          <a:lstStyle/>
          <a:p>
            <a:pPr>
              <a:defRPr/>
            </a:pPr>
            <a:fld id="{000F6988-CAFC-4F71-8884-6F85CB282E80}" type="slidenum">
              <a:rPr lang="fr-FR" smtClean="0"/>
              <a:pPr>
                <a:defRPr/>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0" y="2565400"/>
            <a:ext cx="9144000" cy="1500188"/>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rtl="1" fontAlgn="auto">
              <a:spcBef>
                <a:spcPts val="0"/>
              </a:spcBef>
              <a:spcAft>
                <a:spcPts val="0"/>
              </a:spcAft>
              <a:defRPr/>
            </a:pPr>
            <a:r>
              <a:rPr lang="ar-MA" sz="3200" b="1" dirty="0" smtClean="0">
                <a:solidFill>
                  <a:schemeClr val="bg1"/>
                </a:solidFill>
                <a:latin typeface="Times New Roman" pitchFamily="18" charset="0"/>
                <a:cs typeface="Times New Roman" pitchFamily="18" charset="0"/>
              </a:rPr>
              <a:t>الحوار الاجتماعي </a:t>
            </a:r>
          </a:p>
          <a:p>
            <a:pPr algn="ctr" rtl="1" fontAlgn="auto">
              <a:spcBef>
                <a:spcPts val="0"/>
              </a:spcBef>
              <a:spcAft>
                <a:spcPts val="0"/>
              </a:spcAft>
              <a:defRPr/>
            </a:pPr>
            <a:r>
              <a:rPr lang="ar-MA" sz="3200" b="1" dirty="0" smtClean="0">
                <a:solidFill>
                  <a:schemeClr val="bg1"/>
                </a:solidFill>
                <a:latin typeface="Times New Roman" pitchFamily="18" charset="0"/>
                <a:cs typeface="Times New Roman" pitchFamily="18" charset="0"/>
              </a:rPr>
              <a:t>اتفاق 26 أبريل 2011</a:t>
            </a:r>
            <a:endParaRPr lang="fr-FR" sz="3200" b="1" dirty="0">
              <a:solidFill>
                <a:schemeClr val="bg1"/>
              </a:solidFill>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0" y="1"/>
            <a:ext cx="9144000" cy="548680"/>
          </a:xfrm>
          <a:solidFill>
            <a:schemeClr val="tx2">
              <a:lumMod val="60000"/>
              <a:lumOff val="40000"/>
            </a:schemeClr>
          </a:solidFill>
        </p:spPr>
        <p:txBody>
          <a:bodyPr rtlCol="0">
            <a:normAutofit fontScale="90000"/>
          </a:bodyPr>
          <a:lstStyle/>
          <a:p>
            <a:pPr rtl="1" eaLnBrk="1" fontAlgn="auto" hangingPunct="1">
              <a:spcAft>
                <a:spcPts val="0"/>
              </a:spcAft>
              <a:defRPr/>
            </a:pPr>
            <a:r>
              <a:rPr lang="ar-MA" sz="4000" b="1" dirty="0" smtClean="0">
                <a:solidFill>
                  <a:schemeClr val="bg1"/>
                </a:solidFill>
              </a:rPr>
              <a:t> أهم مؤشرات سوق الشغل خلال </a:t>
            </a:r>
            <a:r>
              <a:rPr lang="fr-FR" sz="4000" b="1" dirty="0" smtClean="0">
                <a:solidFill>
                  <a:schemeClr val="bg1"/>
                </a:solidFill>
              </a:rPr>
              <a:t>2012</a:t>
            </a:r>
            <a:endParaRPr lang="fr-FR" sz="4000" b="1" dirty="0">
              <a:solidFill>
                <a:schemeClr val="bg1"/>
              </a:solidFill>
            </a:endParaRPr>
          </a:p>
        </p:txBody>
      </p:sp>
      <p:sp>
        <p:nvSpPr>
          <p:cNvPr id="6" name="Espace réservé du contenu 7"/>
          <p:cNvSpPr txBox="1">
            <a:spLocks noChangeArrowheads="1"/>
          </p:cNvSpPr>
          <p:nvPr/>
        </p:nvSpPr>
        <p:spPr bwMode="auto">
          <a:xfrm>
            <a:off x="142845" y="1029211"/>
            <a:ext cx="8286808" cy="4632037"/>
          </a:xfrm>
          <a:prstGeom prst="rect">
            <a:avLst/>
          </a:prstGeom>
          <a:solidFill>
            <a:schemeClr val="accent4">
              <a:lumMod val="20000"/>
              <a:lumOff val="80000"/>
            </a:schemeClr>
          </a:solidFill>
          <a:ln w="9525">
            <a:noFill/>
            <a:miter lim="800000"/>
            <a:headEnd/>
            <a:tailEnd/>
          </a:ln>
        </p:spPr>
        <p:txBody>
          <a:bodyPr wrap="square">
            <a:spAutoFit/>
          </a:bodyPr>
          <a:lstStyle/>
          <a:p>
            <a:pPr marL="269875" indent="-269875" algn="just" rtl="1" fontAlgn="auto">
              <a:spcBef>
                <a:spcPts val="600"/>
              </a:spcBef>
              <a:spcAft>
                <a:spcPts val="0"/>
              </a:spcAft>
              <a:buFont typeface="Wingdings" pitchFamily="2" charset="2"/>
              <a:buChar char="q"/>
              <a:defRPr/>
            </a:pPr>
            <a:r>
              <a:rPr lang="ar-MA" sz="2800" b="1" dirty="0" smtClean="0">
                <a:solidFill>
                  <a:schemeClr val="accent4">
                    <a:lumMod val="75000"/>
                  </a:schemeClr>
                </a:solidFill>
                <a:cs typeface="+mj-cs"/>
              </a:rPr>
              <a:t>تراجع</a:t>
            </a:r>
            <a:r>
              <a:rPr lang="ar-MA" sz="2800" dirty="0" smtClean="0">
                <a:solidFill>
                  <a:schemeClr val="accent4">
                    <a:lumMod val="75000"/>
                  </a:schemeClr>
                </a:solidFill>
                <a:cs typeface="+mj-cs"/>
              </a:rPr>
              <a:t> عدد الوحدات الإنتاجية التي </a:t>
            </a:r>
            <a:r>
              <a:rPr lang="ar-MA" sz="2800" b="1" dirty="0" smtClean="0">
                <a:solidFill>
                  <a:schemeClr val="accent4">
                    <a:lumMod val="75000"/>
                  </a:schemeClr>
                </a:solidFill>
                <a:cs typeface="+mj-cs"/>
              </a:rPr>
              <a:t>أغلقت أبوابها </a:t>
            </a:r>
            <a:r>
              <a:rPr lang="ar-MA" sz="2800" dirty="0" err="1" smtClean="0">
                <a:solidFill>
                  <a:schemeClr val="accent4">
                    <a:lumMod val="75000"/>
                  </a:schemeClr>
                </a:solidFill>
                <a:cs typeface="+mj-cs"/>
              </a:rPr>
              <a:t>ب</a:t>
            </a:r>
            <a:r>
              <a:rPr lang="ar-MA" sz="2800" dirty="0" smtClean="0">
                <a:solidFill>
                  <a:schemeClr val="accent4">
                    <a:lumMod val="75000"/>
                  </a:schemeClr>
                </a:solidFill>
                <a:cs typeface="+mj-cs"/>
              </a:rPr>
              <a:t> </a:t>
            </a:r>
            <a:r>
              <a:rPr lang="ar-MA" sz="2800" b="1" dirty="0" smtClean="0">
                <a:solidFill>
                  <a:schemeClr val="accent4">
                    <a:lumMod val="75000"/>
                  </a:schemeClr>
                </a:solidFill>
                <a:cs typeface="+mj-cs"/>
              </a:rPr>
              <a:t>41 </a:t>
            </a:r>
            <a:r>
              <a:rPr lang="fr-FR" sz="2800" b="1" dirty="0" smtClean="0">
                <a:solidFill>
                  <a:schemeClr val="accent4">
                    <a:lumMod val="75000"/>
                  </a:schemeClr>
                </a:solidFill>
                <a:cs typeface="+mj-cs"/>
              </a:rPr>
              <a:t>%</a:t>
            </a:r>
            <a:r>
              <a:rPr lang="ar-MA" sz="2800" dirty="0" smtClean="0">
                <a:solidFill>
                  <a:schemeClr val="accent4">
                    <a:lumMod val="75000"/>
                  </a:schemeClr>
                </a:solidFill>
                <a:cs typeface="+mj-cs"/>
              </a:rPr>
              <a:t> ما بين 2011 و2012، منتقلا على التوالي من </a:t>
            </a:r>
            <a:r>
              <a:rPr lang="ar-MA" sz="2800" b="1" dirty="0" smtClean="0">
                <a:solidFill>
                  <a:schemeClr val="accent4">
                    <a:lumMod val="75000"/>
                  </a:schemeClr>
                </a:solidFill>
                <a:cs typeface="+mj-cs"/>
              </a:rPr>
              <a:t>96</a:t>
            </a:r>
            <a:r>
              <a:rPr lang="ar-MA" sz="2800" dirty="0" smtClean="0">
                <a:solidFill>
                  <a:schemeClr val="accent4">
                    <a:lumMod val="75000"/>
                  </a:schemeClr>
                </a:solidFill>
                <a:cs typeface="+mj-cs"/>
              </a:rPr>
              <a:t> إلى </a:t>
            </a:r>
            <a:r>
              <a:rPr lang="ar-MA" sz="2800" b="1" dirty="0" smtClean="0">
                <a:solidFill>
                  <a:schemeClr val="accent4">
                    <a:lumMod val="75000"/>
                  </a:schemeClr>
                </a:solidFill>
                <a:cs typeface="+mj-cs"/>
              </a:rPr>
              <a:t>57</a:t>
            </a:r>
            <a:r>
              <a:rPr lang="ar-MA" sz="2800" dirty="0" smtClean="0">
                <a:solidFill>
                  <a:schemeClr val="accent4">
                    <a:lumMod val="75000"/>
                  </a:schemeClr>
                </a:solidFill>
                <a:cs typeface="+mj-cs"/>
              </a:rPr>
              <a:t> وحدة إنتاجية</a:t>
            </a:r>
          </a:p>
          <a:p>
            <a:pPr marL="269875" indent="-269875" algn="just" rtl="1" fontAlgn="auto">
              <a:spcBef>
                <a:spcPts val="600"/>
              </a:spcBef>
              <a:spcAft>
                <a:spcPts val="0"/>
              </a:spcAft>
              <a:buFont typeface="Wingdings" pitchFamily="2" charset="2"/>
              <a:buChar char="q"/>
              <a:defRPr/>
            </a:pPr>
            <a:r>
              <a:rPr lang="ar-MA" sz="2800" b="1" dirty="0" smtClean="0">
                <a:solidFill>
                  <a:schemeClr val="accent4">
                    <a:lumMod val="75000"/>
                  </a:schemeClr>
                </a:solidFill>
                <a:cs typeface="+mj-cs"/>
              </a:rPr>
              <a:t>تراجع</a:t>
            </a:r>
            <a:r>
              <a:rPr lang="ar-MA" sz="2800" dirty="0" smtClean="0">
                <a:solidFill>
                  <a:schemeClr val="accent4">
                    <a:lumMod val="75000"/>
                  </a:schemeClr>
                </a:solidFill>
                <a:cs typeface="+mj-cs"/>
              </a:rPr>
              <a:t> عدد الوحدات الإنتاجية التي</a:t>
            </a:r>
            <a:r>
              <a:rPr lang="ar-MA" sz="2800" b="1" dirty="0" smtClean="0">
                <a:solidFill>
                  <a:schemeClr val="accent4">
                    <a:lumMod val="75000"/>
                  </a:schemeClr>
                </a:solidFill>
                <a:cs typeface="+mj-cs"/>
              </a:rPr>
              <a:t> قلصت عدد أجرائها </a:t>
            </a:r>
            <a:r>
              <a:rPr lang="ar-MA" sz="2800" dirty="0" err="1" smtClean="0">
                <a:solidFill>
                  <a:schemeClr val="accent4">
                    <a:lumMod val="75000"/>
                  </a:schemeClr>
                </a:solidFill>
                <a:cs typeface="+mj-cs"/>
              </a:rPr>
              <a:t>ب</a:t>
            </a:r>
            <a:r>
              <a:rPr lang="ar-MA" sz="2800" dirty="0" smtClean="0">
                <a:solidFill>
                  <a:schemeClr val="accent4">
                    <a:lumMod val="75000"/>
                  </a:schemeClr>
                </a:solidFill>
                <a:cs typeface="+mj-cs"/>
              </a:rPr>
              <a:t> </a:t>
            </a:r>
            <a:r>
              <a:rPr lang="ar-MA" sz="2800" b="1" dirty="0" smtClean="0">
                <a:solidFill>
                  <a:schemeClr val="accent4">
                    <a:lumMod val="75000"/>
                  </a:schemeClr>
                </a:solidFill>
                <a:cs typeface="+mj-cs"/>
              </a:rPr>
              <a:t>47,4</a:t>
            </a:r>
            <a:r>
              <a:rPr lang="fr-FR" sz="2800" dirty="0" smtClean="0">
                <a:solidFill>
                  <a:schemeClr val="accent4">
                    <a:lumMod val="75000"/>
                  </a:schemeClr>
                </a:solidFill>
                <a:cs typeface="+mj-cs"/>
              </a:rPr>
              <a:t> </a:t>
            </a:r>
            <a:r>
              <a:rPr lang="fr-FR" sz="2800" b="1" dirty="0" smtClean="0">
                <a:solidFill>
                  <a:schemeClr val="accent4">
                    <a:lumMod val="75000"/>
                  </a:schemeClr>
                </a:solidFill>
                <a:cs typeface="+mj-cs"/>
              </a:rPr>
              <a:t>%</a:t>
            </a:r>
            <a:r>
              <a:rPr lang="ar-MA" sz="2800" b="1" dirty="0" smtClean="0">
                <a:solidFill>
                  <a:schemeClr val="accent4">
                    <a:lumMod val="75000"/>
                  </a:schemeClr>
                </a:solidFill>
                <a:cs typeface="+mj-cs"/>
              </a:rPr>
              <a:t>(من 76 </a:t>
            </a:r>
            <a:r>
              <a:rPr lang="ar-MA" sz="2800" dirty="0" smtClean="0">
                <a:solidFill>
                  <a:schemeClr val="accent4">
                    <a:lumMod val="75000"/>
                  </a:schemeClr>
                </a:solidFill>
                <a:cs typeface="+mj-cs"/>
              </a:rPr>
              <a:t>وحدة سنة 2011</a:t>
            </a:r>
            <a:r>
              <a:rPr lang="ar-MA" sz="2800" b="1" dirty="0" smtClean="0">
                <a:solidFill>
                  <a:schemeClr val="accent4">
                    <a:lumMod val="75000"/>
                  </a:schemeClr>
                </a:solidFill>
                <a:cs typeface="+mj-cs"/>
              </a:rPr>
              <a:t> </a:t>
            </a:r>
            <a:r>
              <a:rPr lang="ar-MA" sz="2800" dirty="0" smtClean="0">
                <a:solidFill>
                  <a:schemeClr val="accent4">
                    <a:lumMod val="75000"/>
                  </a:schemeClr>
                </a:solidFill>
                <a:cs typeface="+mj-cs"/>
              </a:rPr>
              <a:t>إلى </a:t>
            </a:r>
            <a:r>
              <a:rPr lang="ar-MA" sz="2800" b="1" dirty="0" smtClean="0">
                <a:solidFill>
                  <a:schemeClr val="accent4">
                    <a:lumMod val="75000"/>
                  </a:schemeClr>
                </a:solidFill>
                <a:cs typeface="+mj-cs"/>
              </a:rPr>
              <a:t>40</a:t>
            </a:r>
            <a:r>
              <a:rPr lang="ar-MA" sz="2800" dirty="0" smtClean="0">
                <a:solidFill>
                  <a:schemeClr val="accent4">
                    <a:lumMod val="75000"/>
                  </a:schemeClr>
                </a:solidFill>
                <a:cs typeface="+mj-cs"/>
              </a:rPr>
              <a:t> وحدة سنة 2012)</a:t>
            </a:r>
          </a:p>
          <a:p>
            <a:pPr marL="269875" indent="-269875" algn="just" rtl="1" fontAlgn="auto">
              <a:spcBef>
                <a:spcPts val="600"/>
              </a:spcBef>
              <a:spcAft>
                <a:spcPts val="0"/>
              </a:spcAft>
              <a:buFont typeface="Wingdings" pitchFamily="2" charset="2"/>
              <a:buChar char="q"/>
              <a:defRPr/>
            </a:pPr>
            <a:r>
              <a:rPr lang="ar-MA" sz="2800" b="1" dirty="0" smtClean="0">
                <a:solidFill>
                  <a:schemeClr val="accent4">
                    <a:lumMod val="75000"/>
                  </a:schemeClr>
                </a:solidFill>
                <a:cs typeface="+mj-cs"/>
              </a:rPr>
              <a:t>تراجع</a:t>
            </a:r>
            <a:r>
              <a:rPr lang="ar-MA" sz="2800" dirty="0" smtClean="0">
                <a:solidFill>
                  <a:schemeClr val="accent4">
                    <a:lumMod val="75000"/>
                  </a:schemeClr>
                </a:solidFill>
                <a:cs typeface="+mj-cs"/>
              </a:rPr>
              <a:t> عدد </a:t>
            </a:r>
            <a:r>
              <a:rPr lang="ar-MA" sz="2800" b="1" dirty="0" smtClean="0">
                <a:solidFill>
                  <a:schemeClr val="accent4">
                    <a:lumMod val="75000"/>
                  </a:schemeClr>
                </a:solidFill>
                <a:cs typeface="+mj-cs"/>
              </a:rPr>
              <a:t>مناصب الشغل المفقودة </a:t>
            </a:r>
            <a:r>
              <a:rPr lang="ar-MA" sz="2800" dirty="0" smtClean="0">
                <a:solidFill>
                  <a:schemeClr val="accent4">
                    <a:lumMod val="75000"/>
                  </a:schemeClr>
                </a:solidFill>
                <a:cs typeface="+mj-cs"/>
              </a:rPr>
              <a:t>نتيجة </a:t>
            </a:r>
            <a:r>
              <a:rPr lang="ar-SA" sz="2800" dirty="0" smtClean="0">
                <a:solidFill>
                  <a:schemeClr val="accent4">
                    <a:lumMod val="75000"/>
                  </a:schemeClr>
                </a:solidFill>
                <a:cs typeface="+mj-cs"/>
              </a:rPr>
              <a:t>إغلاق الوحدات الإنتاجية أو تقليص عدد الأجراء</a:t>
            </a:r>
            <a:r>
              <a:rPr lang="ar-MA" sz="2800" dirty="0" smtClean="0">
                <a:solidFill>
                  <a:schemeClr val="accent4">
                    <a:lumMod val="75000"/>
                  </a:schemeClr>
                </a:solidFill>
                <a:cs typeface="+mj-cs"/>
              </a:rPr>
              <a:t> ب </a:t>
            </a:r>
            <a:r>
              <a:rPr lang="ar-MA" sz="2800" b="1" dirty="0" smtClean="0">
                <a:solidFill>
                  <a:schemeClr val="accent4">
                    <a:lumMod val="75000"/>
                  </a:schemeClr>
                </a:solidFill>
                <a:cs typeface="+mj-cs"/>
              </a:rPr>
              <a:t>41,3</a:t>
            </a:r>
            <a:r>
              <a:rPr lang="ar-MA" sz="2800" dirty="0" smtClean="0">
                <a:solidFill>
                  <a:schemeClr val="accent4">
                    <a:lumMod val="75000"/>
                  </a:schemeClr>
                </a:solidFill>
                <a:cs typeface="+mj-cs"/>
              </a:rPr>
              <a:t> </a:t>
            </a:r>
            <a:r>
              <a:rPr lang="fr-FR" sz="2800" b="1" dirty="0" smtClean="0">
                <a:solidFill>
                  <a:schemeClr val="accent4">
                    <a:lumMod val="75000"/>
                  </a:schemeClr>
                </a:solidFill>
                <a:cs typeface="+mj-cs"/>
              </a:rPr>
              <a:t>%</a:t>
            </a:r>
            <a:r>
              <a:rPr lang="ar-MA" sz="2800" dirty="0" smtClean="0">
                <a:solidFill>
                  <a:schemeClr val="accent4">
                    <a:lumMod val="75000"/>
                  </a:schemeClr>
                </a:solidFill>
                <a:cs typeface="+mj-cs"/>
              </a:rPr>
              <a:t>، منتقلا من </a:t>
            </a:r>
            <a:r>
              <a:rPr lang="ar-MA" sz="2800" b="1" dirty="0" smtClean="0">
                <a:solidFill>
                  <a:schemeClr val="accent4">
                    <a:lumMod val="75000"/>
                  </a:schemeClr>
                </a:solidFill>
                <a:cs typeface="+mj-cs"/>
              </a:rPr>
              <a:t>5.971</a:t>
            </a:r>
            <a:r>
              <a:rPr lang="ar-MA" sz="2800" dirty="0" smtClean="0">
                <a:solidFill>
                  <a:schemeClr val="accent4">
                    <a:lumMod val="75000"/>
                  </a:schemeClr>
                </a:solidFill>
                <a:cs typeface="+mj-cs"/>
              </a:rPr>
              <a:t> منصب سنة 2011 إلى </a:t>
            </a:r>
            <a:r>
              <a:rPr lang="ar-MA" sz="2800" b="1" dirty="0" smtClean="0">
                <a:solidFill>
                  <a:schemeClr val="accent4">
                    <a:lumMod val="75000"/>
                  </a:schemeClr>
                </a:solidFill>
                <a:cs typeface="+mj-cs"/>
              </a:rPr>
              <a:t>3.508</a:t>
            </a:r>
            <a:r>
              <a:rPr lang="ar-MA" sz="2800" dirty="0" smtClean="0">
                <a:solidFill>
                  <a:schemeClr val="accent4">
                    <a:lumMod val="75000"/>
                  </a:schemeClr>
                </a:solidFill>
                <a:cs typeface="+mj-cs"/>
              </a:rPr>
              <a:t> منصب سنة 2012</a:t>
            </a:r>
          </a:p>
          <a:p>
            <a:pPr marL="269875" indent="-269875" algn="just" rtl="1" fontAlgn="auto">
              <a:spcBef>
                <a:spcPts val="600"/>
              </a:spcBef>
              <a:spcAft>
                <a:spcPts val="0"/>
              </a:spcAft>
              <a:buFont typeface="Wingdings" pitchFamily="2" charset="2"/>
              <a:buChar char="q"/>
              <a:defRPr/>
            </a:pPr>
            <a:r>
              <a:rPr lang="ar-SA" sz="2800" dirty="0" smtClean="0">
                <a:solidFill>
                  <a:schemeClr val="accent4">
                    <a:lumMod val="75000"/>
                  </a:schemeClr>
                </a:solidFill>
                <a:cs typeface="+mj-cs"/>
              </a:rPr>
              <a:t>إقدام </a:t>
            </a:r>
            <a:r>
              <a:rPr lang="ar-MA" sz="2800" b="1" dirty="0" smtClean="0">
                <a:solidFill>
                  <a:schemeClr val="accent4">
                    <a:lumMod val="75000"/>
                  </a:schemeClr>
                </a:solidFill>
                <a:cs typeface="+mj-cs"/>
              </a:rPr>
              <a:t>57</a:t>
            </a:r>
            <a:r>
              <a:rPr lang="ar-SA" sz="2800" dirty="0" smtClean="0">
                <a:solidFill>
                  <a:schemeClr val="accent4">
                    <a:lumMod val="75000"/>
                  </a:schemeClr>
                </a:solidFill>
                <a:cs typeface="+mj-cs"/>
              </a:rPr>
              <a:t> وحدة إنتاجية على </a:t>
            </a:r>
            <a:r>
              <a:rPr lang="ar-SA" sz="2800" b="1" dirty="0" smtClean="0">
                <a:solidFill>
                  <a:schemeClr val="accent4">
                    <a:lumMod val="75000"/>
                  </a:schemeClr>
                </a:solidFill>
                <a:cs typeface="+mj-cs"/>
              </a:rPr>
              <a:t>تخفيض ساعات العمل </a:t>
            </a:r>
            <a:r>
              <a:rPr lang="ar-MA" sz="2800" dirty="0" smtClean="0">
                <a:solidFill>
                  <a:schemeClr val="accent4">
                    <a:lumMod val="75000"/>
                  </a:schemeClr>
                </a:solidFill>
                <a:cs typeface="+mj-cs"/>
              </a:rPr>
              <a:t>سنة 2012 </a:t>
            </a:r>
            <a:r>
              <a:rPr lang="ar-SA" sz="2800" dirty="0" smtClean="0">
                <a:solidFill>
                  <a:schemeClr val="accent4">
                    <a:lumMod val="75000"/>
                  </a:schemeClr>
                </a:solidFill>
                <a:cs typeface="+mj-cs"/>
              </a:rPr>
              <a:t>مقابل </a:t>
            </a:r>
            <a:r>
              <a:rPr lang="ar-MA" sz="2800" b="1" dirty="0" smtClean="0">
                <a:solidFill>
                  <a:schemeClr val="accent4">
                    <a:lumMod val="75000"/>
                  </a:schemeClr>
                </a:solidFill>
                <a:cs typeface="+mj-cs"/>
              </a:rPr>
              <a:t>56</a:t>
            </a:r>
            <a:r>
              <a:rPr lang="ar-SA" sz="2800" dirty="0" smtClean="0">
                <a:solidFill>
                  <a:schemeClr val="accent4">
                    <a:lumMod val="75000"/>
                  </a:schemeClr>
                </a:solidFill>
                <a:cs typeface="+mj-cs"/>
              </a:rPr>
              <a:t> وحدة سنة 2011، وقد هم هذا الإجراء </a:t>
            </a:r>
            <a:r>
              <a:rPr lang="ar-MA" sz="2800" dirty="0" smtClean="0">
                <a:solidFill>
                  <a:schemeClr val="accent4">
                    <a:lumMod val="75000"/>
                  </a:schemeClr>
                </a:solidFill>
                <a:cs typeface="+mj-cs"/>
              </a:rPr>
              <a:t>حوالي </a:t>
            </a:r>
            <a:r>
              <a:rPr lang="ar-MA" sz="2800" b="1" dirty="0" smtClean="0">
                <a:solidFill>
                  <a:schemeClr val="accent4">
                    <a:lumMod val="75000"/>
                  </a:schemeClr>
                </a:solidFill>
                <a:cs typeface="+mj-cs"/>
              </a:rPr>
              <a:t>4.000</a:t>
            </a:r>
            <a:r>
              <a:rPr lang="ar-SA" sz="2800" dirty="0" smtClean="0">
                <a:solidFill>
                  <a:schemeClr val="accent4">
                    <a:lumMod val="75000"/>
                  </a:schemeClr>
                </a:solidFill>
                <a:cs typeface="+mj-cs"/>
              </a:rPr>
              <a:t> أجير، مقابل </a:t>
            </a:r>
            <a:r>
              <a:rPr lang="ar-MA" sz="2800" b="1" dirty="0" smtClean="0">
                <a:solidFill>
                  <a:schemeClr val="accent4">
                    <a:lumMod val="75000"/>
                  </a:schemeClr>
                </a:solidFill>
                <a:cs typeface="+mj-cs"/>
              </a:rPr>
              <a:t>3.859</a:t>
            </a:r>
            <a:r>
              <a:rPr lang="ar-SA" sz="2800" dirty="0" smtClean="0">
                <a:solidFill>
                  <a:schemeClr val="accent4">
                    <a:lumMod val="75000"/>
                  </a:schemeClr>
                </a:solidFill>
                <a:cs typeface="+mj-cs"/>
              </a:rPr>
              <a:t> أجير</a:t>
            </a:r>
            <a:r>
              <a:rPr lang="ar-MA" sz="2800" dirty="0" smtClean="0">
                <a:solidFill>
                  <a:schemeClr val="accent4">
                    <a:lumMod val="75000"/>
                  </a:schemeClr>
                </a:solidFill>
                <a:cs typeface="+mj-cs"/>
              </a:rPr>
              <a:t> سنة 2011</a:t>
            </a:r>
          </a:p>
        </p:txBody>
      </p:sp>
      <p:sp>
        <p:nvSpPr>
          <p:cNvPr id="7" name="Rectangle 6"/>
          <p:cNvSpPr/>
          <p:nvPr/>
        </p:nvSpPr>
        <p:spPr>
          <a:xfrm>
            <a:off x="8501090" y="1052736"/>
            <a:ext cx="642910" cy="460851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ar-MA" sz="2800" b="1" dirty="0" smtClean="0"/>
              <a:t>المصدر : </a:t>
            </a:r>
            <a:r>
              <a:rPr lang="ar-MA" sz="2800" b="1" dirty="0" err="1" smtClean="0">
                <a:solidFill>
                  <a:schemeClr val="bg1"/>
                </a:solidFill>
              </a:rPr>
              <a:t>مندوبيات</a:t>
            </a:r>
            <a:r>
              <a:rPr lang="ar-MA" sz="2800" b="1" dirty="0" smtClean="0">
                <a:solidFill>
                  <a:schemeClr val="bg1"/>
                </a:solidFill>
              </a:rPr>
              <a:t> التشغيل</a:t>
            </a:r>
            <a:endParaRPr lang="fr-FR" sz="2800" dirty="0">
              <a:solidFill>
                <a:schemeClr val="bg1"/>
              </a:solidFill>
            </a:endParaRPr>
          </a:p>
        </p:txBody>
      </p:sp>
      <p:sp>
        <p:nvSpPr>
          <p:cNvPr id="8" name="Espace réservé du numéro de diapositive 7"/>
          <p:cNvSpPr>
            <a:spLocks noGrp="1"/>
          </p:cNvSpPr>
          <p:nvPr>
            <p:ph type="sldNum" sz="quarter" idx="12"/>
          </p:nvPr>
        </p:nvSpPr>
        <p:spPr/>
        <p:txBody>
          <a:bodyPr/>
          <a:lstStyle/>
          <a:p>
            <a:pPr>
              <a:defRPr/>
            </a:pPr>
            <a:fld id="{000F6988-CAFC-4F71-8884-6F85CB282E80}" type="slidenum">
              <a:rPr lang="fr-FR" smtClean="0"/>
              <a:pPr>
                <a:defRPr/>
              </a:pPr>
              <a:t>4</a:t>
            </a:fld>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0" y="-27384"/>
            <a:ext cx="9144000" cy="457200"/>
          </a:xfrm>
          <a:solidFill>
            <a:schemeClr val="tx2">
              <a:lumMod val="60000"/>
              <a:lumOff val="40000"/>
            </a:schemeClr>
          </a:solidFill>
        </p:spPr>
        <p:txBody>
          <a:bodyPr/>
          <a:lstStyle/>
          <a:p>
            <a:r>
              <a:rPr lang="ar-SA" sz="3600" b="1" dirty="0" smtClean="0">
                <a:solidFill>
                  <a:schemeClr val="bg1"/>
                </a:solidFill>
              </a:rPr>
              <a:t>الالتزامات التي تم تنفيذها</a:t>
            </a:r>
            <a:endParaRPr lang="fr-FR" sz="3600" dirty="0" smtClean="0">
              <a:solidFill>
                <a:schemeClr val="bg1"/>
              </a:solidFill>
            </a:endParaRPr>
          </a:p>
        </p:txBody>
      </p:sp>
      <p:sp>
        <p:nvSpPr>
          <p:cNvPr id="4" name="Rectangle 3"/>
          <p:cNvSpPr/>
          <p:nvPr/>
        </p:nvSpPr>
        <p:spPr>
          <a:xfrm>
            <a:off x="107504" y="571148"/>
            <a:ext cx="8928992" cy="5810180"/>
          </a:xfrm>
          <a:prstGeom prst="rect">
            <a:avLst/>
          </a:prstGeom>
          <a:solidFill>
            <a:schemeClr val="accent4">
              <a:lumMod val="20000"/>
              <a:lumOff val="80000"/>
            </a:schemeClr>
          </a:solidFill>
        </p:spPr>
        <p:txBody>
          <a:bodyPr wrap="square">
            <a:spAutoFit/>
          </a:bodyPr>
          <a:lstStyle/>
          <a:p>
            <a:pPr marL="447675"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الرفع من الحد الأدنى القانوني للأجر بقطاعات الصناعة والتجارة والخدمات </a:t>
            </a:r>
            <a:r>
              <a:rPr lang="ar-MA" sz="2500" b="1" dirty="0" err="1" smtClean="0">
                <a:solidFill>
                  <a:schemeClr val="accent4">
                    <a:lumMod val="75000"/>
                  </a:schemeClr>
                </a:solidFill>
                <a:latin typeface="Arial Unicode MS" pitchFamily="34" charset="-128"/>
                <a:ea typeface="Arial Unicode MS" pitchFamily="34" charset="-128"/>
                <a:cs typeface="+mn-cs"/>
              </a:rPr>
              <a:t>والفلاحة.</a:t>
            </a:r>
            <a:r>
              <a:rPr lang="ar-MA" sz="2500" b="1" dirty="0" smtClean="0">
                <a:solidFill>
                  <a:schemeClr val="accent4">
                    <a:lumMod val="75000"/>
                  </a:schemeClr>
                </a:solidFill>
                <a:latin typeface="Arial Unicode MS" pitchFamily="34" charset="-128"/>
                <a:ea typeface="Arial Unicode MS" pitchFamily="34" charset="-128"/>
                <a:cs typeface="+mn-cs"/>
              </a:rPr>
              <a:t> </a:t>
            </a:r>
          </a:p>
          <a:p>
            <a:pPr marL="447675"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رفع الحد الأدنى للمعاش المصروف من طرف الصندوق الوطني للضمان </a:t>
            </a:r>
            <a:r>
              <a:rPr lang="ar-MA" sz="2500" b="1" dirty="0" err="1" smtClean="0">
                <a:solidFill>
                  <a:schemeClr val="accent4">
                    <a:lumMod val="75000"/>
                  </a:schemeClr>
                </a:solidFill>
                <a:latin typeface="Arial Unicode MS" pitchFamily="34" charset="-128"/>
                <a:ea typeface="Arial Unicode MS" pitchFamily="34" charset="-128"/>
                <a:cs typeface="+mn-cs"/>
              </a:rPr>
              <a:t>الاجتماعي.</a:t>
            </a:r>
            <a:r>
              <a:rPr lang="ar-MA" sz="2500" b="1" dirty="0" smtClean="0">
                <a:solidFill>
                  <a:schemeClr val="accent4">
                    <a:lumMod val="75000"/>
                  </a:schemeClr>
                </a:solidFill>
                <a:latin typeface="Arial Unicode MS" pitchFamily="34" charset="-128"/>
                <a:ea typeface="Arial Unicode MS" pitchFamily="34" charset="-128"/>
                <a:cs typeface="+mn-cs"/>
              </a:rPr>
              <a:t> </a:t>
            </a:r>
          </a:p>
          <a:p>
            <a:pPr marL="447675" lvl="0"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تسوية ملف </a:t>
            </a:r>
            <a:r>
              <a:rPr lang="ar-MA" sz="2500" b="1" dirty="0" err="1" smtClean="0">
                <a:solidFill>
                  <a:schemeClr val="accent4">
                    <a:lumMod val="75000"/>
                  </a:schemeClr>
                </a:solidFill>
                <a:latin typeface="Arial Unicode MS" pitchFamily="34" charset="-128"/>
                <a:ea typeface="Arial Unicode MS" pitchFamily="34" charset="-128"/>
                <a:cs typeface="+mn-cs"/>
              </a:rPr>
              <a:t>متقاعدي</a:t>
            </a:r>
            <a:r>
              <a:rPr lang="ar-MA" sz="2500" b="1" dirty="0" smtClean="0">
                <a:solidFill>
                  <a:schemeClr val="accent4">
                    <a:lumMod val="75000"/>
                  </a:schemeClr>
                </a:solidFill>
                <a:latin typeface="Arial Unicode MS" pitchFamily="34" charset="-128"/>
                <a:ea typeface="Arial Unicode MS" pitchFamily="34" charset="-128"/>
                <a:cs typeface="+mn-cs"/>
              </a:rPr>
              <a:t> وذوي حقوق مستخدمي الوكالة المستقلة للنقل الحضري سابقا بالدار البيضاء، بتخصيص الدولة لغلاف مالي قدره 177.427.000 درهم.</a:t>
            </a:r>
          </a:p>
          <a:p>
            <a:pPr marL="447675"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تسوية ملف تحسين الوضعية المادية لمستخدمي الصندوق الوطني للضمان الاجتماعي.</a:t>
            </a:r>
          </a:p>
          <a:p>
            <a:pPr marL="447675" lvl="0"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صدور المرسوم المتعلق بالقواعد الصحية  السارية على الأجراء العاملين </a:t>
            </a:r>
            <a:r>
              <a:rPr lang="ar-MA" sz="2500" b="1" dirty="0" err="1" smtClean="0">
                <a:solidFill>
                  <a:schemeClr val="accent4">
                    <a:lumMod val="75000"/>
                  </a:schemeClr>
                </a:solidFill>
                <a:latin typeface="Arial Unicode MS" pitchFamily="34" charset="-128"/>
                <a:ea typeface="Arial Unicode MS" pitchFamily="34" charset="-128"/>
                <a:cs typeface="+mn-cs"/>
              </a:rPr>
              <a:t>بمنازلهم </a:t>
            </a:r>
            <a:r>
              <a:rPr lang="ar-MA" sz="2500" b="1" dirty="0" smtClean="0">
                <a:solidFill>
                  <a:schemeClr val="accent4">
                    <a:lumMod val="75000"/>
                  </a:schemeClr>
                </a:solidFill>
                <a:latin typeface="Arial Unicode MS" pitchFamily="34" charset="-128"/>
                <a:ea typeface="Arial Unicode MS" pitchFamily="34" charset="-128"/>
                <a:cs typeface="+mn-cs"/>
              </a:rPr>
              <a:t>(المادة 295 من مدونة الشغل</a:t>
            </a:r>
            <a:r>
              <a:rPr lang="ar-MA" sz="2500" b="1" dirty="0" err="1" smtClean="0">
                <a:solidFill>
                  <a:schemeClr val="accent4">
                    <a:lumMod val="75000"/>
                  </a:schemeClr>
                </a:solidFill>
                <a:latin typeface="Arial Unicode MS" pitchFamily="34" charset="-128"/>
                <a:ea typeface="Arial Unicode MS" pitchFamily="34" charset="-128"/>
                <a:cs typeface="+mn-cs"/>
              </a:rPr>
              <a:t>)؛</a:t>
            </a:r>
            <a:endParaRPr lang="fr-FR" sz="2500" b="1" dirty="0" smtClean="0">
              <a:solidFill>
                <a:schemeClr val="accent4">
                  <a:lumMod val="75000"/>
                </a:schemeClr>
              </a:solidFill>
              <a:latin typeface="Arial Unicode MS" pitchFamily="34" charset="-128"/>
              <a:ea typeface="Arial Unicode MS" pitchFamily="34" charset="-128"/>
              <a:cs typeface="+mn-cs"/>
            </a:endParaRPr>
          </a:p>
          <a:p>
            <a:pPr marL="447675" lvl="0"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المصادقة على الاتفاقية رقم 102 المتعلقة بالضمان </a:t>
            </a:r>
            <a:r>
              <a:rPr lang="ar-MA" sz="2500" b="1" dirty="0" err="1" smtClean="0">
                <a:solidFill>
                  <a:schemeClr val="accent4">
                    <a:lumMod val="75000"/>
                  </a:schemeClr>
                </a:solidFill>
                <a:latin typeface="Arial Unicode MS" pitchFamily="34" charset="-128"/>
                <a:ea typeface="Arial Unicode MS" pitchFamily="34" charset="-128"/>
                <a:cs typeface="+mn-cs"/>
              </a:rPr>
              <a:t>الاجتماعي،</a:t>
            </a:r>
            <a:r>
              <a:rPr lang="ar-MA" sz="2500" b="1" dirty="0" smtClean="0">
                <a:solidFill>
                  <a:schemeClr val="accent4">
                    <a:lumMod val="75000"/>
                  </a:schemeClr>
                </a:solidFill>
                <a:latin typeface="Arial Unicode MS" pitchFamily="34" charset="-128"/>
                <a:ea typeface="Arial Unicode MS" pitchFamily="34" charset="-128"/>
                <a:cs typeface="+mn-cs"/>
              </a:rPr>
              <a:t> </a:t>
            </a:r>
            <a:endParaRPr lang="fr-FR" sz="2500" b="1" dirty="0" smtClean="0">
              <a:solidFill>
                <a:schemeClr val="accent4">
                  <a:lumMod val="75000"/>
                </a:schemeClr>
              </a:solidFill>
              <a:latin typeface="Arial Unicode MS" pitchFamily="34" charset="-128"/>
              <a:ea typeface="Arial Unicode MS" pitchFamily="34" charset="-128"/>
              <a:cs typeface="+mn-cs"/>
            </a:endParaRPr>
          </a:p>
          <a:p>
            <a:pPr marL="447675" lvl="0" indent="-447675" algn="r" rtl="1">
              <a:lnSpc>
                <a:spcPct val="115000"/>
              </a:lnSpc>
              <a:buFont typeface="Wingdings" pitchFamily="2" charset="2"/>
              <a:buChar char="q"/>
            </a:pPr>
            <a:r>
              <a:rPr lang="ar-MA" sz="2500" b="1" dirty="0" smtClean="0">
                <a:solidFill>
                  <a:schemeClr val="accent4">
                    <a:lumMod val="75000"/>
                  </a:schemeClr>
                </a:solidFill>
                <a:latin typeface="Arial Unicode MS" pitchFamily="34" charset="-128"/>
                <a:ea typeface="Arial Unicode MS" pitchFamily="34" charset="-128"/>
                <a:cs typeface="+mn-cs"/>
              </a:rPr>
              <a:t>المصادقة على الاتفاقية رقم 141 حول منظمات العمال الزراعيين ودورهم في التنمية الاقتصادية والاجتماعية.</a:t>
            </a:r>
            <a:endParaRPr lang="fr-FR" sz="2500" b="1" dirty="0" smtClean="0">
              <a:solidFill>
                <a:schemeClr val="accent4">
                  <a:lumMod val="75000"/>
                </a:schemeClr>
              </a:solidFill>
              <a:latin typeface="Arial Unicode MS" pitchFamily="34" charset="-128"/>
              <a:ea typeface="Arial Unicode MS" pitchFamily="34" charset="-128"/>
              <a:cs typeface="+mn-cs"/>
            </a:endParaRPr>
          </a:p>
        </p:txBody>
      </p:sp>
      <p:sp>
        <p:nvSpPr>
          <p:cNvPr id="8" name="Espace réservé du numéro de diapositive 7"/>
          <p:cNvSpPr>
            <a:spLocks noGrp="1"/>
          </p:cNvSpPr>
          <p:nvPr>
            <p:ph type="sldNum" sz="quarter" idx="12"/>
          </p:nvPr>
        </p:nvSpPr>
        <p:spPr/>
        <p:txBody>
          <a:bodyPr/>
          <a:lstStyle/>
          <a:p>
            <a:pPr>
              <a:defRPr/>
            </a:pPr>
            <a:fld id="{000F6988-CAFC-4F71-8884-6F85CB282E80}" type="slidenum">
              <a:rPr lang="fr-FR" smtClean="0"/>
              <a:pPr>
                <a:defRPr/>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1075056"/>
            <a:ext cx="8784976" cy="4514184"/>
          </a:xfrm>
          <a:prstGeom prst="rect">
            <a:avLst/>
          </a:prstGeom>
          <a:solidFill>
            <a:schemeClr val="accent4">
              <a:lumMod val="20000"/>
              <a:lumOff val="80000"/>
            </a:schemeClr>
          </a:solidFill>
        </p:spPr>
        <p:txBody>
          <a:bodyPr wrap="square">
            <a:spAutoFit/>
          </a:bodyPr>
          <a:lstStyle/>
          <a:p>
            <a:pPr marL="228600" lvl="0" indent="-228600" algn="r" rtl="1">
              <a:lnSpc>
                <a:spcPct val="115000"/>
              </a:lnSpc>
              <a:buFont typeface="Wingdings" pitchFamily="2" charset="2"/>
              <a:buChar char="§"/>
            </a:pPr>
            <a:r>
              <a:rPr lang="ar-MA" sz="2800" b="1" dirty="0" smtClean="0">
                <a:solidFill>
                  <a:schemeClr val="accent4">
                    <a:lumMod val="75000"/>
                  </a:schemeClr>
                </a:solidFill>
                <a:latin typeface="Arial Unicode MS" pitchFamily="34" charset="-128"/>
                <a:ea typeface="Arial Unicode MS" pitchFamily="34" charset="-128"/>
              </a:rPr>
              <a:t>تسوية ملف المتعاقدين مع مكتب التكوين المهني وإنعاش الشغل </a:t>
            </a:r>
            <a:endParaRPr lang="fr-FR" sz="2800" b="1" dirty="0" smtClean="0">
              <a:solidFill>
                <a:schemeClr val="accent4">
                  <a:lumMod val="75000"/>
                </a:schemeClr>
              </a:solidFill>
              <a:latin typeface="Arial Unicode MS" pitchFamily="34" charset="-128"/>
              <a:ea typeface="Arial Unicode MS" pitchFamily="34" charset="-128"/>
            </a:endParaRPr>
          </a:p>
          <a:p>
            <a:pPr marL="228600" lvl="0" indent="-228600" algn="r" rtl="1">
              <a:lnSpc>
                <a:spcPct val="115000"/>
              </a:lnSpc>
              <a:buFont typeface="Wingdings" pitchFamily="2" charset="2"/>
              <a:buChar char="§"/>
            </a:pPr>
            <a:r>
              <a:rPr lang="ar-MA" sz="2800" b="1" dirty="0" smtClean="0">
                <a:solidFill>
                  <a:schemeClr val="accent4">
                    <a:lumMod val="75000"/>
                  </a:schemeClr>
                </a:solidFill>
                <a:latin typeface="Arial Unicode MS" pitchFamily="34" charset="-128"/>
                <a:ea typeface="Arial Unicode MS" pitchFamily="34" charset="-128"/>
              </a:rPr>
              <a:t>القيام بحملة واسعة تستهدف حمل المقاولات على احترام التزاماتها الاجتماعية المتعلقة بالتصريح بأجرائها وبالتغطية الاجتماعية والصحية والتأمين عن حوادث الشغل </a:t>
            </a:r>
            <a:r>
              <a:rPr lang="ar-MA" sz="2800" b="1" dirty="0" err="1" smtClean="0">
                <a:solidFill>
                  <a:schemeClr val="accent4">
                    <a:lumMod val="75000"/>
                  </a:schemeClr>
                </a:solidFill>
                <a:latin typeface="Arial Unicode MS" pitchFamily="34" charset="-128"/>
                <a:ea typeface="Arial Unicode MS" pitchFamily="34" charset="-128"/>
              </a:rPr>
              <a:t>للأجراء.</a:t>
            </a:r>
            <a:r>
              <a:rPr lang="ar-MA" sz="2800" b="1" dirty="0" smtClean="0">
                <a:solidFill>
                  <a:schemeClr val="accent4">
                    <a:lumMod val="75000"/>
                  </a:schemeClr>
                </a:solidFill>
                <a:latin typeface="Arial Unicode MS" pitchFamily="34" charset="-128"/>
                <a:ea typeface="Arial Unicode MS" pitchFamily="34" charset="-128"/>
              </a:rPr>
              <a:t> </a:t>
            </a:r>
            <a:endParaRPr lang="fr-FR" sz="2800" b="1" dirty="0" smtClean="0">
              <a:solidFill>
                <a:schemeClr val="accent4">
                  <a:lumMod val="75000"/>
                </a:schemeClr>
              </a:solidFill>
              <a:latin typeface="Arial Unicode MS" pitchFamily="34" charset="-128"/>
              <a:ea typeface="Arial Unicode MS" pitchFamily="34" charset="-128"/>
            </a:endParaRPr>
          </a:p>
          <a:p>
            <a:pPr marL="228600" lvl="0" indent="-228600" algn="r" rtl="1">
              <a:lnSpc>
                <a:spcPct val="115000"/>
              </a:lnSpc>
              <a:buFont typeface="Wingdings" pitchFamily="2" charset="2"/>
              <a:buChar char="§"/>
            </a:pPr>
            <a:r>
              <a:rPr lang="ar-MA" sz="2800" b="1" dirty="0" smtClean="0">
                <a:solidFill>
                  <a:schemeClr val="accent4">
                    <a:lumMod val="75000"/>
                  </a:schemeClr>
                </a:solidFill>
                <a:latin typeface="Arial Unicode MS" pitchFamily="34" charset="-128"/>
                <a:ea typeface="Arial Unicode MS" pitchFamily="34" charset="-128"/>
              </a:rPr>
              <a:t>تمديد مجال تطبيق نظام الضمان الاجتماعي ليشمل مهنيي النقل الحاملين لبطاقة السائق المهني.</a:t>
            </a:r>
            <a:endParaRPr lang="fr-FR" sz="2800" b="1" dirty="0" smtClean="0">
              <a:solidFill>
                <a:schemeClr val="accent4">
                  <a:lumMod val="75000"/>
                </a:schemeClr>
              </a:solidFill>
              <a:latin typeface="Arial Unicode MS" pitchFamily="34" charset="-128"/>
              <a:ea typeface="Arial Unicode MS" pitchFamily="34" charset="-128"/>
            </a:endParaRPr>
          </a:p>
          <a:p>
            <a:pPr marL="228600" lvl="0" indent="-228600" algn="r" rtl="1">
              <a:lnSpc>
                <a:spcPct val="115000"/>
              </a:lnSpc>
              <a:buFont typeface="Wingdings" pitchFamily="2" charset="2"/>
              <a:buChar char="§"/>
            </a:pPr>
            <a:r>
              <a:rPr lang="ar-MA" sz="2800" b="1" dirty="0" smtClean="0">
                <a:solidFill>
                  <a:schemeClr val="accent4">
                    <a:lumMod val="75000"/>
                  </a:schemeClr>
                </a:solidFill>
                <a:latin typeface="Arial Unicode MS" pitchFamily="34" charset="-128"/>
                <a:ea typeface="Arial Unicode MS" pitchFamily="34" charset="-128"/>
              </a:rPr>
              <a:t>صدور القرار المتعلق بتحديد </a:t>
            </a:r>
            <a:r>
              <a:rPr lang="ar-MA" sz="2800" b="1" dirty="0" err="1" smtClean="0">
                <a:solidFill>
                  <a:schemeClr val="accent4">
                    <a:lumMod val="75000"/>
                  </a:schemeClr>
                </a:solidFill>
                <a:latin typeface="Arial Unicode MS" pitchFamily="34" charset="-128"/>
                <a:ea typeface="Arial Unicode MS" pitchFamily="34" charset="-128"/>
              </a:rPr>
              <a:t>كيفيات</a:t>
            </a:r>
            <a:r>
              <a:rPr lang="ar-MA" sz="2800" b="1" dirty="0" smtClean="0">
                <a:solidFill>
                  <a:schemeClr val="accent4">
                    <a:lumMod val="75000"/>
                  </a:schemeClr>
                </a:solidFill>
                <a:latin typeface="Arial Unicode MS" pitchFamily="34" charset="-128"/>
                <a:ea typeface="Arial Unicode MS" pitchFamily="34" charset="-128"/>
              </a:rPr>
              <a:t> تطبيق المادة 327 من مدونة الشغل المتعلقة بالفحوصات الطبية.</a:t>
            </a:r>
            <a:endParaRPr lang="fr-FR" sz="2800" b="1" dirty="0" smtClean="0">
              <a:solidFill>
                <a:schemeClr val="accent4">
                  <a:lumMod val="75000"/>
                </a:schemeClr>
              </a:solidFill>
              <a:latin typeface="Arial Unicode MS" pitchFamily="34" charset="-128"/>
              <a:ea typeface="Arial Unicode MS" pitchFamily="34" charset="-128"/>
            </a:endParaRPr>
          </a:p>
          <a:p>
            <a:pPr marL="228600" lvl="0" indent="-228600" algn="r" rtl="1">
              <a:lnSpc>
                <a:spcPct val="115000"/>
              </a:lnSpc>
              <a:buFont typeface="Wingdings" pitchFamily="2" charset="2"/>
              <a:buChar char="§"/>
            </a:pPr>
            <a:r>
              <a:rPr lang="ar-MA" sz="2800" b="1" dirty="0" smtClean="0">
                <a:solidFill>
                  <a:schemeClr val="accent4">
                    <a:lumMod val="75000"/>
                  </a:schemeClr>
                </a:solidFill>
                <a:latin typeface="Arial Unicode MS" pitchFamily="34" charset="-128"/>
                <a:ea typeface="Arial Unicode MS" pitchFamily="34" charset="-128"/>
              </a:rPr>
              <a:t>عقد اجتماع مجلس المفاوضة الجماعية؛</a:t>
            </a:r>
            <a:endParaRPr lang="fr-FR" sz="2800" b="1" dirty="0" smtClean="0">
              <a:solidFill>
                <a:schemeClr val="accent4">
                  <a:lumMod val="75000"/>
                </a:schemeClr>
              </a:solidFill>
              <a:latin typeface="Arial Unicode MS" pitchFamily="34" charset="-128"/>
              <a:ea typeface="Arial Unicode MS" pitchFamily="34" charset="-128"/>
            </a:endParaRPr>
          </a:p>
        </p:txBody>
      </p:sp>
      <p:sp>
        <p:nvSpPr>
          <p:cNvPr id="6" name="Titre 1"/>
          <p:cNvSpPr>
            <a:spLocks noGrp="1"/>
          </p:cNvSpPr>
          <p:nvPr>
            <p:ph type="title"/>
          </p:nvPr>
        </p:nvSpPr>
        <p:spPr>
          <a:xfrm>
            <a:off x="0" y="-27384"/>
            <a:ext cx="9144000" cy="457200"/>
          </a:xfrm>
          <a:solidFill>
            <a:schemeClr val="tx2">
              <a:lumMod val="60000"/>
              <a:lumOff val="40000"/>
            </a:schemeClr>
          </a:solidFill>
        </p:spPr>
        <p:txBody>
          <a:bodyPr/>
          <a:lstStyle/>
          <a:p>
            <a:r>
              <a:rPr lang="ar-SA" sz="3600" b="1" dirty="0" smtClean="0">
                <a:solidFill>
                  <a:schemeClr val="bg1"/>
                </a:solidFill>
              </a:rPr>
              <a:t>الالتزامات التي تم تنفيذها</a:t>
            </a:r>
            <a:r>
              <a:rPr lang="ar-MA" sz="3600" b="1" dirty="0" smtClean="0">
                <a:solidFill>
                  <a:schemeClr val="bg1"/>
                </a:solidFill>
              </a:rPr>
              <a:t> (تابع</a:t>
            </a:r>
            <a:r>
              <a:rPr lang="ar-MA" sz="3600" b="1" dirty="0" err="1" smtClean="0">
                <a:solidFill>
                  <a:schemeClr val="bg1"/>
                </a:solidFill>
              </a:rPr>
              <a:t>)</a:t>
            </a:r>
            <a:endParaRPr lang="fr-FR" sz="3600" dirty="0" smtClean="0">
              <a:solidFill>
                <a:schemeClr val="bg1"/>
              </a:solidFill>
            </a:endParaRPr>
          </a:p>
        </p:txBody>
      </p:sp>
      <p:sp>
        <p:nvSpPr>
          <p:cNvPr id="7" name="Espace réservé du numéro de diapositive 6"/>
          <p:cNvSpPr>
            <a:spLocks noGrp="1"/>
          </p:cNvSpPr>
          <p:nvPr>
            <p:ph type="sldNum" sz="quarter" idx="12"/>
          </p:nvPr>
        </p:nvSpPr>
        <p:spPr/>
        <p:txBody>
          <a:bodyPr/>
          <a:lstStyle/>
          <a:p>
            <a:pPr>
              <a:defRPr/>
            </a:pPr>
            <a:fld id="{000F6988-CAFC-4F71-8884-6F85CB282E80}" type="slidenum">
              <a:rPr lang="fr-FR" smtClean="0"/>
              <a:pPr>
                <a:defRPr/>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0" y="-27384"/>
            <a:ext cx="9144000" cy="472480"/>
          </a:xfrm>
          <a:solidFill>
            <a:schemeClr val="tx2">
              <a:lumMod val="60000"/>
              <a:lumOff val="40000"/>
            </a:schemeClr>
          </a:solidFill>
        </p:spPr>
        <p:txBody>
          <a:bodyPr/>
          <a:lstStyle/>
          <a:p>
            <a:r>
              <a:rPr lang="ar-SA" sz="3600" b="1" dirty="0" smtClean="0">
                <a:solidFill>
                  <a:schemeClr val="bg1"/>
                </a:solidFill>
              </a:rPr>
              <a:t>الالتزامات </a:t>
            </a:r>
            <a:r>
              <a:rPr lang="ar-MA" sz="3600" b="1" dirty="0" smtClean="0">
                <a:solidFill>
                  <a:schemeClr val="bg1"/>
                </a:solidFill>
              </a:rPr>
              <a:t>التي شرع في </a:t>
            </a:r>
            <a:r>
              <a:rPr lang="ar-SA" sz="3600" b="1" dirty="0" smtClean="0">
                <a:solidFill>
                  <a:schemeClr val="bg1"/>
                </a:solidFill>
              </a:rPr>
              <a:t>تنفيذ</a:t>
            </a:r>
            <a:r>
              <a:rPr lang="ar-MA" sz="3600" b="1" dirty="0" smtClean="0">
                <a:solidFill>
                  <a:schemeClr val="bg1"/>
                </a:solidFill>
              </a:rPr>
              <a:t>ها</a:t>
            </a:r>
            <a:endParaRPr lang="fr-FR" sz="3600" b="1" dirty="0" smtClean="0">
              <a:solidFill>
                <a:schemeClr val="bg1"/>
              </a:solidFill>
            </a:endParaRPr>
          </a:p>
        </p:txBody>
      </p:sp>
      <p:sp>
        <p:nvSpPr>
          <p:cNvPr id="4" name="Rectangle 3"/>
          <p:cNvSpPr/>
          <p:nvPr/>
        </p:nvSpPr>
        <p:spPr>
          <a:xfrm>
            <a:off x="144016" y="586597"/>
            <a:ext cx="8820472" cy="5578707"/>
          </a:xfrm>
          <a:prstGeom prst="rect">
            <a:avLst/>
          </a:prstGeom>
          <a:solidFill>
            <a:schemeClr val="accent4">
              <a:lumMod val="20000"/>
              <a:lumOff val="80000"/>
            </a:schemeClr>
          </a:solidFill>
        </p:spPr>
        <p:txBody>
          <a:bodyPr wrap="square">
            <a:spAutoFit/>
          </a:bodyPr>
          <a:lstStyle/>
          <a:p>
            <a:pPr marL="361950" marR="0" indent="-361950" algn="just" defTabSz="914400" rtl="1" eaLnBrk="1" fontAlgn="auto" latinLnBrk="0" hangingPunct="1">
              <a:lnSpc>
                <a:spcPct val="115000"/>
              </a:lnSpc>
              <a:spcBef>
                <a:spcPts val="0"/>
              </a:spcBef>
              <a:spcAft>
                <a:spcPts val="0"/>
              </a:spcAft>
              <a:buClrTx/>
              <a:buSzTx/>
              <a:buFont typeface="Wingdings" pitchFamily="2" charset="2"/>
              <a:buChar char="q"/>
              <a:tabLst/>
              <a:defRPr/>
            </a:pPr>
            <a:r>
              <a:rPr lang="ar-MA" sz="2600" b="1" dirty="0" smtClean="0">
                <a:solidFill>
                  <a:schemeClr val="accent4">
                    <a:lumMod val="75000"/>
                  </a:schemeClr>
                </a:solidFill>
                <a:latin typeface="Arial Unicode MS" pitchFamily="34" charset="-128"/>
                <a:ea typeface="Arial Unicode MS" pitchFamily="34" charset="-128"/>
                <a:cs typeface="+mn-cs"/>
              </a:rPr>
              <a:t>المصادقة على مشروع مدونة التعاضد.</a:t>
            </a:r>
          </a:p>
          <a:p>
            <a:pPr marL="361950" marR="0" indent="-361950" algn="just" defTabSz="914400" rtl="1" eaLnBrk="1" fontAlgn="auto" latinLnBrk="0" hangingPunct="1">
              <a:lnSpc>
                <a:spcPct val="115000"/>
              </a:lnSpc>
              <a:spcBef>
                <a:spcPts val="0"/>
              </a:spcBef>
              <a:spcAft>
                <a:spcPts val="0"/>
              </a:spcAft>
              <a:buClrTx/>
              <a:buSzTx/>
              <a:buFont typeface="Wingdings" pitchFamily="2" charset="2"/>
              <a:buChar char="q"/>
              <a:tabLst/>
              <a:defRPr/>
            </a:pPr>
            <a:r>
              <a:rPr lang="ar-MA" sz="2600" b="1" dirty="0" smtClean="0">
                <a:solidFill>
                  <a:schemeClr val="accent4">
                    <a:lumMod val="75000"/>
                  </a:schemeClr>
                </a:solidFill>
                <a:latin typeface="Arial Unicode MS" pitchFamily="34" charset="-128"/>
                <a:ea typeface="Arial Unicode MS" pitchFamily="34" charset="-128"/>
                <a:cs typeface="+mn-cs"/>
              </a:rPr>
              <a:t>وضع مشروع قانون بإحداث وتنظيم المصلحة الاجتماعية للشغل داخل المقاولة.</a:t>
            </a:r>
          </a:p>
          <a:p>
            <a:pPr marL="361950" lvl="0" indent="-361950" algn="just" rtl="1" fontAlgn="auto">
              <a:lnSpc>
                <a:spcPct val="115000"/>
              </a:lnSpc>
              <a:spcBef>
                <a:spcPts val="0"/>
              </a:spcBef>
              <a:spcAft>
                <a:spcPts val="0"/>
              </a:spcAft>
              <a:buFont typeface="Wingdings" pitchFamily="2" charset="2"/>
              <a:buChar char="q"/>
              <a:defRPr/>
            </a:pPr>
            <a:r>
              <a:rPr lang="ar-MA" sz="2600" b="1" dirty="0" smtClean="0">
                <a:solidFill>
                  <a:schemeClr val="accent4">
                    <a:lumMod val="75000"/>
                  </a:schemeClr>
                </a:solidFill>
                <a:latin typeface="Arial Unicode MS" pitchFamily="34" charset="-128"/>
                <a:ea typeface="Arial Unicode MS" pitchFamily="34" charset="-128"/>
                <a:cs typeface="+mn-cs"/>
              </a:rPr>
              <a:t>وضع نظام التغطية الصحية الأساسية لفائدة </a:t>
            </a:r>
            <a:r>
              <a:rPr lang="ar-MA" sz="2600" b="1" dirty="0" err="1" smtClean="0">
                <a:solidFill>
                  <a:schemeClr val="accent4">
                    <a:lumMod val="75000"/>
                  </a:schemeClr>
                </a:solidFill>
                <a:latin typeface="Arial Unicode MS" pitchFamily="34" charset="-128"/>
                <a:ea typeface="Arial Unicode MS" pitchFamily="34" charset="-128"/>
                <a:cs typeface="+mn-cs"/>
              </a:rPr>
              <a:t>الطلبة .</a:t>
            </a:r>
            <a:endParaRPr lang="fr-FR" sz="2600" b="1" dirty="0" smtClean="0">
              <a:solidFill>
                <a:schemeClr val="accent4">
                  <a:lumMod val="75000"/>
                </a:schemeClr>
              </a:solidFill>
              <a:latin typeface="Arial Unicode MS" pitchFamily="34" charset="-128"/>
              <a:ea typeface="Arial Unicode MS" pitchFamily="34" charset="-128"/>
              <a:cs typeface="+mn-cs"/>
            </a:endParaRPr>
          </a:p>
          <a:p>
            <a:pPr marL="361950" indent="-361950" algn="just" rtl="1" fontAlgn="auto">
              <a:lnSpc>
                <a:spcPct val="115000"/>
              </a:lnSpc>
              <a:spcBef>
                <a:spcPts val="0"/>
              </a:spcBef>
              <a:spcAft>
                <a:spcPts val="0"/>
              </a:spcAft>
              <a:buFont typeface="Wingdings" pitchFamily="2" charset="2"/>
              <a:buChar char="q"/>
              <a:defRPr/>
            </a:pPr>
            <a:r>
              <a:rPr lang="ar-MA" sz="2600" b="1" dirty="0" smtClean="0">
                <a:solidFill>
                  <a:schemeClr val="accent4">
                    <a:lumMod val="75000"/>
                  </a:schemeClr>
                </a:solidFill>
                <a:latin typeface="Arial Unicode MS" pitchFamily="34" charset="-128"/>
                <a:ea typeface="Arial Unicode MS" pitchFamily="34" charset="-128"/>
                <a:cs typeface="+mn-cs"/>
              </a:rPr>
              <a:t>إصدار القانون الخاص المتعلق بتحديد العلاقات بين المشغلين والأجراء وشروط الشغل في القطاعات التي تتميز بطابع تقليدي </a:t>
            </a:r>
            <a:r>
              <a:rPr lang="ar-MA" sz="2600" b="1" dirty="0" err="1" smtClean="0">
                <a:solidFill>
                  <a:schemeClr val="accent4">
                    <a:lumMod val="75000"/>
                  </a:schemeClr>
                </a:solidFill>
                <a:latin typeface="Arial Unicode MS" pitchFamily="34" charset="-128"/>
                <a:ea typeface="Arial Unicode MS" pitchFamily="34" charset="-128"/>
                <a:cs typeface="+mn-cs"/>
              </a:rPr>
              <a:t>صرف </a:t>
            </a:r>
            <a:r>
              <a:rPr lang="ar-MA" sz="2600" b="1" dirty="0" smtClean="0">
                <a:solidFill>
                  <a:schemeClr val="accent4">
                    <a:lumMod val="75000"/>
                  </a:schemeClr>
                </a:solidFill>
                <a:latin typeface="Arial Unicode MS" pitchFamily="34" charset="-128"/>
                <a:ea typeface="Arial Unicode MS" pitchFamily="34" charset="-128"/>
                <a:cs typeface="+mn-cs"/>
              </a:rPr>
              <a:t>(المادة 4 من مدونة الشغل</a:t>
            </a:r>
            <a:r>
              <a:rPr lang="ar-MA" sz="2600" b="1" dirty="0" err="1" smtClean="0">
                <a:solidFill>
                  <a:schemeClr val="accent4">
                    <a:lumMod val="75000"/>
                  </a:schemeClr>
                </a:solidFill>
                <a:latin typeface="Arial Unicode MS" pitchFamily="34" charset="-128"/>
                <a:ea typeface="Arial Unicode MS" pitchFamily="34" charset="-128"/>
                <a:cs typeface="+mn-cs"/>
              </a:rPr>
              <a:t>)؛</a:t>
            </a:r>
            <a:endParaRPr lang="fr-FR" sz="2600" b="1" dirty="0" err="1" smtClean="0">
              <a:solidFill>
                <a:schemeClr val="accent4">
                  <a:lumMod val="75000"/>
                </a:schemeClr>
              </a:solidFill>
              <a:latin typeface="Arial Unicode MS" pitchFamily="34" charset="-128"/>
              <a:ea typeface="Arial Unicode MS" pitchFamily="34" charset="-128"/>
              <a:cs typeface="+mn-cs"/>
            </a:endParaRPr>
          </a:p>
          <a:p>
            <a:pPr marL="361950" indent="-361950" algn="just" rtl="1" fontAlgn="auto">
              <a:lnSpc>
                <a:spcPct val="115000"/>
              </a:lnSpc>
              <a:spcBef>
                <a:spcPts val="0"/>
              </a:spcBef>
              <a:spcAft>
                <a:spcPts val="0"/>
              </a:spcAft>
              <a:buFont typeface="Wingdings" pitchFamily="2" charset="2"/>
              <a:buChar char="q"/>
              <a:defRPr/>
            </a:pPr>
            <a:r>
              <a:rPr lang="ar-MA" sz="2600" b="1" dirty="0" smtClean="0">
                <a:solidFill>
                  <a:schemeClr val="accent4">
                    <a:lumMod val="75000"/>
                  </a:schemeClr>
                </a:solidFill>
                <a:latin typeface="Arial Unicode MS" pitchFamily="34" charset="-128"/>
                <a:ea typeface="Arial Unicode MS" pitchFamily="34" charset="-128"/>
                <a:cs typeface="+mn-cs"/>
              </a:rPr>
              <a:t>مراجعة الفصل 288 من القانون الجنائي.</a:t>
            </a:r>
            <a:endParaRPr lang="fr-FR" sz="2600" b="1" dirty="0" err="1" smtClean="0">
              <a:solidFill>
                <a:schemeClr val="accent4">
                  <a:lumMod val="75000"/>
                </a:schemeClr>
              </a:solidFill>
              <a:latin typeface="Arial Unicode MS" pitchFamily="34" charset="-128"/>
              <a:ea typeface="Arial Unicode MS" pitchFamily="34" charset="-128"/>
              <a:cs typeface="+mn-cs"/>
            </a:endParaRPr>
          </a:p>
          <a:p>
            <a:pPr marL="361950" indent="-361950" algn="just" rtl="1" fontAlgn="auto">
              <a:lnSpc>
                <a:spcPct val="115000"/>
              </a:lnSpc>
              <a:spcBef>
                <a:spcPts val="0"/>
              </a:spcBef>
              <a:spcAft>
                <a:spcPts val="0"/>
              </a:spcAft>
              <a:buFont typeface="Wingdings" pitchFamily="2" charset="2"/>
              <a:buChar char="q"/>
              <a:defRPr/>
            </a:pPr>
            <a:r>
              <a:rPr lang="ar-MA" sz="2600" b="1" dirty="0" smtClean="0">
                <a:solidFill>
                  <a:schemeClr val="accent4">
                    <a:lumMod val="75000"/>
                  </a:schemeClr>
                </a:solidFill>
                <a:latin typeface="Arial Unicode MS" pitchFamily="34" charset="-128"/>
                <a:ea typeface="Arial Unicode MS" pitchFamily="34" charset="-128"/>
                <a:cs typeface="+mn-cs"/>
              </a:rPr>
              <a:t>عدم اشتراط 3240 يوم عمل كحد أدنى من الانخراط في الصندوق الوطني للضمان الاجتماعي للاستفادة من معاش التقاعد.</a:t>
            </a:r>
            <a:endParaRPr lang="fr-FR" sz="2600" b="1" dirty="0" err="1" smtClean="0">
              <a:solidFill>
                <a:schemeClr val="accent4">
                  <a:lumMod val="75000"/>
                </a:schemeClr>
              </a:solidFill>
              <a:latin typeface="Arial Unicode MS" pitchFamily="34" charset="-128"/>
              <a:ea typeface="Arial Unicode MS" pitchFamily="34" charset="-128"/>
              <a:cs typeface="+mn-cs"/>
            </a:endParaRPr>
          </a:p>
          <a:p>
            <a:pPr marL="361950" indent="-361950" algn="just" rtl="1" fontAlgn="auto">
              <a:lnSpc>
                <a:spcPct val="115000"/>
              </a:lnSpc>
              <a:spcBef>
                <a:spcPts val="0"/>
              </a:spcBef>
              <a:spcAft>
                <a:spcPts val="0"/>
              </a:spcAft>
              <a:buFont typeface="Wingdings" pitchFamily="2" charset="2"/>
              <a:buChar char="q"/>
              <a:defRPr/>
            </a:pPr>
            <a:r>
              <a:rPr lang="ar-MA" sz="2600" b="1" dirty="0" smtClean="0">
                <a:solidFill>
                  <a:schemeClr val="accent4">
                    <a:lumMod val="75000"/>
                  </a:schemeClr>
                </a:solidFill>
                <a:latin typeface="Arial Unicode MS" pitchFamily="34" charset="-128"/>
                <a:ea typeface="Arial Unicode MS" pitchFamily="34" charset="-128"/>
                <a:cs typeface="+mn-cs"/>
              </a:rPr>
              <a:t>إصدار القانون الإطار حول الصحة والسلامة المهنية.</a:t>
            </a:r>
            <a:endParaRPr lang="fr-FR" sz="2600" b="1" dirty="0" err="1" smtClean="0">
              <a:solidFill>
                <a:schemeClr val="accent4">
                  <a:lumMod val="75000"/>
                </a:schemeClr>
              </a:solidFill>
              <a:latin typeface="Arial Unicode MS" pitchFamily="34" charset="-128"/>
              <a:ea typeface="Arial Unicode MS" pitchFamily="34" charset="-128"/>
              <a:cs typeface="+mn-cs"/>
            </a:endParaRPr>
          </a:p>
          <a:p>
            <a:pPr marL="361950" indent="-361950" algn="just" rtl="1" fontAlgn="auto">
              <a:lnSpc>
                <a:spcPct val="115000"/>
              </a:lnSpc>
              <a:spcBef>
                <a:spcPts val="0"/>
              </a:spcBef>
              <a:spcAft>
                <a:spcPts val="0"/>
              </a:spcAft>
              <a:buFont typeface="Wingdings" pitchFamily="2" charset="2"/>
              <a:buChar char="q"/>
              <a:defRPr/>
            </a:pPr>
            <a:r>
              <a:rPr lang="ar-MA" sz="2600" b="1" dirty="0" smtClean="0">
                <a:solidFill>
                  <a:schemeClr val="accent4">
                    <a:lumMod val="75000"/>
                  </a:schemeClr>
                </a:solidFill>
                <a:latin typeface="Arial Unicode MS" pitchFamily="34" charset="-128"/>
                <a:ea typeface="Arial Unicode MS" pitchFamily="34" charset="-128"/>
                <a:cs typeface="+mn-cs"/>
              </a:rPr>
              <a:t>إصدار قانون بتحديد شروط الشغل والتشغيل المتعلقة بالعمال المنزليين</a:t>
            </a:r>
            <a:endParaRPr lang="fr-FR" sz="2600" b="1" dirty="0" err="1" smtClean="0">
              <a:solidFill>
                <a:schemeClr val="accent4">
                  <a:lumMod val="75000"/>
                </a:schemeClr>
              </a:solidFill>
              <a:latin typeface="Arial Unicode MS" pitchFamily="34" charset="-128"/>
              <a:ea typeface="Arial Unicode MS" pitchFamily="34" charset="-128"/>
              <a:cs typeface="+mn-cs"/>
            </a:endParaRPr>
          </a:p>
        </p:txBody>
      </p:sp>
      <p:sp>
        <p:nvSpPr>
          <p:cNvPr id="10" name="Espace réservé du numéro de diapositive 9"/>
          <p:cNvSpPr>
            <a:spLocks noGrp="1"/>
          </p:cNvSpPr>
          <p:nvPr>
            <p:ph type="sldNum" sz="quarter" idx="12"/>
          </p:nvPr>
        </p:nvSpPr>
        <p:spPr/>
        <p:txBody>
          <a:bodyPr/>
          <a:lstStyle/>
          <a:p>
            <a:pPr>
              <a:defRPr/>
            </a:pPr>
            <a:fld id="{000F6988-CAFC-4F71-8884-6F85CB282E80}" type="slidenum">
              <a:rPr lang="fr-FR" smtClean="0"/>
              <a:pPr>
                <a:defRPr/>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0" y="-27384"/>
            <a:ext cx="9144000" cy="472480"/>
          </a:xfrm>
          <a:solidFill>
            <a:schemeClr val="tx2">
              <a:lumMod val="60000"/>
              <a:lumOff val="40000"/>
            </a:schemeClr>
          </a:solidFill>
        </p:spPr>
        <p:txBody>
          <a:bodyPr/>
          <a:lstStyle/>
          <a:p>
            <a:r>
              <a:rPr lang="ar-SA" sz="3600" b="1" dirty="0" smtClean="0">
                <a:solidFill>
                  <a:schemeClr val="bg1"/>
                </a:solidFill>
              </a:rPr>
              <a:t>الالتزامات </a:t>
            </a:r>
            <a:r>
              <a:rPr lang="ar-MA" sz="3600" b="1" dirty="0" smtClean="0">
                <a:solidFill>
                  <a:schemeClr val="bg1"/>
                </a:solidFill>
              </a:rPr>
              <a:t>التي شرع في </a:t>
            </a:r>
            <a:r>
              <a:rPr lang="ar-SA" sz="3600" b="1" dirty="0" smtClean="0">
                <a:solidFill>
                  <a:schemeClr val="bg1"/>
                </a:solidFill>
              </a:rPr>
              <a:t>تنفيذ</a:t>
            </a:r>
            <a:r>
              <a:rPr lang="ar-MA" sz="3600" b="1" dirty="0" err="1" smtClean="0">
                <a:solidFill>
                  <a:schemeClr val="bg1"/>
                </a:solidFill>
              </a:rPr>
              <a:t>ها </a:t>
            </a:r>
            <a:r>
              <a:rPr lang="ar-MA" sz="3600" b="1" dirty="0" smtClean="0">
                <a:solidFill>
                  <a:schemeClr val="bg1"/>
                </a:solidFill>
              </a:rPr>
              <a:t>(تابع</a:t>
            </a:r>
            <a:r>
              <a:rPr lang="ar-MA" sz="3600" b="1" dirty="0" err="1" smtClean="0">
                <a:solidFill>
                  <a:schemeClr val="bg1"/>
                </a:solidFill>
              </a:rPr>
              <a:t>)</a:t>
            </a:r>
            <a:r>
              <a:rPr lang="ar-MA" sz="3600" b="1" dirty="0" smtClean="0">
                <a:solidFill>
                  <a:schemeClr val="bg1"/>
                </a:solidFill>
              </a:rPr>
              <a:t> </a:t>
            </a:r>
            <a:endParaRPr lang="fr-FR" sz="3600" b="1" dirty="0" smtClean="0">
              <a:solidFill>
                <a:schemeClr val="bg1"/>
              </a:solidFill>
            </a:endParaRPr>
          </a:p>
        </p:txBody>
      </p:sp>
      <p:sp>
        <p:nvSpPr>
          <p:cNvPr id="4" name="Rectangle 3"/>
          <p:cNvSpPr/>
          <p:nvPr/>
        </p:nvSpPr>
        <p:spPr>
          <a:xfrm>
            <a:off x="144016" y="792612"/>
            <a:ext cx="8820472" cy="5505225"/>
          </a:xfrm>
          <a:prstGeom prst="rect">
            <a:avLst/>
          </a:prstGeom>
          <a:solidFill>
            <a:schemeClr val="accent4">
              <a:lumMod val="20000"/>
              <a:lumOff val="80000"/>
            </a:schemeClr>
          </a:solidFill>
        </p:spPr>
        <p:txBody>
          <a:bodyPr wrap="square">
            <a:spAutoFit/>
          </a:bodyPr>
          <a:lstStyle/>
          <a:p>
            <a:pPr marL="361950" indent="-361950" algn="just" rtl="1" fontAlgn="auto">
              <a:lnSpc>
                <a:spcPct val="115000"/>
              </a:lnSpc>
              <a:spcBef>
                <a:spcPts val="0"/>
              </a:spcBef>
              <a:spcAft>
                <a:spcPts val="0"/>
              </a:spcAft>
              <a:buFont typeface="Wingdings" pitchFamily="2" charset="2"/>
              <a:buChar char="q"/>
              <a:defRPr/>
            </a:pPr>
            <a:r>
              <a:rPr lang="ar-MA" sz="2800" b="1" dirty="0" smtClean="0">
                <a:solidFill>
                  <a:schemeClr val="accent4">
                    <a:lumMod val="75000"/>
                  </a:schemeClr>
                </a:solidFill>
                <a:latin typeface="Arial Unicode MS" pitchFamily="34" charset="-128"/>
                <a:ea typeface="Arial Unicode MS" pitchFamily="34" charset="-128"/>
              </a:rPr>
              <a:t>إصدار مرسوم بتحديد الفئات المهنية المستثناة من تطبيق مدونة </a:t>
            </a:r>
            <a:r>
              <a:rPr lang="ar-MA" sz="2800" b="1" dirty="0" err="1" smtClean="0">
                <a:solidFill>
                  <a:schemeClr val="accent4">
                    <a:lumMod val="75000"/>
                  </a:schemeClr>
                </a:solidFill>
                <a:latin typeface="Arial Unicode MS" pitchFamily="34" charset="-128"/>
                <a:ea typeface="Arial Unicode MS" pitchFamily="34" charset="-128"/>
              </a:rPr>
              <a:t>الشغل </a:t>
            </a:r>
            <a:r>
              <a:rPr lang="ar-MA" sz="2800" b="1" dirty="0" smtClean="0">
                <a:solidFill>
                  <a:schemeClr val="accent4">
                    <a:lumMod val="75000"/>
                  </a:schemeClr>
                </a:solidFill>
                <a:latin typeface="Arial Unicode MS" pitchFamily="34" charset="-128"/>
                <a:ea typeface="Arial Unicode MS" pitchFamily="34" charset="-128"/>
              </a:rPr>
              <a:t>(المادة 4 من مدونة الشغل</a:t>
            </a:r>
            <a:r>
              <a:rPr lang="ar-MA" sz="2800" b="1" dirty="0" err="1" smtClean="0">
                <a:solidFill>
                  <a:schemeClr val="accent4">
                    <a:lumMod val="75000"/>
                  </a:schemeClr>
                </a:solidFill>
                <a:latin typeface="Arial Unicode MS" pitchFamily="34" charset="-128"/>
                <a:ea typeface="Arial Unicode MS" pitchFamily="34" charset="-128"/>
              </a:rPr>
              <a:t>)؛</a:t>
            </a:r>
            <a:endParaRPr lang="ar-MA" sz="2800" b="1" dirty="0" smtClean="0">
              <a:solidFill>
                <a:schemeClr val="accent4">
                  <a:lumMod val="75000"/>
                </a:schemeClr>
              </a:solidFill>
              <a:latin typeface="Arial Unicode MS" pitchFamily="34" charset="-128"/>
              <a:ea typeface="Arial Unicode MS" pitchFamily="34" charset="-128"/>
            </a:endParaRPr>
          </a:p>
          <a:p>
            <a:pPr marL="361950" indent="-361950" algn="just" rtl="1" fontAlgn="auto">
              <a:lnSpc>
                <a:spcPct val="115000"/>
              </a:lnSpc>
              <a:spcBef>
                <a:spcPts val="0"/>
              </a:spcBef>
              <a:spcAft>
                <a:spcPts val="0"/>
              </a:spcAft>
              <a:buFont typeface="Wingdings" pitchFamily="2" charset="2"/>
              <a:buChar char="q"/>
              <a:defRPr/>
            </a:pPr>
            <a:r>
              <a:rPr lang="ar-MA" sz="2800" b="1" dirty="0" smtClean="0">
                <a:solidFill>
                  <a:schemeClr val="accent4">
                    <a:lumMod val="75000"/>
                  </a:schemeClr>
                </a:solidFill>
                <a:latin typeface="Arial Unicode MS" pitchFamily="34" charset="-128"/>
                <a:ea typeface="Arial Unicode MS" pitchFamily="34" charset="-128"/>
              </a:rPr>
              <a:t>إصدار المرسوم المحدد لبعض القطاعات والحالات الاستثنائية التي يمكن فيها إبرام عقد الشغل محدد </a:t>
            </a:r>
            <a:r>
              <a:rPr lang="ar-MA" sz="2800" b="1" dirty="0" err="1" smtClean="0">
                <a:solidFill>
                  <a:schemeClr val="accent4">
                    <a:lumMod val="75000"/>
                  </a:schemeClr>
                </a:solidFill>
                <a:latin typeface="Arial Unicode MS" pitchFamily="34" charset="-128"/>
                <a:ea typeface="Arial Unicode MS" pitchFamily="34" charset="-128"/>
              </a:rPr>
              <a:t>المدة </a:t>
            </a:r>
            <a:r>
              <a:rPr lang="ar-MA" sz="2800" b="1" dirty="0" smtClean="0">
                <a:solidFill>
                  <a:schemeClr val="accent4">
                    <a:lumMod val="75000"/>
                  </a:schemeClr>
                </a:solidFill>
                <a:latin typeface="Arial Unicode MS" pitchFamily="34" charset="-128"/>
                <a:ea typeface="Arial Unicode MS" pitchFamily="34" charset="-128"/>
              </a:rPr>
              <a:t>(المادة 16 من مدونة الشغل</a:t>
            </a:r>
            <a:r>
              <a:rPr lang="ar-MA" sz="2800" b="1" dirty="0" err="1" smtClean="0">
                <a:solidFill>
                  <a:schemeClr val="accent4">
                    <a:lumMod val="75000"/>
                  </a:schemeClr>
                </a:solidFill>
                <a:latin typeface="Arial Unicode MS" pitchFamily="34" charset="-128"/>
                <a:ea typeface="Arial Unicode MS" pitchFamily="34" charset="-128"/>
              </a:rPr>
              <a:t>)</a:t>
            </a:r>
            <a:endParaRPr lang="fr-FR" sz="2800" b="1" dirty="0" smtClean="0">
              <a:solidFill>
                <a:schemeClr val="accent4">
                  <a:lumMod val="75000"/>
                </a:schemeClr>
              </a:solidFill>
              <a:latin typeface="Arial Unicode MS" pitchFamily="34" charset="-128"/>
              <a:ea typeface="Arial Unicode MS" pitchFamily="34" charset="-128"/>
            </a:endParaRPr>
          </a:p>
          <a:p>
            <a:pPr marL="361950" indent="-361950" algn="just" rtl="1" fontAlgn="auto">
              <a:lnSpc>
                <a:spcPct val="115000"/>
              </a:lnSpc>
              <a:spcBef>
                <a:spcPts val="0"/>
              </a:spcBef>
              <a:spcAft>
                <a:spcPts val="0"/>
              </a:spcAft>
              <a:buFont typeface="Wingdings" pitchFamily="2" charset="2"/>
              <a:buChar char="q"/>
              <a:defRPr/>
            </a:pPr>
            <a:r>
              <a:rPr lang="ar-MA" sz="2800" b="1" dirty="0" err="1" smtClean="0">
                <a:solidFill>
                  <a:schemeClr val="accent4">
                    <a:lumMod val="75000"/>
                  </a:schemeClr>
                </a:solidFill>
                <a:latin typeface="Arial Unicode MS" pitchFamily="34" charset="-128"/>
                <a:ea typeface="Arial Unicode MS" pitchFamily="34" charset="-128"/>
              </a:rPr>
              <a:t>تفعيل</a:t>
            </a:r>
            <a:r>
              <a:rPr lang="ar-MA" sz="2800" b="1" dirty="0" smtClean="0">
                <a:solidFill>
                  <a:schemeClr val="accent4">
                    <a:lumMod val="75000"/>
                  </a:schemeClr>
                </a:solidFill>
                <a:latin typeface="Arial Unicode MS" pitchFamily="34" charset="-128"/>
                <a:ea typeface="Arial Unicode MS" pitchFamily="34" charset="-128"/>
              </a:rPr>
              <a:t> المخطط الاجتماعي لمستخدمي إدارة صناديق العمل.</a:t>
            </a:r>
            <a:endParaRPr lang="fr-FR" sz="2800" b="1" dirty="0" smtClean="0">
              <a:solidFill>
                <a:schemeClr val="accent4">
                  <a:lumMod val="75000"/>
                </a:schemeClr>
              </a:solidFill>
              <a:latin typeface="Arial Unicode MS" pitchFamily="34" charset="-128"/>
              <a:ea typeface="Arial Unicode MS" pitchFamily="34" charset="-128"/>
            </a:endParaRPr>
          </a:p>
          <a:p>
            <a:pPr marL="361950" lvl="0" indent="-361950" algn="just" rtl="1" fontAlgn="auto">
              <a:lnSpc>
                <a:spcPct val="115000"/>
              </a:lnSpc>
              <a:spcBef>
                <a:spcPts val="0"/>
              </a:spcBef>
              <a:spcAft>
                <a:spcPts val="0"/>
              </a:spcAft>
              <a:buFont typeface="Wingdings" pitchFamily="2" charset="2"/>
              <a:buChar char="q"/>
              <a:defRPr/>
            </a:pPr>
            <a:r>
              <a:rPr lang="ar-SA" sz="2800" b="1" dirty="0" smtClean="0">
                <a:solidFill>
                  <a:schemeClr val="accent4">
                    <a:lumMod val="75000"/>
                  </a:schemeClr>
                </a:solidFill>
                <a:latin typeface="Arial Unicode MS" pitchFamily="34" charset="-128"/>
                <a:ea typeface="Arial Unicode MS" pitchFamily="34" charset="-128"/>
              </a:rPr>
              <a:t>إقرار الإصلاح الشامل </a:t>
            </a:r>
            <a:r>
              <a:rPr lang="ar-MA" sz="2800" b="1" dirty="0" smtClean="0">
                <a:solidFill>
                  <a:schemeClr val="accent4">
                    <a:lumMod val="75000"/>
                  </a:schemeClr>
                </a:solidFill>
                <a:latin typeface="Arial Unicode MS" pitchFamily="34" charset="-128"/>
                <a:ea typeface="Arial Unicode MS" pitchFamily="34" charset="-128"/>
              </a:rPr>
              <a:t>لأنظمة</a:t>
            </a:r>
            <a:r>
              <a:rPr lang="ar-SA" sz="2800" b="1" dirty="0" smtClean="0">
                <a:solidFill>
                  <a:schemeClr val="accent4">
                    <a:lumMod val="75000"/>
                  </a:schemeClr>
                </a:solidFill>
                <a:latin typeface="Arial Unicode MS" pitchFamily="34" charset="-128"/>
                <a:ea typeface="Arial Unicode MS" pitchFamily="34" charset="-128"/>
              </a:rPr>
              <a:t> التقاعد.</a:t>
            </a:r>
            <a:endParaRPr lang="fr-FR" sz="2800" b="1" dirty="0" smtClean="0">
              <a:solidFill>
                <a:schemeClr val="accent4">
                  <a:lumMod val="75000"/>
                </a:schemeClr>
              </a:solidFill>
              <a:latin typeface="Arial Unicode MS" pitchFamily="34" charset="-128"/>
              <a:ea typeface="Arial Unicode MS" pitchFamily="34" charset="-128"/>
            </a:endParaRPr>
          </a:p>
          <a:p>
            <a:pPr marL="361950" lvl="0" indent="-361950" algn="just" rtl="1" fontAlgn="auto">
              <a:lnSpc>
                <a:spcPct val="115000"/>
              </a:lnSpc>
              <a:spcBef>
                <a:spcPts val="0"/>
              </a:spcBef>
              <a:spcAft>
                <a:spcPts val="0"/>
              </a:spcAft>
              <a:buFont typeface="Wingdings" pitchFamily="2" charset="2"/>
              <a:buChar char="q"/>
              <a:defRPr/>
            </a:pPr>
            <a:r>
              <a:rPr lang="ar-SA" sz="2800" b="1" dirty="0" err="1" smtClean="0">
                <a:solidFill>
                  <a:schemeClr val="accent4">
                    <a:lumMod val="75000"/>
                  </a:schemeClr>
                </a:solidFill>
                <a:latin typeface="Arial Unicode MS" pitchFamily="34" charset="-128"/>
                <a:ea typeface="Arial Unicode MS" pitchFamily="34" charset="-128"/>
              </a:rPr>
              <a:t>تفعيل</a:t>
            </a:r>
            <a:r>
              <a:rPr lang="ar-SA" sz="2800" b="1" dirty="0" smtClean="0">
                <a:solidFill>
                  <a:schemeClr val="accent4">
                    <a:lumMod val="75000"/>
                  </a:schemeClr>
                </a:solidFill>
                <a:latin typeface="Arial Unicode MS" pitchFamily="34" charset="-128"/>
                <a:ea typeface="Arial Unicode MS" pitchFamily="34" charset="-128"/>
              </a:rPr>
              <a:t> آليات </a:t>
            </a:r>
            <a:r>
              <a:rPr lang="ar-SA" sz="2800" b="1" dirty="0" err="1" smtClean="0">
                <a:solidFill>
                  <a:schemeClr val="accent4">
                    <a:lumMod val="75000"/>
                  </a:schemeClr>
                </a:solidFill>
                <a:latin typeface="Arial Unicode MS" pitchFamily="34" charset="-128"/>
                <a:ea typeface="Arial Unicode MS" pitchFamily="34" charset="-128"/>
              </a:rPr>
              <a:t>افتحاص</a:t>
            </a:r>
            <a:r>
              <a:rPr lang="ar-SA" sz="2800" b="1" dirty="0" smtClean="0">
                <a:solidFill>
                  <a:schemeClr val="accent4">
                    <a:lumMod val="75000"/>
                  </a:schemeClr>
                </a:solidFill>
                <a:latin typeface="Arial Unicode MS" pitchFamily="34" charset="-128"/>
                <a:ea typeface="Arial Unicode MS" pitchFamily="34" charset="-128"/>
              </a:rPr>
              <a:t> </a:t>
            </a:r>
            <a:r>
              <a:rPr lang="ar-SA" sz="2800" b="1" dirty="0" err="1" smtClean="0">
                <a:solidFill>
                  <a:schemeClr val="accent4">
                    <a:lumMod val="75000"/>
                  </a:schemeClr>
                </a:solidFill>
                <a:latin typeface="Arial Unicode MS" pitchFamily="34" charset="-128"/>
                <a:ea typeface="Arial Unicode MS" pitchFamily="34" charset="-128"/>
              </a:rPr>
              <a:t>التعاضديات</a:t>
            </a:r>
            <a:r>
              <a:rPr lang="ar-SA" sz="2800" b="1" dirty="0" smtClean="0">
                <a:solidFill>
                  <a:schemeClr val="accent4">
                    <a:lumMod val="75000"/>
                  </a:schemeClr>
                </a:solidFill>
                <a:latin typeface="Arial Unicode MS" pitchFamily="34" charset="-128"/>
                <a:ea typeface="Arial Unicode MS" pitchFamily="34" charset="-128"/>
              </a:rPr>
              <a:t> من طرف </a:t>
            </a:r>
            <a:r>
              <a:rPr lang="ar-SA" sz="2800" b="1" dirty="0" err="1" smtClean="0">
                <a:solidFill>
                  <a:schemeClr val="accent4">
                    <a:lumMod val="75000"/>
                  </a:schemeClr>
                </a:solidFill>
                <a:latin typeface="Arial Unicode MS" pitchFamily="34" charset="-128"/>
                <a:ea typeface="Arial Unicode MS" pitchFamily="34" charset="-128"/>
              </a:rPr>
              <a:t>المفتشية</a:t>
            </a:r>
            <a:r>
              <a:rPr lang="ar-SA" sz="2800" b="1" dirty="0" smtClean="0">
                <a:solidFill>
                  <a:schemeClr val="accent4">
                    <a:lumMod val="75000"/>
                  </a:schemeClr>
                </a:solidFill>
                <a:latin typeface="Arial Unicode MS" pitchFamily="34" charset="-128"/>
                <a:ea typeface="Arial Unicode MS" pitchFamily="34" charset="-128"/>
              </a:rPr>
              <a:t> العامة للمالية.</a:t>
            </a:r>
            <a:endParaRPr lang="ar-MA" sz="2800" b="1" dirty="0" smtClean="0">
              <a:solidFill>
                <a:schemeClr val="accent4">
                  <a:lumMod val="75000"/>
                </a:schemeClr>
              </a:solidFill>
              <a:latin typeface="Arial Unicode MS" pitchFamily="34" charset="-128"/>
              <a:ea typeface="Arial Unicode MS" pitchFamily="34" charset="-128"/>
            </a:endParaRPr>
          </a:p>
          <a:p>
            <a:pPr marL="361950" lvl="0" indent="-361950" algn="just" rtl="1" fontAlgn="auto">
              <a:lnSpc>
                <a:spcPct val="115000"/>
              </a:lnSpc>
              <a:spcBef>
                <a:spcPts val="0"/>
              </a:spcBef>
              <a:spcAft>
                <a:spcPts val="0"/>
              </a:spcAft>
              <a:buFont typeface="Wingdings" pitchFamily="2" charset="2"/>
              <a:buChar char="q"/>
              <a:tabLst>
                <a:tab pos="363538" algn="r"/>
              </a:tabLst>
              <a:defRPr/>
            </a:pPr>
            <a:r>
              <a:rPr lang="ar-MA" sz="2800" b="1" dirty="0" smtClean="0">
                <a:solidFill>
                  <a:schemeClr val="accent4">
                    <a:lumMod val="75000"/>
                  </a:schemeClr>
                </a:solidFill>
                <a:latin typeface="Arial Unicode MS" pitchFamily="34" charset="-128"/>
                <a:ea typeface="Arial Unicode MS" pitchFamily="34" charset="-128"/>
              </a:rPr>
              <a:t>تكثيف آليات ووسائل التواصل </a:t>
            </a:r>
            <a:r>
              <a:rPr lang="ar-MA" sz="2800" b="1" dirty="0" err="1" smtClean="0">
                <a:solidFill>
                  <a:schemeClr val="accent4">
                    <a:lumMod val="75000"/>
                  </a:schemeClr>
                </a:solidFill>
                <a:latin typeface="Arial Unicode MS" pitchFamily="34" charset="-128"/>
                <a:ea typeface="Arial Unicode MS" pitchFamily="34" charset="-128"/>
              </a:rPr>
              <a:t>والتحسيس</a:t>
            </a:r>
            <a:r>
              <a:rPr lang="ar-MA" sz="2800" b="1" dirty="0" smtClean="0">
                <a:solidFill>
                  <a:schemeClr val="accent4">
                    <a:lumMod val="75000"/>
                  </a:schemeClr>
                </a:solidFill>
                <a:latin typeface="Arial Unicode MS" pitchFamily="34" charset="-128"/>
                <a:ea typeface="Arial Unicode MS" pitchFamily="34" charset="-128"/>
              </a:rPr>
              <a:t> حول نظام التأمين الإجباري عن المرض.</a:t>
            </a:r>
          </a:p>
          <a:p>
            <a:pPr marL="361950" indent="-361950" algn="just" rtl="1" fontAlgn="auto">
              <a:lnSpc>
                <a:spcPct val="115000"/>
              </a:lnSpc>
              <a:spcBef>
                <a:spcPts val="0"/>
              </a:spcBef>
              <a:spcAft>
                <a:spcPts val="0"/>
              </a:spcAft>
              <a:buFont typeface="Wingdings" pitchFamily="2" charset="2"/>
              <a:buChar char="q"/>
              <a:tabLst>
                <a:tab pos="363538" algn="r"/>
              </a:tabLst>
              <a:defRPr/>
            </a:pPr>
            <a:r>
              <a:rPr lang="ar-MA" sz="2800" b="1" dirty="0" smtClean="0">
                <a:solidFill>
                  <a:schemeClr val="accent4">
                    <a:lumMod val="75000"/>
                  </a:schemeClr>
                </a:solidFill>
                <a:latin typeface="Arial Unicode MS" pitchFamily="34" charset="-128"/>
                <a:ea typeface="Arial Unicode MS" pitchFamily="34" charset="-128"/>
              </a:rPr>
              <a:t>تمديد مجال تطبيق نظام الضمان الاجتماعي ليشمل أجراء الصيد الساحلي </a:t>
            </a:r>
            <a:r>
              <a:rPr lang="ar-MA" sz="2800" b="1" dirty="0" err="1" smtClean="0">
                <a:solidFill>
                  <a:schemeClr val="accent4">
                    <a:lumMod val="75000"/>
                  </a:schemeClr>
                </a:solidFill>
                <a:latin typeface="Arial Unicode MS" pitchFamily="34" charset="-128"/>
                <a:ea typeface="Arial Unicode MS" pitchFamily="34" charset="-128"/>
              </a:rPr>
              <a:t>التقليدي.</a:t>
            </a:r>
            <a:r>
              <a:rPr lang="ar-MA" sz="2800" b="1" dirty="0" smtClean="0">
                <a:solidFill>
                  <a:schemeClr val="accent4">
                    <a:lumMod val="75000"/>
                  </a:schemeClr>
                </a:solidFill>
                <a:latin typeface="Arial Unicode MS" pitchFamily="34" charset="-128"/>
                <a:ea typeface="Arial Unicode MS" pitchFamily="34" charset="-128"/>
              </a:rPr>
              <a:t> </a:t>
            </a:r>
            <a:endParaRPr lang="fr-FR" sz="2800" b="1" dirty="0" smtClean="0">
              <a:solidFill>
                <a:schemeClr val="accent4">
                  <a:lumMod val="75000"/>
                </a:schemeClr>
              </a:solidFill>
              <a:latin typeface="Arial Unicode MS" pitchFamily="34" charset="-128"/>
              <a:ea typeface="Arial Unicode MS" pitchFamily="34" charset="-128"/>
            </a:endParaRPr>
          </a:p>
        </p:txBody>
      </p:sp>
      <p:sp>
        <p:nvSpPr>
          <p:cNvPr id="5" name="Espace réservé du numéro de diapositive 4"/>
          <p:cNvSpPr>
            <a:spLocks noGrp="1"/>
          </p:cNvSpPr>
          <p:nvPr>
            <p:ph type="sldNum" sz="quarter" idx="12"/>
          </p:nvPr>
        </p:nvSpPr>
        <p:spPr/>
        <p:txBody>
          <a:bodyPr/>
          <a:lstStyle/>
          <a:p>
            <a:pPr>
              <a:defRPr/>
            </a:pPr>
            <a:fld id="{000F6988-CAFC-4F71-8884-6F85CB282E80}" type="slidenum">
              <a:rPr lang="fr-FR" smtClean="0"/>
              <a:pPr>
                <a:defRPr/>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0" y="-27384"/>
            <a:ext cx="9144000" cy="504056"/>
          </a:xfrm>
          <a:solidFill>
            <a:schemeClr val="tx2">
              <a:lumMod val="60000"/>
              <a:lumOff val="40000"/>
            </a:schemeClr>
          </a:solidFill>
        </p:spPr>
        <p:txBody>
          <a:bodyPr/>
          <a:lstStyle/>
          <a:p>
            <a:r>
              <a:rPr lang="ar-SA" sz="3600" b="1" dirty="0" smtClean="0">
                <a:solidFill>
                  <a:schemeClr val="bg1"/>
                </a:solidFill>
              </a:rPr>
              <a:t>الالتزامات التي في طور الدراسة والإعداد </a:t>
            </a:r>
            <a:endParaRPr lang="fr-FR" sz="3600" b="1" dirty="0" smtClean="0">
              <a:solidFill>
                <a:schemeClr val="bg1"/>
              </a:solidFill>
            </a:endParaRPr>
          </a:p>
        </p:txBody>
      </p:sp>
      <p:sp>
        <p:nvSpPr>
          <p:cNvPr id="4" name="Rectangle 3"/>
          <p:cNvSpPr/>
          <p:nvPr/>
        </p:nvSpPr>
        <p:spPr>
          <a:xfrm>
            <a:off x="107504" y="718676"/>
            <a:ext cx="8838728" cy="5129481"/>
          </a:xfrm>
          <a:prstGeom prst="rect">
            <a:avLst/>
          </a:prstGeom>
          <a:solidFill>
            <a:schemeClr val="accent4">
              <a:lumMod val="20000"/>
              <a:lumOff val="80000"/>
            </a:schemeClr>
          </a:solidFill>
        </p:spPr>
        <p:txBody>
          <a:bodyPr wrap="square">
            <a:spAutoFit/>
          </a:bodyPr>
          <a:lstStyle/>
          <a:p>
            <a:pPr marL="266700" lvl="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cs typeface="+mn-cs"/>
              </a:rPr>
              <a:t>مشروع  القانون التنظيمي المتعلق بشروط وإجراءات ممارسة حق </a:t>
            </a:r>
            <a:r>
              <a:rPr lang="ar-MA" sz="2200" b="1" dirty="0" err="1" smtClean="0">
                <a:solidFill>
                  <a:schemeClr val="accent4">
                    <a:lumMod val="75000"/>
                  </a:schemeClr>
                </a:solidFill>
                <a:latin typeface="Book Antiqua" pitchFamily="18" charset="0"/>
                <a:ea typeface="Arial Unicode MS" pitchFamily="34" charset="-128"/>
                <a:cs typeface="+mn-cs"/>
              </a:rPr>
              <a:t>الإضراب.</a:t>
            </a:r>
            <a:r>
              <a:rPr lang="ar-MA" sz="2200" b="1" dirty="0" smtClean="0">
                <a:solidFill>
                  <a:schemeClr val="accent4">
                    <a:lumMod val="75000"/>
                  </a:schemeClr>
                </a:solidFill>
                <a:latin typeface="Book Antiqua" pitchFamily="18" charset="0"/>
                <a:ea typeface="Arial Unicode MS" pitchFamily="34" charset="-128"/>
                <a:cs typeface="+mn-cs"/>
              </a:rPr>
              <a:t> </a:t>
            </a:r>
          </a:p>
          <a:p>
            <a:pPr marL="26670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cs typeface="+mn-cs"/>
              </a:rPr>
              <a:t>مشروع  قانون النقابات المهنية</a:t>
            </a:r>
            <a:endParaRPr lang="fr-FR" sz="2200" b="1" dirty="0" smtClean="0">
              <a:solidFill>
                <a:schemeClr val="accent4">
                  <a:lumMod val="75000"/>
                </a:schemeClr>
              </a:solidFill>
              <a:latin typeface="Book Antiqua" pitchFamily="18" charset="0"/>
              <a:ea typeface="Arial Unicode MS" pitchFamily="34" charset="-128"/>
              <a:cs typeface="+mn-cs"/>
            </a:endParaRPr>
          </a:p>
          <a:p>
            <a:pPr marL="26670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cs typeface="+mn-cs"/>
              </a:rPr>
              <a:t>مشروع نظام التعويض عن فقدان الشغل</a:t>
            </a:r>
            <a:endParaRPr lang="fr-FR" sz="2200" b="1" dirty="0" smtClean="0">
              <a:solidFill>
                <a:schemeClr val="accent4">
                  <a:lumMod val="75000"/>
                </a:schemeClr>
              </a:solidFill>
              <a:latin typeface="Book Antiqua" pitchFamily="18" charset="0"/>
              <a:ea typeface="Arial Unicode MS" pitchFamily="34" charset="-128"/>
              <a:cs typeface="+mn-cs"/>
            </a:endParaRPr>
          </a:p>
          <a:p>
            <a:pPr marL="26670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cs typeface="+mn-cs"/>
              </a:rPr>
              <a:t>المرسوم المتعلق بتحديد شروط </a:t>
            </a:r>
            <a:r>
              <a:rPr lang="ar-MA" sz="2200" b="1" dirty="0" err="1" smtClean="0">
                <a:solidFill>
                  <a:schemeClr val="accent4">
                    <a:lumMod val="75000"/>
                  </a:schemeClr>
                </a:solidFill>
                <a:latin typeface="Book Antiqua" pitchFamily="18" charset="0"/>
                <a:ea typeface="Arial Unicode MS" pitchFamily="34" charset="-128"/>
                <a:cs typeface="+mn-cs"/>
              </a:rPr>
              <a:t>وكيفيات</a:t>
            </a:r>
            <a:r>
              <a:rPr lang="ar-MA" sz="2200" b="1" dirty="0" smtClean="0">
                <a:solidFill>
                  <a:schemeClr val="accent4">
                    <a:lumMod val="75000"/>
                  </a:schemeClr>
                </a:solidFill>
                <a:latin typeface="Book Antiqua" pitchFamily="18" charset="0"/>
                <a:ea typeface="Arial Unicode MS" pitchFamily="34" charset="-128"/>
                <a:cs typeface="+mn-cs"/>
              </a:rPr>
              <a:t> الاستفادة من التكوين </a:t>
            </a:r>
            <a:r>
              <a:rPr lang="ar-MA" sz="2200" b="1" dirty="0" err="1" smtClean="0">
                <a:solidFill>
                  <a:schemeClr val="accent4">
                    <a:lumMod val="75000"/>
                  </a:schemeClr>
                </a:solidFill>
                <a:latin typeface="Book Antiqua" pitchFamily="18" charset="0"/>
                <a:ea typeface="Arial Unicode MS" pitchFamily="34" charset="-128"/>
                <a:cs typeface="+mn-cs"/>
              </a:rPr>
              <a:t>المستمر </a:t>
            </a:r>
            <a:r>
              <a:rPr lang="ar-MA" sz="2200" b="1" dirty="0" smtClean="0">
                <a:solidFill>
                  <a:schemeClr val="accent4">
                    <a:lumMod val="75000"/>
                  </a:schemeClr>
                </a:solidFill>
                <a:latin typeface="Book Antiqua" pitchFamily="18" charset="0"/>
                <a:ea typeface="Arial Unicode MS" pitchFamily="34" charset="-128"/>
                <a:cs typeface="+mn-cs"/>
              </a:rPr>
              <a:t>(المادة 23 من مدونة الشغل</a:t>
            </a:r>
            <a:r>
              <a:rPr lang="ar-MA" sz="2200" b="1" dirty="0" err="1" smtClean="0">
                <a:solidFill>
                  <a:schemeClr val="accent4">
                    <a:lumMod val="75000"/>
                  </a:schemeClr>
                </a:solidFill>
                <a:latin typeface="Book Antiqua" pitchFamily="18" charset="0"/>
                <a:ea typeface="Arial Unicode MS" pitchFamily="34" charset="-128"/>
                <a:cs typeface="+mn-cs"/>
              </a:rPr>
              <a:t>) ؛</a:t>
            </a:r>
            <a:endParaRPr lang="fr-FR" sz="2200" b="1" dirty="0" smtClean="0">
              <a:solidFill>
                <a:schemeClr val="accent4">
                  <a:lumMod val="75000"/>
                </a:schemeClr>
              </a:solidFill>
              <a:latin typeface="Book Antiqua" pitchFamily="18" charset="0"/>
              <a:ea typeface="Arial Unicode MS" pitchFamily="34" charset="-128"/>
              <a:cs typeface="+mn-cs"/>
            </a:endParaRPr>
          </a:p>
          <a:p>
            <a:pPr marL="26670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cs typeface="+mn-cs"/>
              </a:rPr>
              <a:t>التوحيد التدريجي بين الحد الأدنى القانوني للأجر في قطاعات الصناعة والتجارة والخدمات والقطاع الفلاحي </a:t>
            </a:r>
            <a:r>
              <a:rPr lang="ar-MA" sz="2200" b="1" dirty="0" err="1" smtClean="0">
                <a:solidFill>
                  <a:schemeClr val="accent4">
                    <a:lumMod val="75000"/>
                  </a:schemeClr>
                </a:solidFill>
                <a:latin typeface="Book Antiqua" pitchFamily="18" charset="0"/>
                <a:ea typeface="Arial Unicode MS" pitchFamily="34" charset="-128"/>
                <a:cs typeface="+mn-cs"/>
              </a:rPr>
              <a:t>والغابوي</a:t>
            </a:r>
            <a:r>
              <a:rPr lang="ar-MA" sz="2200" b="1" dirty="0" smtClean="0">
                <a:solidFill>
                  <a:schemeClr val="accent4">
                    <a:lumMod val="75000"/>
                  </a:schemeClr>
                </a:solidFill>
                <a:latin typeface="Book Antiqua" pitchFamily="18" charset="0"/>
                <a:ea typeface="Arial Unicode MS" pitchFamily="34" charset="-128"/>
                <a:cs typeface="+mn-cs"/>
              </a:rPr>
              <a:t> وتوابعه.</a:t>
            </a:r>
          </a:p>
          <a:p>
            <a:pPr marL="266700" lvl="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cs typeface="+mn-cs"/>
              </a:rPr>
              <a:t>وضع برنامج للسكن الاجتماعي لفائدة الأجراء ذوي الدخل المحدود بالقطاع الخاص للنهوض بأوضاع هذه الفئة.</a:t>
            </a:r>
          </a:p>
          <a:p>
            <a:pPr marL="266700" lvl="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rPr>
              <a:t>احترام التعريفة الوطنية المرجعية من طرف مقدمي ومنتجي العلاجات.</a:t>
            </a:r>
          </a:p>
          <a:p>
            <a:pPr marL="266700" lvl="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rPr>
              <a:t>تطبيق أحكام المادة 114 من القانــون رقم 65.00 بمثابة مدونة التغطية الصحية الأساسية.</a:t>
            </a:r>
          </a:p>
          <a:p>
            <a:pPr marL="26670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rPr>
              <a:t>التصديق على اتفاقية العمل الدولية رقم 87 المتعلقة بالحرية النقابية وحماية الحق النقابي.</a:t>
            </a:r>
          </a:p>
          <a:p>
            <a:pPr marL="266700" indent="-266700" algn="just" rtl="1">
              <a:lnSpc>
                <a:spcPct val="115000"/>
              </a:lnSpc>
              <a:buFont typeface="Wingdings" pitchFamily="2" charset="2"/>
              <a:buChar char="q"/>
              <a:tabLst>
                <a:tab pos="363538" algn="r"/>
              </a:tabLst>
            </a:pPr>
            <a:r>
              <a:rPr lang="ar-MA" sz="2200" b="1" dirty="0" smtClean="0">
                <a:solidFill>
                  <a:schemeClr val="accent4">
                    <a:lumMod val="75000"/>
                  </a:schemeClr>
                </a:solidFill>
                <a:latin typeface="Book Antiqua" pitchFamily="18" charset="0"/>
                <a:ea typeface="Arial Unicode MS" pitchFamily="34" charset="-128"/>
              </a:rPr>
              <a:t>دعم تنافسية المقاولة والتكوين المستمر للإجراء.</a:t>
            </a:r>
            <a:endParaRPr lang="fr-FR" sz="2200" b="1" dirty="0" smtClean="0">
              <a:solidFill>
                <a:schemeClr val="accent4">
                  <a:lumMod val="75000"/>
                </a:schemeClr>
              </a:solidFill>
              <a:latin typeface="Book Antiqua" pitchFamily="18" charset="0"/>
              <a:ea typeface="Arial Unicode MS" pitchFamily="34" charset="-128"/>
            </a:endParaRPr>
          </a:p>
        </p:txBody>
      </p:sp>
      <p:sp>
        <p:nvSpPr>
          <p:cNvPr id="7" name="Espace réservé du numéro de diapositive 6"/>
          <p:cNvSpPr>
            <a:spLocks noGrp="1"/>
          </p:cNvSpPr>
          <p:nvPr>
            <p:ph type="sldNum" sz="quarter" idx="12"/>
          </p:nvPr>
        </p:nvSpPr>
        <p:spPr/>
        <p:txBody>
          <a:bodyPr/>
          <a:lstStyle/>
          <a:p>
            <a:pPr>
              <a:defRPr/>
            </a:pPr>
            <a:fld id="{000F6988-CAFC-4F71-8884-6F85CB282E80}" type="slidenum">
              <a:rPr lang="fr-FR" smtClean="0"/>
              <a:pPr>
                <a:defRPr/>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0" y="2565400"/>
            <a:ext cx="9144000" cy="1500188"/>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rtl="1" fontAlgn="auto">
              <a:spcBef>
                <a:spcPts val="0"/>
              </a:spcBef>
              <a:spcAft>
                <a:spcPts val="0"/>
              </a:spcAft>
              <a:defRPr/>
            </a:pPr>
            <a:r>
              <a:rPr lang="ar-MA" sz="3200" b="1" dirty="0" smtClean="0">
                <a:solidFill>
                  <a:schemeClr val="bg1"/>
                </a:solidFill>
              </a:rPr>
              <a:t>الدعم والمواكبة</a:t>
            </a:r>
            <a:endParaRPr lang="fr-FR" sz="3200" dirty="0">
              <a:solidFill>
                <a:schemeClr val="bg1"/>
              </a:solidFill>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84168" y="591071"/>
            <a:ext cx="3059832" cy="461665"/>
          </a:xfrm>
          <a:prstGeom prst="rect">
            <a:avLst/>
          </a:prstGeom>
          <a:solidFill>
            <a:schemeClr val="accent4">
              <a:lumMod val="75000"/>
            </a:schemeClr>
          </a:solidFill>
        </p:spPr>
        <p:txBody>
          <a:bodyPr wrap="square">
            <a:spAutoFit/>
          </a:bodyPr>
          <a:lstStyle/>
          <a:p>
            <a:pPr algn="just" rtl="1">
              <a:defRPr/>
            </a:pPr>
            <a:r>
              <a:rPr lang="ar-MA" sz="2400" b="1" dirty="0" smtClean="0">
                <a:solidFill>
                  <a:schemeClr val="bg1"/>
                </a:solidFill>
              </a:rPr>
              <a:t>التكوين </a:t>
            </a:r>
            <a:r>
              <a:rPr lang="ar-MA" sz="2400" b="1" dirty="0" err="1" smtClean="0">
                <a:solidFill>
                  <a:schemeClr val="bg1"/>
                </a:solidFill>
              </a:rPr>
              <a:t>المستمر :</a:t>
            </a:r>
            <a:r>
              <a:rPr lang="ar-MA" sz="2400" dirty="0" smtClean="0">
                <a:solidFill>
                  <a:schemeClr val="bg1"/>
                </a:solidFill>
              </a:rPr>
              <a:t> </a:t>
            </a:r>
            <a:endParaRPr lang="fr-FR" sz="2400" dirty="0">
              <a:solidFill>
                <a:schemeClr val="bg1"/>
              </a:solidFill>
            </a:endParaRPr>
          </a:p>
        </p:txBody>
      </p:sp>
      <p:sp>
        <p:nvSpPr>
          <p:cNvPr id="4" name="ZoneTexte 9"/>
          <p:cNvSpPr txBox="1">
            <a:spLocks noChangeArrowheads="1"/>
          </p:cNvSpPr>
          <p:nvPr/>
        </p:nvSpPr>
        <p:spPr bwMode="auto">
          <a:xfrm>
            <a:off x="107504" y="1208941"/>
            <a:ext cx="8928992" cy="4524315"/>
          </a:xfrm>
          <a:prstGeom prst="rect">
            <a:avLst/>
          </a:prstGeom>
          <a:solidFill>
            <a:schemeClr val="accent4">
              <a:lumMod val="20000"/>
              <a:lumOff val="80000"/>
            </a:schemeClr>
          </a:solidFill>
          <a:ln w="9525">
            <a:noFill/>
            <a:miter lim="800000"/>
            <a:headEnd/>
            <a:tailEnd/>
          </a:ln>
        </p:spPr>
        <p:txBody>
          <a:bodyPr wrap="square">
            <a:spAutoFit/>
          </a:bodyPr>
          <a:lstStyle/>
          <a:p>
            <a:pPr marL="266700" lvl="1" indent="-266700" algn="just" rtl="1">
              <a:buFont typeface="Wingdings" pitchFamily="2" charset="2"/>
              <a:buChar char="q"/>
            </a:pPr>
            <a:r>
              <a:rPr lang="ar-MA" sz="2400" dirty="0">
                <a:solidFill>
                  <a:schemeClr val="accent4">
                    <a:lumMod val="75000"/>
                  </a:schemeClr>
                </a:solidFill>
              </a:rPr>
              <a:t>تنظيم ورشة تكوينية </a:t>
            </a:r>
            <a:r>
              <a:rPr lang="ar-MA" sz="2400" dirty="0" err="1" smtClean="0">
                <a:solidFill>
                  <a:schemeClr val="accent4">
                    <a:lumMod val="75000"/>
                  </a:schemeClr>
                </a:solidFill>
              </a:rPr>
              <a:t>وتحسيسية</a:t>
            </a:r>
            <a:r>
              <a:rPr lang="ar-MA" sz="2400" dirty="0" smtClean="0">
                <a:solidFill>
                  <a:schemeClr val="accent4">
                    <a:lumMod val="75000"/>
                  </a:schemeClr>
                </a:solidFill>
              </a:rPr>
              <a:t> </a:t>
            </a:r>
            <a:r>
              <a:rPr lang="ar-MA" sz="2400" dirty="0">
                <a:solidFill>
                  <a:schemeClr val="accent4">
                    <a:lumMod val="75000"/>
                  </a:schemeClr>
                </a:solidFill>
              </a:rPr>
              <a:t>حول ظاهرة تشغيل الأطفال لفائدة ممثلي الجمعيات العاملة في مجال محاربة تشغيل الأطفال </a:t>
            </a:r>
            <a:r>
              <a:rPr lang="ar-MA" sz="2400" dirty="0" smtClean="0">
                <a:solidFill>
                  <a:schemeClr val="accent4">
                    <a:lumMod val="75000"/>
                  </a:schemeClr>
                </a:solidFill>
              </a:rPr>
              <a:t>والتي </a:t>
            </a:r>
            <a:r>
              <a:rPr lang="ar-MA" sz="2400" dirty="0">
                <a:solidFill>
                  <a:schemeClr val="accent4">
                    <a:lumMod val="75000"/>
                  </a:schemeClr>
                </a:solidFill>
              </a:rPr>
              <a:t>تعاقدت معها الوزارة برسم السنة المالية 2011؛</a:t>
            </a:r>
            <a:endParaRPr lang="fr-FR" sz="2400" dirty="0">
              <a:solidFill>
                <a:schemeClr val="accent4">
                  <a:lumMod val="75000"/>
                </a:schemeClr>
              </a:solidFill>
            </a:endParaRPr>
          </a:p>
          <a:p>
            <a:pPr marL="266700" lvl="1" indent="-266700" algn="just" rtl="1">
              <a:buFont typeface="Wingdings" pitchFamily="2" charset="2"/>
              <a:buChar char="q"/>
            </a:pPr>
            <a:r>
              <a:rPr lang="ar-MA" sz="2400" dirty="0">
                <a:solidFill>
                  <a:schemeClr val="accent4">
                    <a:lumMod val="75000"/>
                  </a:schemeClr>
                </a:solidFill>
              </a:rPr>
              <a:t>تنظيم ورشات تكوينية </a:t>
            </a:r>
            <a:r>
              <a:rPr lang="ar-MA" sz="2400" dirty="0" err="1">
                <a:solidFill>
                  <a:schemeClr val="accent4">
                    <a:lumMod val="75000"/>
                  </a:schemeClr>
                </a:solidFill>
              </a:rPr>
              <a:t>جهوية</a:t>
            </a:r>
            <a:r>
              <a:rPr lang="ar-MA" sz="2400" dirty="0">
                <a:solidFill>
                  <a:schemeClr val="accent4">
                    <a:lumMod val="75000"/>
                  </a:schemeClr>
                </a:solidFill>
              </a:rPr>
              <a:t> بكل من مدن الدار البيضاء، بني </a:t>
            </a:r>
            <a:r>
              <a:rPr lang="ar-MA" sz="2400" dirty="0" err="1">
                <a:solidFill>
                  <a:schemeClr val="accent4">
                    <a:lumMod val="75000"/>
                  </a:schemeClr>
                </a:solidFill>
              </a:rPr>
              <a:t>ملال</a:t>
            </a:r>
            <a:r>
              <a:rPr lang="ar-MA" sz="2400" dirty="0">
                <a:solidFill>
                  <a:schemeClr val="accent4">
                    <a:lumMod val="75000"/>
                  </a:schemeClr>
                </a:solidFill>
              </a:rPr>
              <a:t>، </a:t>
            </a:r>
            <a:r>
              <a:rPr lang="ar-MA" sz="2400" dirty="0" err="1">
                <a:solidFill>
                  <a:schemeClr val="accent4">
                    <a:lumMod val="75000"/>
                  </a:schemeClr>
                </a:solidFill>
              </a:rPr>
              <a:t>أكادير</a:t>
            </a:r>
            <a:r>
              <a:rPr lang="ar-MA" sz="2400" dirty="0">
                <a:solidFill>
                  <a:schemeClr val="accent4">
                    <a:lumMod val="75000"/>
                  </a:schemeClr>
                </a:solidFill>
              </a:rPr>
              <a:t> والقنيطرة حول محاربة هذه الظاهرة وذلك لفائدة مفتشي الشغل ونقط الارتكاز المكلفين بتنسيق محاربة تشغيل الأطفال على الصعيد </a:t>
            </a:r>
            <a:r>
              <a:rPr lang="ar-MA" sz="2400" dirty="0" err="1">
                <a:solidFill>
                  <a:schemeClr val="accent4">
                    <a:lumMod val="75000"/>
                  </a:schemeClr>
                </a:solidFill>
              </a:rPr>
              <a:t>الإقليمي</a:t>
            </a:r>
            <a:r>
              <a:rPr lang="ar-MA" sz="2400" dirty="0" err="1" smtClean="0">
                <a:solidFill>
                  <a:schemeClr val="accent4">
                    <a:lumMod val="75000"/>
                  </a:schemeClr>
                </a:solidFill>
              </a:rPr>
              <a:t>.</a:t>
            </a:r>
            <a:r>
              <a:rPr lang="ar-MA" sz="2400" dirty="0" smtClean="0">
                <a:solidFill>
                  <a:schemeClr val="accent4">
                    <a:lumMod val="75000"/>
                  </a:schemeClr>
                </a:solidFill>
              </a:rPr>
              <a:t> </a:t>
            </a:r>
          </a:p>
          <a:p>
            <a:pPr marL="266700" lvl="1" indent="-266700" algn="just" rtl="1">
              <a:buFont typeface="Wingdings" pitchFamily="2" charset="2"/>
              <a:buChar char="q"/>
            </a:pPr>
            <a:r>
              <a:rPr lang="ar-MA" sz="2400" dirty="0" smtClean="0">
                <a:solidFill>
                  <a:schemeClr val="accent4">
                    <a:lumMod val="75000"/>
                  </a:schemeClr>
                </a:solidFill>
              </a:rPr>
              <a:t>عقد دورة تكوينية لفائدة الأطباء والمهندسين المكلفين بتفتيش الشغل  حول النصوص التشريعية والتنظيمية المتعلقة بالصحة والسلامة المهنية وحول مبادئ استعمال وضبط أجهزة قياس الأضرار المتواجدة بالمقاولة ولاسيما تلك المتعلقة بقياس </a:t>
            </a:r>
            <a:r>
              <a:rPr lang="ar-MA" sz="2400" dirty="0" err="1" smtClean="0">
                <a:solidFill>
                  <a:schemeClr val="accent4">
                    <a:lumMod val="75000"/>
                  </a:schemeClr>
                </a:solidFill>
              </a:rPr>
              <a:t>الضجيج (</a:t>
            </a:r>
            <a:r>
              <a:rPr lang="fr-FR" sz="2400" dirty="0" smtClean="0">
                <a:solidFill>
                  <a:schemeClr val="accent4">
                    <a:lumMod val="75000"/>
                  </a:schemeClr>
                </a:solidFill>
              </a:rPr>
              <a:t>Sonomètre</a:t>
            </a:r>
            <a:r>
              <a:rPr lang="ar-MA" sz="2400" dirty="0" smtClean="0">
                <a:solidFill>
                  <a:schemeClr val="accent4">
                    <a:lumMod val="75000"/>
                  </a:schemeClr>
                </a:solidFill>
              </a:rPr>
              <a:t>) وقياس </a:t>
            </a:r>
            <a:r>
              <a:rPr lang="ar-MA" sz="2400" dirty="0" err="1" smtClean="0">
                <a:solidFill>
                  <a:schemeClr val="accent4">
                    <a:lumMod val="75000"/>
                  </a:schemeClr>
                </a:solidFill>
              </a:rPr>
              <a:t>الإنارة (</a:t>
            </a:r>
            <a:r>
              <a:rPr lang="fr-FR" sz="2400" dirty="0" smtClean="0">
                <a:solidFill>
                  <a:schemeClr val="accent4">
                    <a:lumMod val="75000"/>
                  </a:schemeClr>
                </a:solidFill>
              </a:rPr>
              <a:t>luxmètre</a:t>
            </a:r>
            <a:r>
              <a:rPr lang="ar-MA" sz="2400" dirty="0" err="1" smtClean="0">
                <a:solidFill>
                  <a:schemeClr val="accent4">
                    <a:lumMod val="75000"/>
                  </a:schemeClr>
                </a:solidFill>
              </a:rPr>
              <a:t>).</a:t>
            </a:r>
            <a:r>
              <a:rPr lang="ar-MA" sz="2400" dirty="0" smtClean="0">
                <a:solidFill>
                  <a:schemeClr val="accent4">
                    <a:lumMod val="75000"/>
                  </a:schemeClr>
                </a:solidFill>
              </a:rPr>
              <a:t> </a:t>
            </a:r>
          </a:p>
          <a:p>
            <a:pPr marL="266700" lvl="1" indent="-266700" algn="just" rtl="1">
              <a:buFont typeface="Wingdings" pitchFamily="2" charset="2"/>
              <a:buChar char="q"/>
            </a:pPr>
            <a:r>
              <a:rPr lang="ar-MA" sz="2400" dirty="0" smtClean="0">
                <a:solidFill>
                  <a:schemeClr val="accent4">
                    <a:lumMod val="75000"/>
                  </a:schemeClr>
                </a:solidFill>
              </a:rPr>
              <a:t>تنظيم دورات تكوينية لفائدة جهاز تفتيش الشغل بكل من الرباط والدار البيضاء، استفاد منها 170 مفتشا للشغل.</a:t>
            </a:r>
          </a:p>
        </p:txBody>
      </p:sp>
      <p:sp>
        <p:nvSpPr>
          <p:cNvPr id="6" name="ZoneTexte 5"/>
          <p:cNvSpPr txBox="1"/>
          <p:nvPr/>
        </p:nvSpPr>
        <p:spPr>
          <a:xfrm>
            <a:off x="0" y="0"/>
            <a:ext cx="9144000" cy="461665"/>
          </a:xfrm>
          <a:prstGeom prst="rect">
            <a:avLst/>
          </a:prstGeom>
          <a:solidFill>
            <a:schemeClr val="tx2">
              <a:lumMod val="60000"/>
              <a:lumOff val="40000"/>
            </a:schemeClr>
          </a:solidFill>
        </p:spPr>
        <p:txBody>
          <a:bodyPr wrap="square" rtlCol="0">
            <a:spAutoFit/>
          </a:bodyPr>
          <a:lstStyle/>
          <a:p>
            <a:pPr algn="ctr"/>
            <a:r>
              <a:rPr lang="ar-MA" sz="2400" b="1" dirty="0" smtClean="0">
                <a:solidFill>
                  <a:schemeClr val="bg1"/>
                </a:solidFill>
              </a:rPr>
              <a:t>الدعم والمواكبة</a:t>
            </a:r>
            <a:endParaRPr lang="fr-FR" sz="2400" b="1" dirty="0">
              <a:solidFill>
                <a:schemeClr val="bg1"/>
              </a:solidFill>
            </a:endParaRPr>
          </a:p>
        </p:txBody>
      </p:sp>
      <p:sp>
        <p:nvSpPr>
          <p:cNvPr id="10" name="Espace réservé du numéro de diapositive 9"/>
          <p:cNvSpPr>
            <a:spLocks noGrp="1"/>
          </p:cNvSpPr>
          <p:nvPr>
            <p:ph type="sldNum" sz="quarter" idx="12"/>
          </p:nvPr>
        </p:nvSpPr>
        <p:spPr/>
        <p:txBody>
          <a:bodyPr/>
          <a:lstStyle/>
          <a:p>
            <a:pPr>
              <a:defRPr/>
            </a:pPr>
            <a:fld id="{0F0A8241-D936-456B-8F37-0C473010374D}" type="slidenum">
              <a:rPr lang="fr-FR" smtClean="0"/>
              <a:pPr>
                <a:defRPr/>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268760"/>
            <a:ext cx="8928992" cy="1938992"/>
          </a:xfrm>
          <a:prstGeom prst="rect">
            <a:avLst/>
          </a:prstGeom>
          <a:solidFill>
            <a:schemeClr val="accent4">
              <a:lumMod val="20000"/>
              <a:lumOff val="80000"/>
            </a:schemeClr>
          </a:solidFill>
        </p:spPr>
        <p:txBody>
          <a:bodyPr wrap="square">
            <a:spAutoFit/>
          </a:bodyPr>
          <a:lstStyle/>
          <a:p>
            <a:pPr marL="266700" lvl="1" indent="-266700" algn="just" rtl="1">
              <a:buFont typeface="Wingdings" pitchFamily="2" charset="2"/>
              <a:buChar char="q"/>
            </a:pPr>
            <a:r>
              <a:rPr lang="ar-MA" sz="2400" dirty="0" smtClean="0">
                <a:solidFill>
                  <a:schemeClr val="accent4">
                    <a:lumMod val="75000"/>
                  </a:schemeClr>
                </a:solidFill>
              </a:rPr>
              <a:t>طبع </a:t>
            </a:r>
            <a:r>
              <a:rPr lang="ar-MA" sz="2400" dirty="0">
                <a:solidFill>
                  <a:schemeClr val="accent4">
                    <a:lumMod val="75000"/>
                  </a:schemeClr>
                </a:solidFill>
              </a:rPr>
              <a:t>جامع للنصوص التشريعية والتنظيمية المتعلقة بالصحة والسلامة المهنية، تم توزيعه على جميع </a:t>
            </a:r>
            <a:r>
              <a:rPr lang="ar-MA" sz="2400" dirty="0" err="1">
                <a:solidFill>
                  <a:schemeClr val="accent4">
                    <a:lumMod val="75000"/>
                  </a:schemeClr>
                </a:solidFill>
              </a:rPr>
              <a:t>المندوبيات</a:t>
            </a:r>
            <a:r>
              <a:rPr lang="ar-MA" sz="2400" dirty="0">
                <a:solidFill>
                  <a:schemeClr val="accent4">
                    <a:lumMod val="75000"/>
                  </a:schemeClr>
                </a:solidFill>
              </a:rPr>
              <a:t> خلال اللقاء التواصلي الذي عقد </a:t>
            </a:r>
            <a:r>
              <a:rPr lang="ar-MA" sz="2400" dirty="0" err="1">
                <a:solidFill>
                  <a:schemeClr val="accent4">
                    <a:lumMod val="75000"/>
                  </a:schemeClr>
                </a:solidFill>
              </a:rPr>
              <a:t>معهم.</a:t>
            </a:r>
            <a:r>
              <a:rPr lang="ar-MA" sz="2400" dirty="0">
                <a:solidFill>
                  <a:schemeClr val="accent4">
                    <a:lumMod val="75000"/>
                  </a:schemeClr>
                </a:solidFill>
              </a:rPr>
              <a:t> ويمكن هذا الجامع الأعوان المكلفين بتفتيش الشغل أثناء القيام بعملهم من المعلومات المتعلقة بالنصوص التشريعية والتنظيمية الخاصة بالصحة والسلامة المهنية الجاري </a:t>
            </a:r>
            <a:r>
              <a:rPr lang="ar-MA" sz="2400" dirty="0" err="1">
                <a:solidFill>
                  <a:schemeClr val="accent4">
                    <a:lumMod val="75000"/>
                  </a:schemeClr>
                </a:solidFill>
              </a:rPr>
              <a:t>بها</a:t>
            </a:r>
            <a:r>
              <a:rPr lang="ar-MA" sz="2400" dirty="0">
                <a:solidFill>
                  <a:schemeClr val="accent4">
                    <a:lumMod val="75000"/>
                  </a:schemeClr>
                </a:solidFill>
              </a:rPr>
              <a:t> العمل وكذا تحسين الرصيد المعرفي لدى </a:t>
            </a:r>
            <a:r>
              <a:rPr lang="ar-MA" sz="2400" dirty="0" err="1">
                <a:solidFill>
                  <a:schemeClr val="accent4">
                    <a:lumMod val="75000"/>
                  </a:schemeClr>
                </a:solidFill>
              </a:rPr>
              <a:t>الفرقاء</a:t>
            </a:r>
            <a:r>
              <a:rPr lang="ar-MA" sz="2400" dirty="0">
                <a:solidFill>
                  <a:schemeClr val="accent4">
                    <a:lumMod val="75000"/>
                  </a:schemeClr>
                </a:solidFill>
              </a:rPr>
              <a:t> الاجتماعيين والمنظمات المهنية </a:t>
            </a:r>
            <a:r>
              <a:rPr lang="ar-MA" sz="2400" dirty="0" err="1">
                <a:solidFill>
                  <a:schemeClr val="accent4">
                    <a:lumMod val="75000"/>
                  </a:schemeClr>
                </a:solidFill>
              </a:rPr>
              <a:t>والمقاولات.</a:t>
            </a:r>
            <a:r>
              <a:rPr lang="ar-MA" sz="2400" dirty="0">
                <a:solidFill>
                  <a:schemeClr val="accent4">
                    <a:lumMod val="75000"/>
                  </a:schemeClr>
                </a:solidFill>
              </a:rPr>
              <a:t> </a:t>
            </a:r>
            <a:endParaRPr lang="fr-FR" sz="2400" dirty="0">
              <a:solidFill>
                <a:schemeClr val="accent4">
                  <a:lumMod val="75000"/>
                </a:schemeClr>
              </a:solidFill>
            </a:endParaRPr>
          </a:p>
        </p:txBody>
      </p:sp>
      <p:sp>
        <p:nvSpPr>
          <p:cNvPr id="4" name="Rectangle 3"/>
          <p:cNvSpPr/>
          <p:nvPr/>
        </p:nvSpPr>
        <p:spPr>
          <a:xfrm>
            <a:off x="5457212" y="620688"/>
            <a:ext cx="3686788" cy="523220"/>
          </a:xfrm>
          <a:prstGeom prst="rect">
            <a:avLst/>
          </a:prstGeom>
          <a:solidFill>
            <a:schemeClr val="accent4">
              <a:lumMod val="75000"/>
            </a:schemeClr>
          </a:solidFill>
        </p:spPr>
        <p:txBody>
          <a:bodyPr wrap="square">
            <a:spAutoFit/>
          </a:bodyPr>
          <a:lstStyle/>
          <a:p>
            <a:pPr algn="just" rtl="1">
              <a:defRPr/>
            </a:pPr>
            <a:r>
              <a:rPr lang="ar-MA" sz="2800" b="1" dirty="0" smtClean="0">
                <a:solidFill>
                  <a:schemeClr val="bg1"/>
                </a:solidFill>
              </a:rPr>
              <a:t>آليات ومناهج </a:t>
            </a:r>
            <a:r>
              <a:rPr lang="ar-MA" sz="2800" b="1" dirty="0" err="1" smtClean="0">
                <a:solidFill>
                  <a:schemeClr val="bg1"/>
                </a:solidFill>
              </a:rPr>
              <a:t>العمل :</a:t>
            </a:r>
            <a:r>
              <a:rPr lang="ar-MA" sz="2800" dirty="0" smtClean="0">
                <a:solidFill>
                  <a:schemeClr val="bg1"/>
                </a:solidFill>
              </a:rPr>
              <a:t> </a:t>
            </a:r>
            <a:endParaRPr lang="fr-FR" sz="2800" dirty="0">
              <a:solidFill>
                <a:schemeClr val="bg1"/>
              </a:solidFill>
            </a:endParaRPr>
          </a:p>
        </p:txBody>
      </p:sp>
      <p:sp>
        <p:nvSpPr>
          <p:cNvPr id="5" name="Espace réservé du contenu 4"/>
          <p:cNvSpPr txBox="1">
            <a:spLocks/>
          </p:cNvSpPr>
          <p:nvPr/>
        </p:nvSpPr>
        <p:spPr bwMode="auto">
          <a:xfrm>
            <a:off x="107505" y="3933279"/>
            <a:ext cx="8928992" cy="2448049"/>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1" eaLnBrk="1" fontAlgn="base" latinLnBrk="0" hangingPunct="1">
              <a:lnSpc>
                <a:spcPct val="100000"/>
              </a:lnSpc>
              <a:spcBef>
                <a:spcPct val="20000"/>
              </a:spcBef>
              <a:spcAft>
                <a:spcPct val="0"/>
              </a:spcAft>
              <a:buClrTx/>
              <a:buSzTx/>
              <a:buFont typeface="Wingdings" pitchFamily="2" charset="2"/>
              <a:buChar char="q"/>
              <a:tabLst/>
              <a:defRPr/>
            </a:pPr>
            <a:r>
              <a:rPr kumimoji="0" lang="ar-MA" sz="2400" b="0" i="0" u="none" strike="noStrike" kern="1200" cap="none" spc="0" normalizeH="0" baseline="0" noProof="0" dirty="0" smtClean="0">
                <a:ln>
                  <a:noFill/>
                </a:ln>
                <a:solidFill>
                  <a:schemeClr val="accent4">
                    <a:lumMod val="75000"/>
                  </a:schemeClr>
                </a:solidFill>
                <a:effectLst/>
                <a:uLnTx/>
                <a:uFillTx/>
                <a:latin typeface="+mn-lt"/>
                <a:ea typeface="+mn-ea"/>
                <a:cs typeface="+mn-cs"/>
              </a:rPr>
              <a:t>تم التوقيع على عقود برامج الأهداف مع 51 مندوبية للتشغيل تنبني على اعتماد خطة عمل ترتكز على تحقيق عدد من المؤشرات </a:t>
            </a:r>
            <a:r>
              <a:rPr kumimoji="0" lang="ar-MA" sz="24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تهم </a:t>
            </a:r>
            <a:r>
              <a:rPr kumimoji="0" lang="ar-MA" sz="2400" b="0" i="0" u="none" strike="noStrike" kern="1200" cap="none" spc="0" normalizeH="0" baseline="0" noProof="0" dirty="0" smtClean="0">
                <a:ln>
                  <a:noFill/>
                </a:ln>
                <a:solidFill>
                  <a:schemeClr val="accent4">
                    <a:lumMod val="75000"/>
                  </a:schemeClr>
                </a:solidFill>
                <a:effectLst/>
                <a:uLnTx/>
                <a:uFillTx/>
                <a:latin typeface="+mn-lt"/>
                <a:ea typeface="+mn-ea"/>
                <a:cs typeface="+mn-cs"/>
              </a:rPr>
              <a:t>: المراقبة؛ تدبير العلاقات المهنية؛ المفاوضة الجماعية؛ إبرام اتفاقيات الشغل </a:t>
            </a:r>
            <a:r>
              <a:rPr kumimoji="0" lang="ar-MA" sz="24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الجماعية </a:t>
            </a:r>
            <a:r>
              <a:rPr kumimoji="0" lang="ar-MA" sz="2400" b="0" i="0" u="none" strike="noStrike" kern="1200" cap="none" spc="0" normalizeH="0" baseline="0" noProof="0" dirty="0" smtClean="0">
                <a:ln>
                  <a:noFill/>
                </a:ln>
                <a:solidFill>
                  <a:schemeClr val="accent4">
                    <a:lumMod val="75000"/>
                  </a:schemeClr>
                </a:solidFill>
                <a:effectLst/>
                <a:uLnTx/>
                <a:uFillTx/>
                <a:latin typeface="+mn-lt"/>
                <a:ea typeface="+mn-ea"/>
                <a:cs typeface="+mn-cs"/>
              </a:rPr>
              <a:t>؛ تشجيع الحوار والانفتاح على الشركاء الاجتماعيين.</a:t>
            </a:r>
          </a:p>
          <a:p>
            <a:pPr marL="342900" marR="0" lvl="0" indent="-342900" algn="just" defTabSz="914400" rtl="1" eaLnBrk="1" fontAlgn="base" latinLnBrk="0" hangingPunct="1">
              <a:lnSpc>
                <a:spcPct val="100000"/>
              </a:lnSpc>
              <a:spcBef>
                <a:spcPct val="20000"/>
              </a:spcBef>
              <a:spcAft>
                <a:spcPct val="0"/>
              </a:spcAft>
              <a:buClrTx/>
              <a:buSzTx/>
              <a:buFont typeface="Wingdings" pitchFamily="2" charset="2"/>
              <a:buChar char="q"/>
              <a:tabLst/>
              <a:defRPr/>
            </a:pPr>
            <a:r>
              <a:rPr kumimoji="0" lang="ar-MA" sz="2400" b="0" i="0" u="none" strike="noStrike" kern="1200" cap="none" spc="0" normalizeH="0" baseline="0" noProof="0" dirty="0" smtClean="0">
                <a:ln>
                  <a:noFill/>
                </a:ln>
                <a:solidFill>
                  <a:schemeClr val="accent4">
                    <a:lumMod val="75000"/>
                  </a:schemeClr>
                </a:solidFill>
                <a:effectLst/>
                <a:uLnTx/>
                <a:uFillTx/>
                <a:latin typeface="+mn-lt"/>
                <a:ea typeface="+mn-ea"/>
                <a:cs typeface="+mn-cs"/>
              </a:rPr>
              <a:t>تم وضع آليات لتتبع تنفيذ عقود البرامج وتقييم عمل مختلف </a:t>
            </a:r>
            <a:r>
              <a:rPr kumimoji="0" lang="ar-MA" sz="24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مندوبيات</a:t>
            </a:r>
            <a:r>
              <a:rPr kumimoji="0" lang="ar-MA" sz="2400" b="0" i="0" u="none" strike="noStrike" kern="1200" cap="none" spc="0" normalizeH="0" baseline="0" noProof="0" dirty="0" smtClean="0">
                <a:ln>
                  <a:noFill/>
                </a:ln>
                <a:solidFill>
                  <a:schemeClr val="accent4">
                    <a:lumMod val="75000"/>
                  </a:schemeClr>
                </a:solidFill>
                <a:effectLst/>
                <a:uLnTx/>
                <a:uFillTx/>
                <a:latin typeface="+mn-lt"/>
                <a:ea typeface="+mn-ea"/>
                <a:cs typeface="+mn-cs"/>
              </a:rPr>
              <a:t> التشغيل وأعوان تفتيش الشغل بكافة </a:t>
            </a:r>
            <a:r>
              <a:rPr kumimoji="0" lang="ar-MA" sz="2400" b="0" i="0" u="none" strike="noStrike" kern="1200" cap="none" spc="0" normalizeH="0" baseline="0" noProof="0" dirty="0" err="1" smtClean="0">
                <a:ln>
                  <a:noFill/>
                </a:ln>
                <a:solidFill>
                  <a:schemeClr val="accent4">
                    <a:lumMod val="75000"/>
                  </a:schemeClr>
                </a:solidFill>
                <a:effectLst/>
                <a:uLnTx/>
                <a:uFillTx/>
                <a:latin typeface="+mn-lt"/>
                <a:ea typeface="+mn-ea"/>
                <a:cs typeface="+mn-cs"/>
              </a:rPr>
              <a:t>مكوناتهم.</a:t>
            </a:r>
            <a:endParaRPr kumimoji="0" lang="ar-MA" sz="24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ar-MA" sz="24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accent4">
                  <a:lumMod val="75000"/>
                </a:schemeClr>
              </a:solidFill>
              <a:effectLst/>
              <a:uLnTx/>
              <a:uFillTx/>
              <a:latin typeface="+mn-lt"/>
              <a:ea typeface="+mn-ea"/>
              <a:cs typeface="+mn-cs"/>
            </a:endParaRPr>
          </a:p>
          <a:p>
            <a:pPr marL="342900" marR="0" lvl="0" indent="-342900" algn="just" defTabSz="914400" rtl="1" eaLnBrk="1" fontAlgn="base" latinLnBrk="0" hangingPunct="1">
              <a:lnSpc>
                <a:spcPct val="100000"/>
              </a:lnSpc>
              <a:spcBef>
                <a:spcPct val="20000"/>
              </a:spcBef>
              <a:spcAft>
                <a:spcPct val="0"/>
              </a:spcAft>
              <a:buClrTx/>
              <a:buSzTx/>
              <a:buFont typeface="Arial" pitchFamily="34" charset="0"/>
              <a:buNone/>
              <a:tabLst/>
              <a:defRPr/>
            </a:pPr>
            <a:endParaRPr kumimoji="0" lang="ar-MA" sz="2400" b="1" i="0" u="none" strike="noStrike" kern="1200" cap="none" spc="0" normalizeH="0" baseline="0" noProof="0" dirty="0" smtClean="0">
              <a:ln>
                <a:noFill/>
              </a:ln>
              <a:solidFill>
                <a:schemeClr val="accent4">
                  <a:lumMod val="75000"/>
                </a:schemeClr>
              </a:solidFill>
              <a:effectLst/>
              <a:uLnTx/>
              <a:uFillTx/>
              <a:latin typeface="+mn-lt"/>
              <a:ea typeface="+mn-ea"/>
              <a:cs typeface="+mn-cs"/>
            </a:endParaRPr>
          </a:p>
        </p:txBody>
      </p:sp>
      <p:sp>
        <p:nvSpPr>
          <p:cNvPr id="6" name="Rectangle 5"/>
          <p:cNvSpPr/>
          <p:nvPr/>
        </p:nvSpPr>
        <p:spPr>
          <a:xfrm>
            <a:off x="755576" y="3356992"/>
            <a:ext cx="8388424" cy="523220"/>
          </a:xfrm>
          <a:prstGeom prst="rect">
            <a:avLst/>
          </a:prstGeom>
          <a:solidFill>
            <a:schemeClr val="accent4">
              <a:lumMod val="75000"/>
            </a:schemeClr>
          </a:solidFill>
        </p:spPr>
        <p:txBody>
          <a:bodyPr wrap="square">
            <a:spAutoFit/>
          </a:bodyPr>
          <a:lstStyle/>
          <a:p>
            <a:pPr algn="r" fontAlgn="auto">
              <a:spcAft>
                <a:spcPts val="0"/>
              </a:spcAft>
              <a:defRPr/>
            </a:pPr>
            <a:r>
              <a:rPr lang="ar-MA" sz="2800" b="1" dirty="0" smtClean="0">
                <a:solidFill>
                  <a:schemeClr val="bg1"/>
                </a:solidFill>
                <a:latin typeface="Arial" charset="0"/>
                <a:cs typeface="Arial" charset="0"/>
              </a:rPr>
              <a:t>تطوير </a:t>
            </a:r>
            <a:r>
              <a:rPr lang="ar-MA" sz="2800" b="1" dirty="0">
                <a:solidFill>
                  <a:schemeClr val="bg1"/>
                </a:solidFill>
                <a:latin typeface="Arial" charset="0"/>
                <a:cs typeface="Arial" charset="0"/>
              </a:rPr>
              <a:t>عمل ومنهجية جهاز تفتيش </a:t>
            </a:r>
            <a:r>
              <a:rPr lang="ar-MA" sz="2800" b="1" dirty="0" err="1" smtClean="0">
                <a:solidFill>
                  <a:schemeClr val="bg1"/>
                </a:solidFill>
                <a:latin typeface="Arial" charset="0"/>
                <a:cs typeface="Arial" charset="0"/>
              </a:rPr>
              <a:t>الشغل </a:t>
            </a:r>
            <a:r>
              <a:rPr lang="ar-MA" sz="2800" b="1" dirty="0" smtClean="0">
                <a:solidFill>
                  <a:schemeClr val="bg1"/>
                </a:solidFill>
                <a:latin typeface="Arial" charset="0"/>
                <a:cs typeface="Arial" charset="0"/>
              </a:rPr>
              <a:t>: تعميم </a:t>
            </a:r>
            <a:r>
              <a:rPr lang="ar-MA" sz="2800" b="1" dirty="0">
                <a:solidFill>
                  <a:schemeClr val="bg1"/>
                </a:solidFill>
                <a:latin typeface="Arial" charset="0"/>
                <a:cs typeface="Arial" charset="0"/>
              </a:rPr>
              <a:t>عقود الأهداف</a:t>
            </a:r>
            <a:endParaRPr lang="fr-FR" sz="2800" b="1" dirty="0">
              <a:solidFill>
                <a:schemeClr val="bg1"/>
              </a:solidFill>
            </a:endParaRPr>
          </a:p>
        </p:txBody>
      </p:sp>
      <p:sp>
        <p:nvSpPr>
          <p:cNvPr id="7" name="ZoneTexte 6"/>
          <p:cNvSpPr txBox="1"/>
          <p:nvPr/>
        </p:nvSpPr>
        <p:spPr>
          <a:xfrm>
            <a:off x="0" y="0"/>
            <a:ext cx="9144000" cy="461665"/>
          </a:xfrm>
          <a:prstGeom prst="rect">
            <a:avLst/>
          </a:prstGeom>
          <a:solidFill>
            <a:schemeClr val="tx2">
              <a:lumMod val="60000"/>
              <a:lumOff val="40000"/>
            </a:schemeClr>
          </a:solidFill>
        </p:spPr>
        <p:txBody>
          <a:bodyPr wrap="square" rtlCol="0">
            <a:spAutoFit/>
          </a:bodyPr>
          <a:lstStyle/>
          <a:p>
            <a:pPr algn="ctr"/>
            <a:r>
              <a:rPr lang="ar-MA" sz="2400" b="1" dirty="0" smtClean="0">
                <a:solidFill>
                  <a:schemeClr val="bg1"/>
                </a:solidFill>
              </a:rPr>
              <a:t>الدعم والمواكبة</a:t>
            </a:r>
            <a:endParaRPr lang="fr-FR" sz="2400" b="1" dirty="0">
              <a:solidFill>
                <a:schemeClr val="bg1"/>
              </a:solidFill>
            </a:endParaRPr>
          </a:p>
        </p:txBody>
      </p:sp>
      <p:sp>
        <p:nvSpPr>
          <p:cNvPr id="8" name="Espace réservé du numéro de diapositive 7"/>
          <p:cNvSpPr>
            <a:spLocks noGrp="1"/>
          </p:cNvSpPr>
          <p:nvPr>
            <p:ph type="sldNum" sz="quarter" idx="12"/>
          </p:nvPr>
        </p:nvSpPr>
        <p:spPr/>
        <p:txBody>
          <a:bodyPr/>
          <a:lstStyle/>
          <a:p>
            <a:pPr>
              <a:defRPr/>
            </a:pPr>
            <a:fld id="{0F0A8241-D936-456B-8F37-0C473010374D}" type="slidenum">
              <a:rPr lang="fr-FR" smtClean="0"/>
              <a:pPr>
                <a:defRPr/>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0" y="2565400"/>
            <a:ext cx="9144000" cy="1500188"/>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rtl="1" fontAlgn="auto">
              <a:spcBef>
                <a:spcPts val="0"/>
              </a:spcBef>
              <a:spcAft>
                <a:spcPts val="0"/>
              </a:spcAft>
              <a:defRPr/>
            </a:pPr>
            <a:r>
              <a:rPr lang="ar-MA" sz="3200" b="1" dirty="0" smtClean="0">
                <a:solidFill>
                  <a:schemeClr val="bg1"/>
                </a:solidFill>
              </a:rPr>
              <a:t>مجال التكوين المهني</a:t>
            </a:r>
            <a:endParaRPr lang="fr-FR" sz="3200" dirty="0">
              <a:solidFill>
                <a:schemeClr val="bg1"/>
              </a:solidFill>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48</a:t>
            </a:fld>
            <a:endParaRPr lang="fr-F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ZoneTexte 14"/>
          <p:cNvSpPr txBox="1">
            <a:spLocks noChangeArrowheads="1"/>
          </p:cNvSpPr>
          <p:nvPr/>
        </p:nvSpPr>
        <p:spPr bwMode="auto">
          <a:xfrm>
            <a:off x="323528" y="980728"/>
            <a:ext cx="8424936" cy="830262"/>
          </a:xfrm>
          <a:prstGeom prst="rect">
            <a:avLst/>
          </a:prstGeom>
          <a:solidFill>
            <a:schemeClr val="accent4">
              <a:lumMod val="75000"/>
            </a:schemeClr>
          </a:solidFill>
          <a:ln w="9525">
            <a:solidFill>
              <a:schemeClr val="accent4">
                <a:lumMod val="20000"/>
                <a:lumOff val="80000"/>
              </a:schemeClr>
            </a:solidFill>
            <a:miter lim="800000"/>
            <a:headEnd/>
            <a:tailEnd/>
          </a:ln>
        </p:spPr>
        <p:txBody>
          <a:bodyPr wrap="square">
            <a:spAutoFit/>
          </a:bodyPr>
          <a:lstStyle/>
          <a:p>
            <a:pPr algn="ctr" rtl="1" fontAlgn="auto">
              <a:spcBef>
                <a:spcPts val="0"/>
              </a:spcBef>
              <a:spcAft>
                <a:spcPts val="0"/>
              </a:spcAft>
              <a:defRPr/>
            </a:pPr>
            <a:r>
              <a:rPr lang="ar-MA" sz="2400" b="1" dirty="0">
                <a:solidFill>
                  <a:schemeClr val="bg1"/>
                </a:solidFill>
                <a:latin typeface="+mn-lt"/>
                <a:cs typeface="+mj-cs"/>
              </a:rPr>
              <a:t>وصل عدد المتدربين  إلى  390.000 برسم سنة 2013/2012 </a:t>
            </a:r>
          </a:p>
          <a:p>
            <a:pPr algn="ctr" rtl="1" fontAlgn="auto">
              <a:spcBef>
                <a:spcPts val="0"/>
              </a:spcBef>
              <a:spcAft>
                <a:spcPts val="0"/>
              </a:spcAft>
              <a:defRPr/>
            </a:pPr>
            <a:r>
              <a:rPr lang="ar-MA" sz="2400" b="1" dirty="0">
                <a:solidFill>
                  <a:schemeClr val="bg1"/>
                </a:solidFill>
                <a:latin typeface="+mn-lt"/>
                <a:cs typeface="+mj-cs"/>
              </a:rPr>
              <a:t>(مقابل 327.750 سنة 2012/2011، أي بزيادة تناهز 19</a:t>
            </a:r>
            <a:r>
              <a:rPr lang="fr-FR" sz="2400" b="1" dirty="0">
                <a:solidFill>
                  <a:schemeClr val="bg1"/>
                </a:solidFill>
                <a:latin typeface="+mn-lt"/>
                <a:cs typeface="+mj-cs"/>
              </a:rPr>
              <a:t>%</a:t>
            </a:r>
            <a:r>
              <a:rPr lang="ar-MA" sz="2400" b="1" dirty="0">
                <a:solidFill>
                  <a:schemeClr val="bg1"/>
                </a:solidFill>
                <a:latin typeface="+mn-lt"/>
                <a:cs typeface="+mj-cs"/>
              </a:rPr>
              <a:t>)</a:t>
            </a:r>
            <a:endParaRPr lang="fr-FR" sz="2400" b="1" dirty="0">
              <a:solidFill>
                <a:schemeClr val="bg1"/>
              </a:solidFill>
              <a:latin typeface="+mn-lt"/>
              <a:cs typeface="+mj-cs"/>
            </a:endParaRPr>
          </a:p>
        </p:txBody>
      </p:sp>
      <p:sp>
        <p:nvSpPr>
          <p:cNvPr id="11" name="Rogner un rectangle avec un coin diagonal 10"/>
          <p:cNvSpPr/>
          <p:nvPr/>
        </p:nvSpPr>
        <p:spPr bwMode="auto">
          <a:xfrm>
            <a:off x="0" y="0"/>
            <a:ext cx="9144000" cy="642918"/>
          </a:xfrm>
          <a:prstGeom prst="snip2DiagRect">
            <a:avLst>
              <a:gd name="adj1" fmla="val 0"/>
              <a:gd name="adj2" fmla="val 2591"/>
            </a:avLst>
          </a:prstGeom>
          <a:solidFill>
            <a:schemeClr val="accent1"/>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rtl="1" eaLnBrk="0" fontAlgn="auto" hangingPunct="0">
              <a:spcBef>
                <a:spcPts val="0"/>
              </a:spcBef>
              <a:spcAft>
                <a:spcPts val="0"/>
              </a:spcAft>
              <a:defRPr/>
            </a:pPr>
            <a:r>
              <a:rPr lang="ar-MA" sz="3200" b="1" dirty="0">
                <a:solidFill>
                  <a:schemeClr val="bg1"/>
                </a:solidFill>
                <a:cs typeface="+mj-cs"/>
              </a:rPr>
              <a:t>أعداد المتدربات و المتدربين </a:t>
            </a:r>
            <a:r>
              <a:rPr lang="ar-MA" sz="3200" b="1" dirty="0" smtClean="0">
                <a:solidFill>
                  <a:schemeClr val="bg1"/>
                </a:solidFill>
                <a:cs typeface="+mj-cs"/>
              </a:rPr>
              <a:t>برسم موسم 2013/2012</a:t>
            </a:r>
            <a:endParaRPr lang="ar-MA" sz="3200" b="1" dirty="0">
              <a:solidFill>
                <a:schemeClr val="bg1"/>
              </a:solidFill>
              <a:cs typeface="+mj-cs"/>
            </a:endParaRPr>
          </a:p>
        </p:txBody>
      </p:sp>
      <p:graphicFrame>
        <p:nvGraphicFramePr>
          <p:cNvPr id="9" name="Tableau 8"/>
          <p:cNvGraphicFramePr>
            <a:graphicFrameLocks noGrp="1"/>
          </p:cNvGraphicFramePr>
          <p:nvPr/>
        </p:nvGraphicFramePr>
        <p:xfrm>
          <a:off x="500063" y="1988840"/>
          <a:ext cx="8143931" cy="3701955"/>
        </p:xfrm>
        <a:graphic>
          <a:graphicData uri="http://schemas.openxmlformats.org/drawingml/2006/table">
            <a:tbl>
              <a:tblPr/>
              <a:tblGrid>
                <a:gridCol w="1416335"/>
                <a:gridCol w="3441449"/>
                <a:gridCol w="3286147"/>
              </a:tblGrid>
              <a:tr h="484476">
                <a:tc>
                  <a:txBody>
                    <a:bodyPr/>
                    <a:lstStyle/>
                    <a:p>
                      <a:pPr algn="ctr" rtl="0" fontAlgn="b"/>
                      <a:r>
                        <a:rPr lang="ar-MA" sz="2000" b="1" i="0" u="none" strike="noStrike" dirty="0">
                          <a:solidFill>
                            <a:schemeClr val="bg1"/>
                          </a:solidFill>
                          <a:latin typeface="Arial"/>
                          <a:cs typeface="+mj-cs"/>
                        </a:rPr>
                        <a:t>الأعداد</a:t>
                      </a:r>
                      <a:r>
                        <a:rPr lang="ar-MA" sz="2000" b="1" i="0" u="none" strike="noStrike" dirty="0">
                          <a:solidFill>
                            <a:schemeClr val="bg1"/>
                          </a:solidFill>
                          <a:latin typeface="Calibri"/>
                          <a:cs typeface="+mj-cs"/>
                        </a:rPr>
                        <a:t> </a:t>
                      </a:r>
                      <a:endParaRPr lang="ar-MA" sz="2000" b="1" i="0" u="none" strike="noStrike" dirty="0">
                        <a:solidFill>
                          <a:schemeClr val="bg1"/>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c>
                  <a:txBody>
                    <a:bodyPr/>
                    <a:lstStyle/>
                    <a:p>
                      <a:pPr algn="ctr" rtl="1" fontAlgn="b"/>
                      <a:r>
                        <a:rPr lang="ar-MA" sz="2000" b="1" i="0" u="none" strike="noStrike" dirty="0">
                          <a:solidFill>
                            <a:schemeClr val="bg1"/>
                          </a:solidFill>
                          <a:latin typeface="Arial"/>
                          <a:cs typeface="+mj-cs"/>
                        </a:rPr>
                        <a:t>الهيئات المكونة</a:t>
                      </a:r>
                      <a:r>
                        <a:rPr lang="ar-MA" sz="2000" b="1" i="0" u="none" strike="noStrike" dirty="0">
                          <a:solidFill>
                            <a:schemeClr val="bg1"/>
                          </a:solidFill>
                          <a:latin typeface="Calibri"/>
                          <a:cs typeface="+mj-cs"/>
                        </a:rPr>
                        <a:t> </a:t>
                      </a:r>
                      <a:endParaRPr lang="ar-MA" sz="2000" b="1" i="0" u="none" strike="noStrike" dirty="0">
                        <a:solidFill>
                          <a:schemeClr val="bg1"/>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c>
                  <a:txBody>
                    <a:bodyPr/>
                    <a:lstStyle/>
                    <a:p>
                      <a:pPr algn="ctr" rtl="1" fontAlgn="b"/>
                      <a:r>
                        <a:rPr lang="ar-MA" sz="2000" b="1" i="0" u="none" strike="noStrike" dirty="0">
                          <a:solidFill>
                            <a:schemeClr val="bg1"/>
                          </a:solidFill>
                          <a:latin typeface="Arial"/>
                          <a:cs typeface="+mj-cs"/>
                        </a:rPr>
                        <a:t>أنماط التكوين</a:t>
                      </a:r>
                      <a:r>
                        <a:rPr lang="ar-MA" sz="2000" b="1" i="0" u="none" strike="noStrike" dirty="0">
                          <a:solidFill>
                            <a:schemeClr val="bg1"/>
                          </a:solidFill>
                          <a:latin typeface="Calibri"/>
                          <a:cs typeface="+mj-cs"/>
                        </a:rPr>
                        <a:t> </a:t>
                      </a:r>
                      <a:endParaRPr lang="ar-MA" sz="2000" b="1" i="0" u="none" strike="noStrike" dirty="0">
                        <a:solidFill>
                          <a:schemeClr val="bg1"/>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r>
              <a:tr h="601465">
                <a:tc>
                  <a:txBody>
                    <a:bodyPr/>
                    <a:lstStyle/>
                    <a:p>
                      <a:pPr algn="ctr" rtl="0" fontAlgn="ctr"/>
                      <a:r>
                        <a:rPr lang="ar-MA" sz="2000" b="1" i="0" u="none" strike="noStrike" dirty="0" smtClean="0">
                          <a:solidFill>
                            <a:schemeClr val="accent4">
                              <a:lumMod val="75000"/>
                            </a:schemeClr>
                          </a:solidFill>
                          <a:latin typeface="Calibri"/>
                          <a:cs typeface="+mj-cs"/>
                        </a:rPr>
                        <a:t>235.789</a:t>
                      </a:r>
                      <a:endParaRPr lang="fr-FR" sz="2000" b="1" i="0" u="none" strike="noStrike" dirty="0">
                        <a:solidFill>
                          <a:schemeClr val="accent4">
                            <a:lumMod val="75000"/>
                          </a:schemeClr>
                        </a:solidFill>
                        <a:latin typeface="Calibri"/>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1" fontAlgn="ctr"/>
                      <a:r>
                        <a:rPr lang="ar-MA" sz="2000" b="1" i="0" u="none" strike="noStrike" dirty="0">
                          <a:solidFill>
                            <a:schemeClr val="accent4">
                              <a:lumMod val="75000"/>
                            </a:schemeClr>
                          </a:solidFill>
                          <a:latin typeface="Arial"/>
                          <a:cs typeface="+mj-cs"/>
                        </a:rPr>
                        <a:t>مكتب التكوين المهني وإنعاش الشغل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algn="ctr" rtl="1" fontAlgn="ctr"/>
                      <a:r>
                        <a:rPr lang="ar-MA" sz="2400" b="1" i="0" u="none" strike="noStrike" dirty="0" smtClean="0">
                          <a:solidFill>
                            <a:schemeClr val="accent4">
                              <a:lumMod val="75000"/>
                            </a:schemeClr>
                          </a:solidFill>
                          <a:latin typeface="Arial"/>
                          <a:cs typeface="+mj-cs"/>
                        </a:rPr>
                        <a:t>التكوين المهني </a:t>
                      </a:r>
                      <a:r>
                        <a:rPr lang="ar-MA" sz="2400" b="1" i="0" u="none" strike="noStrike" dirty="0">
                          <a:solidFill>
                            <a:schemeClr val="accent4">
                              <a:lumMod val="75000"/>
                            </a:schemeClr>
                          </a:solidFill>
                          <a:latin typeface="Arial"/>
                          <a:cs typeface="+mj-cs"/>
                        </a:rPr>
                        <a:t>الأساسي </a:t>
                      </a:r>
                      <a:endParaRPr lang="ar-MA" sz="2400" b="1" i="0" u="none" strike="noStrike" dirty="0" smtClean="0">
                        <a:solidFill>
                          <a:schemeClr val="accent4">
                            <a:lumMod val="75000"/>
                          </a:schemeClr>
                        </a:solidFill>
                        <a:latin typeface="Arial"/>
                        <a:cs typeface="+mj-cs"/>
                      </a:endParaRPr>
                    </a:p>
                    <a:p>
                      <a:pPr algn="ctr" rtl="1" fontAlgn="ctr"/>
                      <a:r>
                        <a:rPr lang="ar-MA" sz="1600" b="1" i="0" u="none" strike="noStrike" dirty="0" smtClean="0">
                          <a:solidFill>
                            <a:schemeClr val="accent4">
                              <a:lumMod val="75000"/>
                            </a:schemeClr>
                          </a:solidFill>
                          <a:latin typeface="Arial"/>
                          <a:cs typeface="+mj-cs"/>
                        </a:rPr>
                        <a:t>(</a:t>
                      </a:r>
                      <a:r>
                        <a:rPr lang="ar-MA" sz="1600" b="1" i="0" u="none" strike="noStrike" dirty="0">
                          <a:solidFill>
                            <a:schemeClr val="accent4">
                              <a:lumMod val="75000"/>
                            </a:schemeClr>
                          </a:solidFill>
                          <a:latin typeface="Arial"/>
                          <a:cs typeface="+mj-cs"/>
                        </a:rPr>
                        <a:t>التكوين داخل المؤسسات </a:t>
                      </a:r>
                      <a:endParaRPr lang="ar-MA" sz="1600" b="1" i="0" u="none" strike="noStrike" dirty="0" smtClean="0">
                        <a:solidFill>
                          <a:schemeClr val="accent4">
                            <a:lumMod val="75000"/>
                          </a:schemeClr>
                        </a:solidFill>
                        <a:latin typeface="Arial"/>
                        <a:cs typeface="+mj-cs"/>
                      </a:endParaRPr>
                    </a:p>
                    <a:p>
                      <a:pPr algn="ctr" rtl="1" fontAlgn="ctr"/>
                      <a:r>
                        <a:rPr lang="ar-MA" sz="1600" b="1" i="0" u="none" strike="noStrike" dirty="0" smtClean="0">
                          <a:solidFill>
                            <a:schemeClr val="accent4">
                              <a:lumMod val="75000"/>
                            </a:schemeClr>
                          </a:solidFill>
                          <a:latin typeface="Arial"/>
                          <a:cs typeface="+mj-cs"/>
                        </a:rPr>
                        <a:t>والتكوين </a:t>
                      </a:r>
                      <a:r>
                        <a:rPr lang="ar-MA" sz="1600" b="1" i="0" u="none" strike="noStrike" dirty="0">
                          <a:solidFill>
                            <a:schemeClr val="accent4">
                              <a:lumMod val="75000"/>
                            </a:schemeClr>
                          </a:solidFill>
                          <a:latin typeface="Arial"/>
                          <a:cs typeface="+mj-cs"/>
                        </a:rPr>
                        <a:t>بالتمرس المهني)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524869">
                <a:tc>
                  <a:txBody>
                    <a:bodyPr/>
                    <a:lstStyle/>
                    <a:p>
                      <a:pPr algn="ctr" rtl="0" fontAlgn="ctr"/>
                      <a:r>
                        <a:rPr lang="ar-MA" sz="2000" b="1" i="0" u="none" strike="noStrike" dirty="0" smtClean="0">
                          <a:solidFill>
                            <a:schemeClr val="accent4">
                              <a:lumMod val="75000"/>
                            </a:schemeClr>
                          </a:solidFill>
                          <a:latin typeface="Calibri"/>
                          <a:cs typeface="+mj-cs"/>
                        </a:rPr>
                        <a:t>114.211</a:t>
                      </a:r>
                      <a:endParaRPr lang="fr-FR" sz="2000" b="1" i="0" u="none" strike="noStrike" dirty="0">
                        <a:solidFill>
                          <a:schemeClr val="accent4">
                            <a:lumMod val="75000"/>
                          </a:schemeClr>
                        </a:solidFill>
                        <a:latin typeface="Calibri"/>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1" fontAlgn="ctr"/>
                      <a:r>
                        <a:rPr lang="ar-MA" sz="2000" b="1" i="0" u="none" strike="noStrike" dirty="0">
                          <a:solidFill>
                            <a:schemeClr val="accent4">
                              <a:lumMod val="75000"/>
                            </a:schemeClr>
                          </a:solidFill>
                          <a:latin typeface="Arial"/>
                          <a:cs typeface="+mj-cs"/>
                        </a:rPr>
                        <a:t>القطاعات </a:t>
                      </a:r>
                      <a:r>
                        <a:rPr lang="ar-MA" sz="2000" b="1" i="0" u="none" strike="noStrike">
                          <a:solidFill>
                            <a:schemeClr val="accent4">
                              <a:lumMod val="75000"/>
                            </a:schemeClr>
                          </a:solidFill>
                          <a:latin typeface="Arial"/>
                          <a:cs typeface="+mj-cs"/>
                        </a:rPr>
                        <a:t>المكونة </a:t>
                      </a:r>
                      <a:r>
                        <a:rPr lang="ar-MA" sz="2000" b="1" i="0" u="none" strike="noStrike" smtClean="0">
                          <a:solidFill>
                            <a:schemeClr val="accent4">
                              <a:lumMod val="75000"/>
                            </a:schemeClr>
                          </a:solidFill>
                          <a:latin typeface="Arial"/>
                          <a:cs typeface="+mj-cs"/>
                        </a:rPr>
                        <a:t>الأخرى</a:t>
                      </a:r>
                      <a:endParaRPr lang="ar-MA" sz="2000" b="1" i="0" u="none" strike="noStrike" dirty="0">
                        <a:solidFill>
                          <a:schemeClr val="accent4">
                            <a:lumMod val="75000"/>
                          </a:schemeClr>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fr-FR"/>
                    </a:p>
                  </a:txBody>
                  <a:tcPr/>
                </a:tc>
              </a:tr>
              <a:tr h="483980">
                <a:tc>
                  <a:txBody>
                    <a:bodyPr/>
                    <a:lstStyle/>
                    <a:p>
                      <a:pPr algn="ctr" rtl="0" fontAlgn="b"/>
                      <a:r>
                        <a:rPr lang="ar-MA" sz="2000" b="1" i="0" u="none" strike="noStrike" dirty="0" smtClean="0">
                          <a:solidFill>
                            <a:schemeClr val="bg1"/>
                          </a:solidFill>
                          <a:latin typeface="Calibri"/>
                          <a:cs typeface="+mj-cs"/>
                        </a:rPr>
                        <a:t>350.000</a:t>
                      </a:r>
                      <a:endParaRPr lang="fr-FR" sz="2000" b="1" i="0" u="none" strike="noStrike" dirty="0">
                        <a:solidFill>
                          <a:schemeClr val="bg1"/>
                        </a:solidFill>
                        <a:latin typeface="Calibri"/>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c gridSpan="2">
                  <a:txBody>
                    <a:bodyPr/>
                    <a:lstStyle/>
                    <a:p>
                      <a:pPr marL="180975" indent="0" algn="r" rtl="1" fontAlgn="ctr">
                        <a:tabLst/>
                      </a:pPr>
                      <a:r>
                        <a:rPr lang="ar-MA" sz="2000" b="1" i="0" u="none" strike="noStrike" dirty="0">
                          <a:solidFill>
                            <a:schemeClr val="bg1"/>
                          </a:solidFill>
                          <a:latin typeface="Arial"/>
                          <a:cs typeface="+mj-cs"/>
                        </a:rPr>
                        <a:t>المجموع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c hMerge="1">
                  <a:txBody>
                    <a:bodyPr/>
                    <a:lstStyle/>
                    <a:p>
                      <a:endParaRPr lang="fr-FR"/>
                    </a:p>
                  </a:txBody>
                  <a:tcPr/>
                </a:tc>
              </a:tr>
              <a:tr h="472327">
                <a:tc>
                  <a:txBody>
                    <a:bodyPr/>
                    <a:lstStyle/>
                    <a:p>
                      <a:pPr algn="ctr" rtl="0" fontAlgn="ctr"/>
                      <a:r>
                        <a:rPr lang="ar-MA" sz="2000" b="1" i="0" u="none" strike="noStrike" dirty="0" smtClean="0">
                          <a:solidFill>
                            <a:schemeClr val="accent4">
                              <a:lumMod val="75000"/>
                            </a:schemeClr>
                          </a:solidFill>
                          <a:latin typeface="Calibri"/>
                          <a:cs typeface="+mj-cs"/>
                        </a:rPr>
                        <a:t>40.000</a:t>
                      </a:r>
                      <a:endParaRPr lang="fr-FR" sz="2000" b="1" i="0" u="none" strike="noStrike" dirty="0">
                        <a:solidFill>
                          <a:schemeClr val="accent4">
                            <a:lumMod val="75000"/>
                          </a:schemeClr>
                        </a:solidFill>
                        <a:latin typeface="Calibri"/>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80975" indent="0" algn="ctr" rtl="1" fontAlgn="ctr"/>
                      <a:r>
                        <a:rPr lang="ar-MA" sz="2000" b="1" i="0" u="none" strike="noStrike" dirty="0" smtClean="0">
                          <a:solidFill>
                            <a:schemeClr val="accent4">
                              <a:lumMod val="75000"/>
                            </a:schemeClr>
                          </a:solidFill>
                          <a:latin typeface="Arial"/>
                          <a:cs typeface="+mj-cs"/>
                        </a:rPr>
                        <a:t>القطاعان </a:t>
                      </a:r>
                      <a:r>
                        <a:rPr lang="ar-MA" sz="2000" b="1" i="0" u="none" strike="noStrike" dirty="0">
                          <a:solidFill>
                            <a:schemeClr val="accent4">
                              <a:lumMod val="75000"/>
                            </a:schemeClr>
                          </a:solidFill>
                          <a:latin typeface="Arial"/>
                          <a:cs typeface="+mj-cs"/>
                        </a:rPr>
                        <a:t>العمومي والخاص </a:t>
                      </a:r>
                      <a:r>
                        <a:rPr lang="ar-MA" sz="2000" b="1" i="0" u="none" strike="noStrike" dirty="0" smtClean="0">
                          <a:solidFill>
                            <a:schemeClr val="accent4">
                              <a:lumMod val="75000"/>
                            </a:schemeClr>
                          </a:solidFill>
                          <a:latin typeface="Arial"/>
                          <a:cs typeface="+mj-cs"/>
                        </a:rPr>
                        <a:t>والجمعيات</a:t>
                      </a:r>
                      <a:endParaRPr lang="ar-MA" sz="2000" b="1" i="0" u="none" strike="noStrike" dirty="0">
                        <a:solidFill>
                          <a:schemeClr val="accent4">
                            <a:lumMod val="75000"/>
                          </a:schemeClr>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80975" indent="0" algn="ctr" rtl="1" fontAlgn="ctr"/>
                      <a:r>
                        <a:rPr lang="ar-MA" sz="2400" b="1" i="0" u="none" strike="noStrike" dirty="0" smtClean="0">
                          <a:solidFill>
                            <a:schemeClr val="accent4">
                              <a:lumMod val="75000"/>
                            </a:schemeClr>
                          </a:solidFill>
                          <a:latin typeface="Arial"/>
                          <a:cs typeface="+mj-cs"/>
                        </a:rPr>
                        <a:t>التكوين بالتدرج المهني </a:t>
                      </a:r>
                      <a:endParaRPr lang="ar-MA" sz="2400" b="1" i="0" u="none" strike="noStrike" dirty="0">
                        <a:solidFill>
                          <a:schemeClr val="accent4">
                            <a:lumMod val="75000"/>
                          </a:schemeClr>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403318">
                <a:tc>
                  <a:txBody>
                    <a:bodyPr/>
                    <a:lstStyle/>
                    <a:p>
                      <a:pPr algn="ctr" rtl="0" fontAlgn="b"/>
                      <a:r>
                        <a:rPr lang="ar-MA" sz="2000" b="1" i="0" u="none" strike="noStrike" kern="1200" dirty="0" smtClean="0">
                          <a:solidFill>
                            <a:schemeClr val="bg1"/>
                          </a:solidFill>
                          <a:latin typeface="Arial"/>
                          <a:ea typeface="+mn-ea"/>
                          <a:cs typeface="+mj-cs"/>
                        </a:rPr>
                        <a:t>390.000</a:t>
                      </a:r>
                      <a:endParaRPr lang="fr-FR" sz="2000" b="1" i="0" u="none" strike="noStrike" kern="1200" dirty="0">
                        <a:solidFill>
                          <a:schemeClr val="bg1"/>
                        </a:solidFill>
                        <a:latin typeface="Arial"/>
                        <a:ea typeface="+mn-ea"/>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c gridSpan="2">
                  <a:txBody>
                    <a:bodyPr/>
                    <a:lstStyle/>
                    <a:p>
                      <a:pPr marL="180975" indent="0" algn="r" rtl="1" fontAlgn="ctr"/>
                      <a:r>
                        <a:rPr lang="ar-MA" sz="2000" b="1" i="0" u="none" strike="noStrike" dirty="0">
                          <a:solidFill>
                            <a:schemeClr val="bg1"/>
                          </a:solidFill>
                          <a:latin typeface="Arial"/>
                          <a:cs typeface="+mj-cs"/>
                        </a:rPr>
                        <a:t>مجموع </a:t>
                      </a:r>
                      <a:r>
                        <a:rPr lang="ar-MA" sz="2000" b="1" i="0" u="none" strike="noStrike" dirty="0" smtClean="0">
                          <a:solidFill>
                            <a:schemeClr val="bg1"/>
                          </a:solidFill>
                          <a:latin typeface="Arial"/>
                          <a:cs typeface="+mj-cs"/>
                        </a:rPr>
                        <a:t>المتدربين بالتكوين المهني الأساسي </a:t>
                      </a:r>
                      <a:endParaRPr lang="ar-MA" sz="2000" b="1" i="0" u="none" strike="noStrike" dirty="0">
                        <a:solidFill>
                          <a:schemeClr val="bg1"/>
                        </a:solidFill>
                        <a:latin typeface="Arial"/>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75000"/>
                      </a:schemeClr>
                    </a:solidFill>
                  </a:tcPr>
                </a:tc>
                <a:tc hMerge="1">
                  <a:txBody>
                    <a:bodyPr/>
                    <a:lstStyle/>
                    <a:p>
                      <a:endParaRPr lang="fr-FR"/>
                    </a:p>
                  </a:txBody>
                  <a:tcPr/>
                </a:tc>
              </a:tr>
              <a:tr h="601465">
                <a:tc>
                  <a:txBody>
                    <a:bodyPr/>
                    <a:lstStyle/>
                    <a:p>
                      <a:pPr algn="ctr" rtl="0" fontAlgn="b"/>
                      <a:r>
                        <a:rPr lang="ar-MA" sz="2000" b="1" i="0" u="none" strike="noStrike" dirty="0" smtClean="0">
                          <a:solidFill>
                            <a:schemeClr val="accent4">
                              <a:lumMod val="75000"/>
                            </a:schemeClr>
                          </a:solidFill>
                          <a:latin typeface="Calibri"/>
                          <a:cs typeface="+mj-cs"/>
                        </a:rPr>
                        <a:t>74.211</a:t>
                      </a:r>
                      <a:endParaRPr lang="fr-FR" sz="2000" b="1" i="0" u="none" strike="noStrike" dirty="0">
                        <a:solidFill>
                          <a:schemeClr val="accent4">
                            <a:lumMod val="75000"/>
                          </a:schemeClr>
                        </a:solidFill>
                        <a:latin typeface="Calibri"/>
                        <a:cs typeface="+mj-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1" fontAlgn="ctr"/>
                      <a:r>
                        <a:rPr lang="ar-MA" sz="2000" b="1" i="0" u="none" strike="noStrike" kern="1200" dirty="0">
                          <a:solidFill>
                            <a:schemeClr val="accent4">
                              <a:lumMod val="75000"/>
                            </a:schemeClr>
                          </a:solidFill>
                          <a:latin typeface="Arial"/>
                          <a:ea typeface="+mn-ea"/>
                          <a:cs typeface="+mj-cs"/>
                        </a:rPr>
                        <a:t>مكتب التكوين المهني وإنعاش الشغل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1" fontAlgn="ctr"/>
                      <a:r>
                        <a:rPr lang="ar-MA" sz="2400" b="1" i="0" u="none" strike="noStrike" dirty="0" smtClean="0">
                          <a:solidFill>
                            <a:schemeClr val="accent4">
                              <a:lumMod val="75000"/>
                            </a:schemeClr>
                          </a:solidFill>
                          <a:latin typeface="Arial"/>
                          <a:cs typeface="+mj-cs"/>
                        </a:rPr>
                        <a:t>التكوين </a:t>
                      </a:r>
                      <a:r>
                        <a:rPr lang="ar-MA" sz="2400" b="1" i="0" u="none" strike="noStrike" dirty="0" err="1">
                          <a:solidFill>
                            <a:schemeClr val="accent4">
                              <a:lumMod val="75000"/>
                            </a:schemeClr>
                          </a:solidFill>
                          <a:latin typeface="Arial"/>
                          <a:cs typeface="+mj-cs"/>
                        </a:rPr>
                        <a:t>التأهيلي</a:t>
                      </a:r>
                      <a:r>
                        <a:rPr lang="ar-MA" sz="2400" b="1" i="0" u="none" strike="noStrike" dirty="0">
                          <a:solidFill>
                            <a:schemeClr val="accent4">
                              <a:lumMod val="75000"/>
                            </a:schemeClr>
                          </a:solidFill>
                          <a:latin typeface="Arial"/>
                          <a:cs typeface="+mj-cs"/>
                        </a:rPr>
                        <a:t> </a:t>
                      </a:r>
                      <a:endParaRPr lang="ar-MA" sz="2400" b="1" i="0" u="none" strike="noStrike" dirty="0" smtClean="0">
                        <a:solidFill>
                          <a:schemeClr val="accent4">
                            <a:lumMod val="75000"/>
                          </a:schemeClr>
                        </a:solidFill>
                        <a:latin typeface="Arial"/>
                        <a:cs typeface="+mj-cs"/>
                      </a:endParaRPr>
                    </a:p>
                    <a:p>
                      <a:pPr algn="ctr" rtl="1" fontAlgn="ctr"/>
                      <a:r>
                        <a:rPr lang="ar-MA" sz="2400" b="1" i="0" u="none" strike="noStrike" dirty="0" smtClean="0">
                          <a:solidFill>
                            <a:schemeClr val="accent4">
                              <a:lumMod val="75000"/>
                            </a:schemeClr>
                          </a:solidFill>
                          <a:latin typeface="Arial"/>
                          <a:cs typeface="+mj-cs"/>
                        </a:rPr>
                        <a:t>والتكوين بالوحدات </a:t>
                      </a:r>
                      <a:r>
                        <a:rPr lang="ar-MA" sz="2400" b="1" i="0" u="none" strike="noStrike" dirty="0">
                          <a:solidFill>
                            <a:schemeClr val="accent4">
                              <a:lumMod val="75000"/>
                            </a:schemeClr>
                          </a:solidFill>
                          <a:latin typeface="Arial"/>
                          <a:cs typeface="+mj-cs"/>
                        </a:rPr>
                        <a:t>المتنقلة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bl>
          </a:graphicData>
        </a:graphic>
      </p:graphicFrame>
      <p:sp>
        <p:nvSpPr>
          <p:cNvPr id="5" name="Espace réservé du numéro de diapositive 4"/>
          <p:cNvSpPr>
            <a:spLocks noGrp="1"/>
          </p:cNvSpPr>
          <p:nvPr>
            <p:ph type="sldNum" sz="quarter" idx="12"/>
          </p:nvPr>
        </p:nvSpPr>
        <p:spPr/>
        <p:txBody>
          <a:bodyPr/>
          <a:lstStyle/>
          <a:p>
            <a:pPr>
              <a:defRPr/>
            </a:pPr>
            <a:fld id="{0F0A8241-D936-456B-8F37-0C473010374D}" type="slidenum">
              <a:rPr lang="fr-FR" smtClean="0"/>
              <a:pPr>
                <a:defRPr/>
              </a:pPr>
              <a:t>49</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4000" cy="548680"/>
          </a:xfrm>
          <a:solidFill>
            <a:schemeClr val="tx2">
              <a:lumMod val="60000"/>
              <a:lumOff val="40000"/>
            </a:schemeClr>
          </a:solidFill>
        </p:spPr>
        <p:txBody>
          <a:bodyPr rtlCol="0">
            <a:normAutofit fontScale="90000"/>
          </a:bodyPr>
          <a:lstStyle/>
          <a:p>
            <a:pPr rtl="1" eaLnBrk="1" fontAlgn="auto" hangingPunct="1">
              <a:spcAft>
                <a:spcPts val="0"/>
              </a:spcAft>
              <a:defRPr/>
            </a:pPr>
            <a:r>
              <a:rPr lang="ar-MA" sz="4000" b="1" dirty="0" smtClean="0">
                <a:solidFill>
                  <a:schemeClr val="bg1"/>
                </a:solidFill>
              </a:rPr>
              <a:t> أهم مميزات سوق الشغل خلال </a:t>
            </a:r>
            <a:r>
              <a:rPr lang="fr-FR" sz="4000" b="1" dirty="0" smtClean="0">
                <a:solidFill>
                  <a:schemeClr val="bg1"/>
                </a:solidFill>
              </a:rPr>
              <a:t>2012</a:t>
            </a:r>
            <a:endParaRPr lang="fr-FR" sz="4000" b="1" dirty="0">
              <a:solidFill>
                <a:schemeClr val="bg1"/>
              </a:solidFill>
            </a:endParaRPr>
          </a:p>
        </p:txBody>
      </p:sp>
      <p:sp>
        <p:nvSpPr>
          <p:cNvPr id="4" name="Espace réservé du contenu 2"/>
          <p:cNvSpPr txBox="1">
            <a:spLocks/>
          </p:cNvSpPr>
          <p:nvPr/>
        </p:nvSpPr>
        <p:spPr>
          <a:xfrm>
            <a:off x="6572250" y="4076700"/>
            <a:ext cx="2316163" cy="428625"/>
          </a:xfrm>
          <a:prstGeom prst="rect">
            <a:avLst/>
          </a:prstGeom>
        </p:spPr>
        <p:txBody>
          <a:bodyPr>
            <a:normAutofit/>
          </a:bodyPr>
          <a:lstStyle/>
          <a:p>
            <a:pPr marL="274320" indent="-274320" algn="r" rtl="1" fontAlgn="auto">
              <a:spcBef>
                <a:spcPts val="600"/>
              </a:spcBef>
              <a:spcAft>
                <a:spcPts val="0"/>
              </a:spcAft>
              <a:buClr>
                <a:schemeClr val="accent2">
                  <a:lumMod val="75000"/>
                </a:schemeClr>
              </a:buClr>
              <a:buSzPct val="70000"/>
              <a:defRPr/>
            </a:pPr>
            <a:endParaRPr lang="fr-FR" sz="2000" b="1" dirty="0">
              <a:solidFill>
                <a:schemeClr val="accent2">
                  <a:lumMod val="75000"/>
                </a:schemeClr>
              </a:solidFill>
              <a:latin typeface="+mn-lt"/>
              <a:cs typeface="Times New Roman" pitchFamily="18" charset="0"/>
            </a:endParaRPr>
          </a:p>
        </p:txBody>
      </p:sp>
      <p:sp>
        <p:nvSpPr>
          <p:cNvPr id="6" name="Espace réservé du contenu 7"/>
          <p:cNvSpPr txBox="1">
            <a:spLocks noChangeArrowheads="1"/>
          </p:cNvSpPr>
          <p:nvPr/>
        </p:nvSpPr>
        <p:spPr bwMode="auto">
          <a:xfrm>
            <a:off x="179512" y="4581128"/>
            <a:ext cx="8856984" cy="1446550"/>
          </a:xfrm>
          <a:prstGeom prst="rect">
            <a:avLst/>
          </a:prstGeom>
          <a:solidFill>
            <a:schemeClr val="accent4">
              <a:lumMod val="20000"/>
              <a:lumOff val="80000"/>
            </a:schemeClr>
          </a:solidFill>
          <a:ln w="9525">
            <a:noFill/>
            <a:miter lim="800000"/>
            <a:headEnd/>
            <a:tailEnd/>
          </a:ln>
        </p:spPr>
        <p:txBody>
          <a:bodyPr wrap="square">
            <a:spAutoFit/>
          </a:bodyPr>
          <a:lstStyle/>
          <a:p>
            <a:pPr marL="361950" lvl="3" indent="-361950" algn="just" rtl="1" fontAlgn="auto">
              <a:spcBef>
                <a:spcPts val="600"/>
              </a:spcBef>
              <a:spcAft>
                <a:spcPts val="600"/>
              </a:spcAft>
              <a:buFont typeface="Wingdings" pitchFamily="2" charset="2"/>
              <a:buChar char="q"/>
              <a:defRPr/>
            </a:pPr>
            <a:r>
              <a:rPr lang="ar-MA" sz="2600" b="1" dirty="0" smtClean="0">
                <a:solidFill>
                  <a:schemeClr val="accent4">
                    <a:lumMod val="75000"/>
                  </a:schemeClr>
                </a:solidFill>
                <a:cs typeface="+mj-cs"/>
              </a:rPr>
              <a:t>ميول الشباب العاطل نحو العمل بالقطاع العام وضعف روح المبادرة </a:t>
            </a:r>
            <a:r>
              <a:rPr lang="ar-MA" sz="2600" b="1" dirty="0" err="1" smtClean="0">
                <a:solidFill>
                  <a:schemeClr val="accent4">
                    <a:lumMod val="75000"/>
                  </a:schemeClr>
                </a:solidFill>
                <a:cs typeface="+mj-cs"/>
              </a:rPr>
              <a:t>المقاولاتية</a:t>
            </a:r>
            <a:endParaRPr lang="fr-FR" sz="2600" b="1" dirty="0" smtClean="0">
              <a:solidFill>
                <a:schemeClr val="accent4">
                  <a:lumMod val="75000"/>
                </a:schemeClr>
              </a:solidFill>
              <a:cs typeface="+mj-cs"/>
            </a:endParaRPr>
          </a:p>
          <a:p>
            <a:pPr marL="361950" lvl="3" indent="-361950" algn="just" rtl="1" fontAlgn="auto">
              <a:spcBef>
                <a:spcPts val="600"/>
              </a:spcBef>
              <a:spcAft>
                <a:spcPts val="600"/>
              </a:spcAft>
              <a:buFont typeface="Wingdings" pitchFamily="2" charset="2"/>
              <a:buChar char="q"/>
              <a:defRPr/>
            </a:pPr>
            <a:r>
              <a:rPr lang="ar-MA" sz="2600" b="1" dirty="0" smtClean="0">
                <a:solidFill>
                  <a:schemeClr val="accent4">
                    <a:lumMod val="75000"/>
                  </a:schemeClr>
                </a:solidFill>
                <a:cs typeface="+mj-cs"/>
              </a:rPr>
              <a:t>تراجع التشغيل بوتيرة متباينة بمختلف مكونات القطاع العمومي</a:t>
            </a:r>
            <a:r>
              <a:rPr lang="fr-FR" sz="2600" b="1" dirty="0" smtClean="0">
                <a:solidFill>
                  <a:schemeClr val="accent4">
                    <a:lumMod val="75000"/>
                  </a:schemeClr>
                </a:solidFill>
                <a:cs typeface="+mj-cs"/>
              </a:rPr>
              <a:t> </a:t>
            </a:r>
            <a:r>
              <a:rPr lang="ar-MA" sz="2600" b="1" dirty="0" smtClean="0">
                <a:solidFill>
                  <a:schemeClr val="accent4">
                    <a:lumMod val="75000"/>
                  </a:schemeClr>
                </a:solidFill>
                <a:cs typeface="+mj-cs"/>
              </a:rPr>
              <a:t>: الإدارة العمومية، الجماعات المحلية، المؤسسات العمومية</a:t>
            </a:r>
            <a:r>
              <a:rPr lang="fr-FR" sz="2600" b="1" dirty="0" smtClean="0">
                <a:solidFill>
                  <a:schemeClr val="accent4">
                    <a:lumMod val="75000"/>
                  </a:schemeClr>
                </a:solidFill>
                <a:cs typeface="+mj-cs"/>
              </a:rPr>
              <a:t>.</a:t>
            </a:r>
            <a:endParaRPr lang="ar-MA" sz="2600" b="1" dirty="0" smtClean="0">
              <a:solidFill>
                <a:schemeClr val="accent4">
                  <a:lumMod val="75000"/>
                </a:schemeClr>
              </a:solidFill>
              <a:cs typeface="+mj-cs"/>
            </a:endParaRPr>
          </a:p>
        </p:txBody>
      </p:sp>
      <p:sp>
        <p:nvSpPr>
          <p:cNvPr id="5" name="Rectangle 4"/>
          <p:cNvSpPr/>
          <p:nvPr/>
        </p:nvSpPr>
        <p:spPr>
          <a:xfrm>
            <a:off x="179512" y="690369"/>
            <a:ext cx="8856984" cy="2954655"/>
          </a:xfrm>
          <a:prstGeom prst="rect">
            <a:avLst/>
          </a:prstGeom>
          <a:solidFill>
            <a:schemeClr val="accent4">
              <a:lumMod val="20000"/>
              <a:lumOff val="80000"/>
            </a:schemeClr>
          </a:solidFill>
        </p:spPr>
        <p:txBody>
          <a:bodyPr wrap="square">
            <a:spAutoFit/>
          </a:bodyPr>
          <a:lstStyle/>
          <a:p>
            <a:pPr marL="361950" lvl="3" indent="-361950" algn="just" rtl="1" fontAlgn="auto">
              <a:spcBef>
                <a:spcPts val="600"/>
              </a:spcBef>
              <a:spcAft>
                <a:spcPts val="600"/>
              </a:spcAft>
              <a:buFont typeface="Wingdings" pitchFamily="2" charset="2"/>
              <a:buChar char="q"/>
              <a:defRPr/>
            </a:pPr>
            <a:r>
              <a:rPr lang="ar-MA" sz="2600" b="1" dirty="0" smtClean="0">
                <a:solidFill>
                  <a:schemeClr val="accent4">
                    <a:lumMod val="75000"/>
                  </a:schemeClr>
                </a:solidFill>
              </a:rPr>
              <a:t>وفود نشيطين جدد إلى سوق الشغل، أغلبهم من الشباب حاملي الشهادات الذين يواجهون صعوبة في الإدماج </a:t>
            </a:r>
          </a:p>
          <a:p>
            <a:pPr marL="361950" lvl="3" indent="-361950" algn="just" rtl="1" fontAlgn="auto">
              <a:spcBef>
                <a:spcPts val="600"/>
              </a:spcBef>
              <a:spcAft>
                <a:spcPts val="600"/>
              </a:spcAft>
              <a:buFont typeface="Wingdings" pitchFamily="2" charset="2"/>
              <a:buChar char="q"/>
              <a:defRPr/>
            </a:pPr>
            <a:r>
              <a:rPr lang="ar-MA" sz="2600" b="1" dirty="0" smtClean="0">
                <a:solidFill>
                  <a:schemeClr val="accent4">
                    <a:lumMod val="75000"/>
                  </a:schemeClr>
                </a:solidFill>
              </a:rPr>
              <a:t>نمو اقتصادي غير مصاحَب بإحداث مناصب شغل بعدد كافي وذات جودة</a:t>
            </a:r>
            <a:endParaRPr lang="fr-FR" sz="2600" b="1" dirty="0" smtClean="0">
              <a:solidFill>
                <a:schemeClr val="accent4">
                  <a:lumMod val="75000"/>
                </a:schemeClr>
              </a:solidFill>
            </a:endParaRPr>
          </a:p>
          <a:p>
            <a:pPr marL="361950" indent="-361950" algn="just" rtl="1" fontAlgn="auto">
              <a:spcBef>
                <a:spcPts val="600"/>
              </a:spcBef>
              <a:spcAft>
                <a:spcPts val="600"/>
              </a:spcAft>
              <a:buFont typeface="Wingdings" pitchFamily="2" charset="2"/>
              <a:buChar char="q"/>
              <a:defRPr/>
            </a:pPr>
            <a:r>
              <a:rPr lang="ar-MA" sz="2600" b="1" dirty="0" smtClean="0">
                <a:solidFill>
                  <a:schemeClr val="accent4">
                    <a:lumMod val="75000"/>
                  </a:schemeClr>
                </a:solidFill>
              </a:rPr>
              <a:t>مساهمة القطاع غير المنظم في التشغيل بنسبة مهمة، مما يحد من مجال تطبيق سياسة التشغيل</a:t>
            </a:r>
          </a:p>
          <a:p>
            <a:pPr marL="361950" indent="-361950" algn="just" rtl="1" fontAlgn="auto">
              <a:spcBef>
                <a:spcPts val="600"/>
              </a:spcBef>
              <a:spcAft>
                <a:spcPts val="0"/>
              </a:spcAft>
              <a:buFont typeface="Wingdings" pitchFamily="2" charset="2"/>
              <a:buChar char="q"/>
              <a:defRPr/>
            </a:pPr>
            <a:r>
              <a:rPr lang="ar-MA" sz="2600" b="1" dirty="0" smtClean="0">
                <a:solidFill>
                  <a:schemeClr val="accent4">
                    <a:lumMod val="75000"/>
                  </a:schemeClr>
                </a:solidFill>
              </a:rPr>
              <a:t>فوارق </a:t>
            </a:r>
            <a:r>
              <a:rPr lang="ar-MA" sz="2600" b="1" dirty="0" err="1" smtClean="0">
                <a:solidFill>
                  <a:schemeClr val="accent4">
                    <a:lumMod val="75000"/>
                  </a:schemeClr>
                </a:solidFill>
              </a:rPr>
              <a:t>جهوية</a:t>
            </a:r>
            <a:r>
              <a:rPr lang="ar-MA" sz="2600" b="1" dirty="0" smtClean="0">
                <a:solidFill>
                  <a:schemeClr val="accent4">
                    <a:lumMod val="75000"/>
                  </a:schemeClr>
                </a:solidFill>
              </a:rPr>
              <a:t> من حيث نسب المساهمة في النشاط ومعدلات البطالة</a:t>
            </a:r>
          </a:p>
        </p:txBody>
      </p:sp>
      <p:sp>
        <p:nvSpPr>
          <p:cNvPr id="7" name="Plus 6"/>
          <p:cNvSpPr/>
          <p:nvPr/>
        </p:nvSpPr>
        <p:spPr>
          <a:xfrm>
            <a:off x="3923928" y="3789040"/>
            <a:ext cx="1152128" cy="720080"/>
          </a:xfrm>
          <a:prstGeom prst="mathPlus">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numéro de diapositive 7"/>
          <p:cNvSpPr>
            <a:spLocks noGrp="1"/>
          </p:cNvSpPr>
          <p:nvPr>
            <p:ph type="sldNum" sz="quarter" idx="12"/>
          </p:nvPr>
        </p:nvSpPr>
        <p:spPr/>
        <p:txBody>
          <a:bodyPr/>
          <a:lstStyle/>
          <a:p>
            <a:pPr>
              <a:defRPr/>
            </a:pPr>
            <a:fld id="{000F6988-CAFC-4F71-8884-6F85CB282E80}" type="slidenum">
              <a:rPr lang="fr-FR" smtClean="0"/>
              <a:pPr>
                <a:defRPr/>
              </a:pPr>
              <a:t>5</a:t>
            </a:fld>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gner un rectangle avec un coin diagonal 10"/>
          <p:cNvSpPr/>
          <p:nvPr/>
        </p:nvSpPr>
        <p:spPr bwMode="auto">
          <a:xfrm>
            <a:off x="0" y="0"/>
            <a:ext cx="9144000" cy="642918"/>
          </a:xfrm>
          <a:prstGeom prst="snip2DiagRect">
            <a:avLst>
              <a:gd name="adj1" fmla="val 0"/>
              <a:gd name="adj2" fmla="val 2591"/>
            </a:avLst>
          </a:prstGeom>
          <a:solidFill>
            <a:schemeClr val="accent1"/>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rtl="1" eaLnBrk="0" fontAlgn="auto" hangingPunct="0">
              <a:spcBef>
                <a:spcPts val="0"/>
              </a:spcBef>
              <a:spcAft>
                <a:spcPts val="0"/>
              </a:spcAft>
              <a:defRPr/>
            </a:pPr>
            <a:r>
              <a:rPr lang="ar-MA" sz="3200" b="1" dirty="0">
                <a:solidFill>
                  <a:schemeClr val="bg1"/>
                </a:solidFill>
                <a:cs typeface="+mj-cs"/>
              </a:rPr>
              <a:t>مؤشرات حول جهاز التكوين المهني برسم 2013</a:t>
            </a:r>
          </a:p>
        </p:txBody>
      </p:sp>
      <p:sp>
        <p:nvSpPr>
          <p:cNvPr id="6" name="Rectangle 3"/>
          <p:cNvSpPr txBox="1">
            <a:spLocks noChangeArrowheads="1"/>
          </p:cNvSpPr>
          <p:nvPr/>
        </p:nvSpPr>
        <p:spPr>
          <a:xfrm>
            <a:off x="285750" y="1000696"/>
            <a:ext cx="8462963" cy="4948584"/>
          </a:xfrm>
          <a:prstGeom prst="rect">
            <a:avLst/>
          </a:prstGeom>
          <a:solidFill>
            <a:schemeClr val="accent4">
              <a:lumMod val="20000"/>
              <a:lumOff val="80000"/>
            </a:schemeClr>
          </a:solidFill>
        </p:spPr>
        <p:txBody>
          <a:bodyPr lIns="91434" tIns="45717" rIns="91434" bIns="45717" rtlCol="1"/>
          <a:lstStyle/>
          <a:p>
            <a:pPr marL="358775" indent="-358775" algn="just" defTabSz="1071563" rtl="1" fontAlgn="auto">
              <a:spcBef>
                <a:spcPts val="0"/>
              </a:spcBef>
              <a:spcAft>
                <a:spcPts val="1200"/>
              </a:spcAft>
              <a:buClr>
                <a:srgbClr val="800000"/>
              </a:buClr>
              <a:buSzPct val="145000"/>
              <a:defRPr/>
            </a:pPr>
            <a:r>
              <a:rPr lang="ar-MA" altLang="ar-SA" sz="2800" b="1" dirty="0">
                <a:solidFill>
                  <a:schemeClr val="accent4">
                    <a:lumMod val="75000"/>
                  </a:schemeClr>
                </a:solidFill>
                <a:latin typeface="Times New Roman" pitchFamily="18" charset="0"/>
                <a:cs typeface="Times New Roman" pitchFamily="18" charset="0"/>
              </a:rPr>
              <a:t>عرفت هذه </a:t>
            </a:r>
            <a:r>
              <a:rPr lang="ar-MA" altLang="ar-SA" sz="2800" b="1" dirty="0" smtClean="0">
                <a:solidFill>
                  <a:schemeClr val="accent4">
                    <a:lumMod val="75000"/>
                  </a:schemeClr>
                </a:solidFill>
                <a:latin typeface="Times New Roman" pitchFamily="18" charset="0"/>
                <a:cs typeface="Times New Roman" pitchFamily="18" charset="0"/>
              </a:rPr>
              <a:t>السنة</a:t>
            </a:r>
            <a:r>
              <a:rPr lang="fr-FR" altLang="ar-SA" sz="2800" b="1" dirty="0" smtClean="0">
                <a:solidFill>
                  <a:schemeClr val="accent4">
                    <a:lumMod val="75000"/>
                  </a:schemeClr>
                </a:solidFill>
                <a:latin typeface="Times New Roman" pitchFamily="18" charset="0"/>
                <a:cs typeface="Times New Roman" pitchFamily="18" charset="0"/>
              </a:rPr>
              <a:t> </a:t>
            </a:r>
            <a:r>
              <a:rPr lang="ar-MA" altLang="ar-SA" sz="2800" b="1" dirty="0" err="1" smtClean="0">
                <a:solidFill>
                  <a:schemeClr val="accent4">
                    <a:lumMod val="75000"/>
                  </a:schemeClr>
                </a:solidFill>
                <a:latin typeface="Times New Roman" pitchFamily="18" charset="0"/>
                <a:cs typeface="Times New Roman" pitchFamily="18" charset="0"/>
              </a:rPr>
              <a:t>:</a:t>
            </a:r>
            <a:endParaRPr lang="ar-MA" altLang="ar-SA" sz="2800" b="1" dirty="0">
              <a:solidFill>
                <a:schemeClr val="accent4">
                  <a:lumMod val="75000"/>
                </a:schemeClr>
              </a:solidFill>
              <a:latin typeface="Times New Roman" pitchFamily="18" charset="0"/>
              <a:cs typeface="Times New Roman" pitchFamily="18" charset="0"/>
            </a:endParaRPr>
          </a:p>
          <a:p>
            <a:pPr marL="539750" indent="-269875" algn="just" defTabSz="1071563" rtl="1" fontAlgn="auto">
              <a:spcBef>
                <a:spcPts val="0"/>
              </a:spcBef>
              <a:spcAft>
                <a:spcPts val="1200"/>
              </a:spcAft>
              <a:buClr>
                <a:schemeClr val="accent4">
                  <a:lumMod val="75000"/>
                </a:schemeClr>
              </a:buClr>
              <a:buSzPct val="145000"/>
              <a:buFont typeface="Wingdings" pitchFamily="2" charset="2"/>
              <a:buChar char="§"/>
              <a:defRPr/>
            </a:pPr>
            <a:r>
              <a:rPr lang="ar-MA" altLang="ar-SA" sz="2800" b="1" dirty="0">
                <a:solidFill>
                  <a:schemeClr val="accent4">
                    <a:lumMod val="75000"/>
                  </a:schemeClr>
                </a:solidFill>
                <a:latin typeface="Times New Roman" pitchFamily="18" charset="0"/>
                <a:cs typeface="Times New Roman" pitchFamily="18" charset="0"/>
              </a:rPr>
              <a:t>إحداث 29 مؤسسة جديدة بالقطاع العمومي من بينها  20 مؤسسة تابعة لمكتب التكوين المهني وإنعاش </a:t>
            </a:r>
            <a:r>
              <a:rPr lang="ar-MA" altLang="ar-SA" sz="2800" b="1" dirty="0" err="1">
                <a:solidFill>
                  <a:schemeClr val="accent4">
                    <a:lumMod val="75000"/>
                  </a:schemeClr>
                </a:solidFill>
                <a:latin typeface="Times New Roman" pitchFamily="18" charset="0"/>
                <a:cs typeface="Times New Roman" pitchFamily="18" charset="0"/>
              </a:rPr>
              <a:t>الشغل </a:t>
            </a:r>
            <a:r>
              <a:rPr lang="ar-MA" altLang="ar-SA" sz="2800" b="1" dirty="0">
                <a:solidFill>
                  <a:schemeClr val="accent4">
                    <a:lumMod val="75000"/>
                  </a:schemeClr>
                </a:solidFill>
                <a:latin typeface="Times New Roman" pitchFamily="18" charset="0"/>
                <a:cs typeface="Times New Roman" pitchFamily="18" charset="0"/>
              </a:rPr>
              <a:t>(مراعاة التوزيع </a:t>
            </a:r>
            <a:r>
              <a:rPr lang="ar-MA" altLang="ar-SA" sz="2800" b="1" dirty="0" err="1">
                <a:solidFill>
                  <a:schemeClr val="accent4">
                    <a:lumMod val="75000"/>
                  </a:schemeClr>
                </a:solidFill>
                <a:latin typeface="Times New Roman" pitchFamily="18" charset="0"/>
                <a:cs typeface="Times New Roman" pitchFamily="18" charset="0"/>
              </a:rPr>
              <a:t>الجهوي</a:t>
            </a:r>
            <a:r>
              <a:rPr lang="ar-MA" altLang="ar-SA" sz="2800" b="1" dirty="0">
                <a:solidFill>
                  <a:schemeClr val="accent4">
                    <a:lumMod val="75000"/>
                  </a:schemeClr>
                </a:solidFill>
                <a:latin typeface="Times New Roman" pitchFamily="18" charset="0"/>
                <a:cs typeface="Times New Roman" pitchFamily="18" charset="0"/>
              </a:rPr>
              <a:t> للمؤسسات المحدثة لتغطية مجموع التراب الوطني</a:t>
            </a:r>
            <a:r>
              <a:rPr lang="ar-MA" altLang="ar-SA" sz="2800" b="1" dirty="0" err="1">
                <a:solidFill>
                  <a:schemeClr val="accent4">
                    <a:lumMod val="75000"/>
                  </a:schemeClr>
                </a:solidFill>
                <a:latin typeface="Times New Roman" pitchFamily="18" charset="0"/>
                <a:cs typeface="Times New Roman" pitchFamily="18" charset="0"/>
              </a:rPr>
              <a:t>)؛</a:t>
            </a:r>
            <a:endParaRPr lang="ar-MA" altLang="ar-SA" sz="2800" b="1" dirty="0">
              <a:solidFill>
                <a:schemeClr val="accent4">
                  <a:lumMod val="75000"/>
                </a:schemeClr>
              </a:solidFill>
              <a:latin typeface="Times New Roman" pitchFamily="18" charset="0"/>
              <a:cs typeface="Times New Roman" pitchFamily="18" charset="0"/>
            </a:endParaRPr>
          </a:p>
          <a:p>
            <a:pPr marL="539750" indent="-269875" algn="just" defTabSz="1071563" rtl="1" fontAlgn="auto">
              <a:spcBef>
                <a:spcPts val="0"/>
              </a:spcBef>
              <a:spcAft>
                <a:spcPts val="1200"/>
              </a:spcAft>
              <a:buClr>
                <a:schemeClr val="accent4">
                  <a:lumMod val="75000"/>
                </a:schemeClr>
              </a:buClr>
              <a:buSzPct val="145000"/>
              <a:buFont typeface="Wingdings" pitchFamily="2" charset="2"/>
              <a:buChar char="§"/>
              <a:defRPr/>
            </a:pPr>
            <a:r>
              <a:rPr lang="ar-MA" altLang="ar-SA" sz="2800" b="1" dirty="0">
                <a:solidFill>
                  <a:schemeClr val="accent4">
                    <a:lumMod val="75000"/>
                  </a:schemeClr>
                </a:solidFill>
                <a:latin typeface="Times New Roman" pitchFamily="18" charset="0"/>
                <a:cs typeface="Times New Roman" pitchFamily="18" charset="0"/>
              </a:rPr>
              <a:t>عدد المؤسسات 2092 مؤسسة من بينها 327 مؤسسة تابعة لمكتب التكوين المهني وإنعاش الشغل </a:t>
            </a:r>
            <a:r>
              <a:rPr lang="ar-MA" altLang="ar-SA" sz="2800" b="1" dirty="0" err="1">
                <a:solidFill>
                  <a:schemeClr val="accent4">
                    <a:lumMod val="75000"/>
                  </a:schemeClr>
                </a:solidFill>
                <a:latin typeface="Times New Roman" pitchFamily="18" charset="0"/>
                <a:cs typeface="Times New Roman" pitchFamily="18" charset="0"/>
              </a:rPr>
              <a:t>و1566مؤسسة</a:t>
            </a:r>
            <a:r>
              <a:rPr lang="ar-MA" altLang="ar-SA" sz="2800" b="1" dirty="0">
                <a:solidFill>
                  <a:schemeClr val="accent4">
                    <a:lumMod val="75000"/>
                  </a:schemeClr>
                </a:solidFill>
                <a:latin typeface="Times New Roman" pitchFamily="18" charset="0"/>
                <a:cs typeface="Times New Roman" pitchFamily="18" charset="0"/>
              </a:rPr>
              <a:t> تابعة لقطاع التكوين المهني </a:t>
            </a:r>
            <a:r>
              <a:rPr lang="ar-MA" altLang="ar-SA" sz="2800" b="1" dirty="0" err="1">
                <a:solidFill>
                  <a:schemeClr val="accent4">
                    <a:lumMod val="75000"/>
                  </a:schemeClr>
                </a:solidFill>
                <a:latin typeface="Times New Roman" pitchFamily="18" charset="0"/>
                <a:cs typeface="Times New Roman" pitchFamily="18" charset="0"/>
              </a:rPr>
              <a:t>الخاص؛</a:t>
            </a:r>
            <a:endParaRPr lang="ar-MA" altLang="ar-SA" sz="2800" b="1" dirty="0">
              <a:solidFill>
                <a:schemeClr val="accent4">
                  <a:lumMod val="75000"/>
                </a:schemeClr>
              </a:solidFill>
              <a:latin typeface="Times New Roman" pitchFamily="18" charset="0"/>
              <a:cs typeface="Times New Roman" pitchFamily="18" charset="0"/>
            </a:endParaRPr>
          </a:p>
          <a:p>
            <a:pPr marL="539750" indent="-269875" algn="just" defTabSz="1071563" rtl="1" fontAlgn="auto">
              <a:spcBef>
                <a:spcPts val="0"/>
              </a:spcBef>
              <a:spcAft>
                <a:spcPts val="1200"/>
              </a:spcAft>
              <a:buClr>
                <a:schemeClr val="accent4">
                  <a:lumMod val="75000"/>
                </a:schemeClr>
              </a:buClr>
              <a:buSzPct val="145000"/>
              <a:buFont typeface="Wingdings" pitchFamily="2" charset="2"/>
              <a:buChar char="§"/>
              <a:defRPr/>
            </a:pPr>
            <a:r>
              <a:rPr lang="ar-MA" altLang="ar-SA" sz="2800" b="1" dirty="0">
                <a:solidFill>
                  <a:schemeClr val="accent4">
                    <a:lumMod val="75000"/>
                  </a:schemeClr>
                </a:solidFill>
                <a:latin typeface="Times New Roman" pitchFamily="18" charset="0"/>
                <a:cs typeface="Times New Roman" pitchFamily="18" charset="0"/>
              </a:rPr>
              <a:t>إحداث 15 داخلية جديدة بطاقة استيعابية تفوق 3000 سريرا من بينها 9 بمؤسسات التكوين التابعة لمكتب التكوين المهني وإنعاش الشغل </a:t>
            </a:r>
            <a:r>
              <a:rPr lang="ar-MA" altLang="ar-SA" sz="2800" b="1" dirty="0" err="1">
                <a:solidFill>
                  <a:schemeClr val="accent4">
                    <a:lumMod val="75000"/>
                  </a:schemeClr>
                </a:solidFill>
                <a:latin typeface="Times New Roman" pitchFamily="18" charset="0"/>
                <a:cs typeface="Times New Roman" pitchFamily="18" charset="0"/>
              </a:rPr>
              <a:t>و6</a:t>
            </a:r>
            <a:r>
              <a:rPr lang="ar-MA" altLang="ar-SA" sz="2800" b="1" dirty="0">
                <a:solidFill>
                  <a:schemeClr val="accent4">
                    <a:lumMod val="75000"/>
                  </a:schemeClr>
                </a:solidFill>
                <a:latin typeface="Times New Roman" pitchFamily="18" charset="0"/>
                <a:cs typeface="Times New Roman" pitchFamily="18" charset="0"/>
              </a:rPr>
              <a:t> بمراكز التكوين بالتدرج المهني بالعالم القروي</a:t>
            </a:r>
            <a:r>
              <a:rPr lang="ar-MA" altLang="ar-SA" sz="2800" b="1" dirty="0" smtClean="0">
                <a:solidFill>
                  <a:schemeClr val="accent4">
                    <a:lumMod val="75000"/>
                  </a:schemeClr>
                </a:solidFill>
                <a:latin typeface="Times New Roman" pitchFamily="18" charset="0"/>
                <a:cs typeface="Times New Roman" pitchFamily="18" charset="0"/>
              </a:rPr>
              <a:t>.</a:t>
            </a:r>
            <a:endParaRPr lang="ar-MA" altLang="ar-SA" sz="2800" b="1" dirty="0">
              <a:solidFill>
                <a:schemeClr val="accent4">
                  <a:lumMod val="75000"/>
                </a:schemeClr>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0F0A8241-D936-456B-8F37-0C473010374D}" type="slidenum">
              <a:rPr lang="fr-FR" smtClean="0"/>
              <a:pPr>
                <a:defRPr/>
              </a:pPr>
              <a:t>50</a:t>
            </a:fld>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9"/>
          <p:cNvSpPr>
            <a:spLocks noChangeArrowheads="1"/>
          </p:cNvSpPr>
          <p:nvPr/>
        </p:nvSpPr>
        <p:spPr bwMode="auto">
          <a:xfrm>
            <a:off x="395288" y="1125538"/>
            <a:ext cx="8334375" cy="755650"/>
          </a:xfrm>
          <a:prstGeom prst="rect">
            <a:avLst/>
          </a:prstGeom>
          <a:solidFill>
            <a:schemeClr val="accent4">
              <a:lumMod val="20000"/>
              <a:lumOff val="80000"/>
            </a:schemeClr>
          </a:solidFill>
          <a:ln w="9525">
            <a:noFill/>
            <a:miter lim="800000"/>
            <a:headEnd/>
            <a:tailEnd/>
          </a:ln>
        </p:spPr>
        <p:txBody>
          <a:bodyPr>
            <a:spAutoFit/>
          </a:bodyPr>
          <a:lstStyle/>
          <a:p>
            <a:pPr marL="269875" indent="-269875" algn="just" defTabSz="1071563" rtl="1">
              <a:lnSpc>
                <a:spcPct val="90000"/>
              </a:lnSpc>
              <a:spcAft>
                <a:spcPts val="1200"/>
              </a:spcAft>
              <a:buClr>
                <a:schemeClr val="accent4">
                  <a:lumMod val="75000"/>
                </a:schemeClr>
              </a:buClr>
              <a:buSzPct val="145000"/>
              <a:buFontTx/>
              <a:buChar char="•"/>
            </a:pPr>
            <a:r>
              <a:rPr lang="ar-MA" altLang="ar-SA" sz="2400" b="1" dirty="0">
                <a:solidFill>
                  <a:schemeClr val="accent4">
                    <a:lumMod val="75000"/>
                  </a:schemeClr>
                </a:solidFill>
                <a:latin typeface="Calibri" pitchFamily="34" charset="0"/>
              </a:rPr>
              <a:t>لمواكبة هذه الاستراتيجيات وتلبية حاجياتها من الكفاءات، تم بتشاور وتنسيق مع المهنيين وضع برامج لتنمية التكوين، تتضمن على </a:t>
            </a:r>
            <a:r>
              <a:rPr lang="ar-MA" altLang="ar-SA" sz="2400" b="1" dirty="0" err="1">
                <a:solidFill>
                  <a:schemeClr val="accent4">
                    <a:lumMod val="75000"/>
                  </a:schemeClr>
                </a:solidFill>
                <a:latin typeface="Calibri" pitchFamily="34" charset="0"/>
              </a:rPr>
              <a:t>الخصوص:</a:t>
            </a:r>
            <a:endParaRPr lang="ar-MA" altLang="ar-SA" sz="2400" b="1" dirty="0">
              <a:solidFill>
                <a:schemeClr val="accent4">
                  <a:lumMod val="75000"/>
                </a:schemeClr>
              </a:solidFill>
              <a:latin typeface="Calibri" pitchFamily="34" charset="0"/>
            </a:endParaRPr>
          </a:p>
        </p:txBody>
      </p:sp>
      <p:sp>
        <p:nvSpPr>
          <p:cNvPr id="5"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أولا: مواكبة التكوين المهني للاستراتيجيات القطاعية للتنمية </a:t>
            </a:r>
          </a:p>
        </p:txBody>
      </p:sp>
      <p:sp>
        <p:nvSpPr>
          <p:cNvPr id="6151" name="Rectangle 7"/>
          <p:cNvSpPr>
            <a:spLocks noChangeArrowheads="1"/>
          </p:cNvSpPr>
          <p:nvPr/>
        </p:nvSpPr>
        <p:spPr bwMode="auto">
          <a:xfrm>
            <a:off x="955675" y="3714750"/>
            <a:ext cx="6286500" cy="1422400"/>
          </a:xfrm>
          <a:prstGeom prst="rect">
            <a:avLst/>
          </a:prstGeom>
          <a:solidFill>
            <a:schemeClr val="accent4">
              <a:lumMod val="75000"/>
            </a:schemeClr>
          </a:solidFill>
          <a:ln w="9525">
            <a:noFill/>
            <a:miter lim="800000"/>
            <a:headEnd/>
            <a:tailEnd/>
          </a:ln>
        </p:spPr>
        <p:txBody>
          <a:bodyPr>
            <a:spAutoFit/>
          </a:bodyPr>
          <a:lstStyle/>
          <a:p>
            <a:pPr marL="450850" lvl="1" indent="6350" algn="just" defTabSz="1071563" rtl="1">
              <a:lnSpc>
                <a:spcPct val="90000"/>
              </a:lnSpc>
              <a:spcAft>
                <a:spcPts val="1200"/>
              </a:spcAft>
              <a:buClr>
                <a:schemeClr val="tx2"/>
              </a:buClr>
              <a:buSzPct val="100000"/>
            </a:pPr>
            <a:r>
              <a:rPr lang="ar-MA" altLang="ar-SA" sz="2400" b="1" dirty="0">
                <a:solidFill>
                  <a:schemeClr val="bg1"/>
                </a:solidFill>
                <a:latin typeface="Calibri" pitchFamily="34" charset="0"/>
              </a:rPr>
              <a:t>وضع آلية للدعم المباشر للمقاولات من أجل التكوين في المهن العالمية الجديدة </a:t>
            </a:r>
            <a:r>
              <a:rPr lang="ar-MA" altLang="ar-SA" sz="2400" b="1" dirty="0" smtClean="0">
                <a:solidFill>
                  <a:schemeClr val="bg1"/>
                </a:solidFill>
                <a:latin typeface="Calibri" pitchFamily="34" charset="0"/>
              </a:rPr>
              <a:t>للمغرب</a:t>
            </a:r>
            <a:r>
              <a:rPr lang="fr-FR" altLang="ar-SA" sz="2400" b="1" dirty="0" smtClean="0">
                <a:solidFill>
                  <a:schemeClr val="bg1"/>
                </a:solidFill>
                <a:latin typeface="Calibri" pitchFamily="34" charset="0"/>
              </a:rPr>
              <a:t> </a:t>
            </a:r>
            <a:r>
              <a:rPr lang="ar-MA" altLang="ar-SA" sz="2400" b="1" dirty="0" smtClean="0">
                <a:solidFill>
                  <a:schemeClr val="bg1"/>
                </a:solidFill>
                <a:latin typeface="Calibri" pitchFamily="34" charset="0"/>
              </a:rPr>
              <a:t>: </a:t>
            </a:r>
            <a:r>
              <a:rPr lang="ar-MA" altLang="ar-SA" sz="2400" b="1" dirty="0">
                <a:solidFill>
                  <a:schemeClr val="bg1"/>
                </a:solidFill>
                <a:latin typeface="Calibri" pitchFamily="34" charset="0"/>
              </a:rPr>
              <a:t>السيارات، الطيران، الإلكترونيك، ترحيل الخدمات) وكذا قطاع الطاقات المتجددة </a:t>
            </a:r>
            <a:r>
              <a:rPr lang="ar-MA" altLang="ar-SA" sz="2400" b="1" dirty="0" err="1">
                <a:solidFill>
                  <a:schemeClr val="bg1"/>
                </a:solidFill>
                <a:latin typeface="Calibri" pitchFamily="34" charset="0"/>
              </a:rPr>
              <a:t>والنجاعة</a:t>
            </a:r>
            <a:r>
              <a:rPr lang="ar-MA" altLang="ar-SA" sz="2400" b="1" dirty="0">
                <a:solidFill>
                  <a:schemeClr val="bg1"/>
                </a:solidFill>
                <a:latin typeface="Calibri" pitchFamily="34" charset="0"/>
              </a:rPr>
              <a:t> الطاقية.</a:t>
            </a:r>
          </a:p>
        </p:txBody>
      </p:sp>
      <p:sp>
        <p:nvSpPr>
          <p:cNvPr id="6152" name="Rectangle 9"/>
          <p:cNvSpPr>
            <a:spLocks noChangeArrowheads="1"/>
          </p:cNvSpPr>
          <p:nvPr/>
        </p:nvSpPr>
        <p:spPr bwMode="auto">
          <a:xfrm>
            <a:off x="955675" y="2282825"/>
            <a:ext cx="6143625" cy="757238"/>
          </a:xfrm>
          <a:prstGeom prst="rect">
            <a:avLst/>
          </a:prstGeom>
          <a:solidFill>
            <a:schemeClr val="accent4">
              <a:lumMod val="75000"/>
            </a:schemeClr>
          </a:solidFill>
          <a:ln w="9525">
            <a:noFill/>
            <a:miter lim="800000"/>
            <a:headEnd/>
            <a:tailEnd/>
          </a:ln>
        </p:spPr>
        <p:txBody>
          <a:bodyPr>
            <a:spAutoFit/>
          </a:bodyPr>
          <a:lstStyle/>
          <a:p>
            <a:pPr marL="358775" lvl="1" algn="just" defTabSz="1071563" rtl="1">
              <a:lnSpc>
                <a:spcPct val="90000"/>
              </a:lnSpc>
              <a:spcAft>
                <a:spcPts val="1200"/>
              </a:spcAft>
              <a:buClr>
                <a:schemeClr val="tx2"/>
              </a:buClr>
              <a:buSzPct val="100000"/>
            </a:pPr>
            <a:r>
              <a:rPr lang="ar-MA" altLang="ar-SA" sz="2400" b="1">
                <a:solidFill>
                  <a:schemeClr val="bg1"/>
                </a:solidFill>
                <a:latin typeface="Calibri" pitchFamily="34" charset="0"/>
              </a:rPr>
              <a:t>تعزيز الجهاز بإحداث عدد من المؤسسات المتخصصة يتم تفويض تدبيرها إلى المهنيين المعنيين</a:t>
            </a:r>
          </a:p>
        </p:txBody>
      </p:sp>
      <p:sp>
        <p:nvSpPr>
          <p:cNvPr id="13" name="Flèche gauche 12"/>
          <p:cNvSpPr/>
          <p:nvPr/>
        </p:nvSpPr>
        <p:spPr>
          <a:xfrm>
            <a:off x="7027863" y="2211388"/>
            <a:ext cx="857250" cy="857250"/>
          </a:xfrm>
          <a:prstGeom prst="leftArrow">
            <a:avLst>
              <a:gd name="adj1" fmla="val 50000"/>
              <a:gd name="adj2" fmla="val 158787"/>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auto">
              <a:spcBef>
                <a:spcPts val="0"/>
              </a:spcBef>
              <a:spcAft>
                <a:spcPts val="0"/>
              </a:spcAft>
              <a:defRPr/>
            </a:pPr>
            <a:r>
              <a:rPr lang="ar-MA" sz="2400" b="1" dirty="0"/>
              <a:t>1</a:t>
            </a:r>
            <a:endParaRPr lang="fr-FR" sz="2400" b="1" dirty="0"/>
          </a:p>
        </p:txBody>
      </p:sp>
      <p:sp>
        <p:nvSpPr>
          <p:cNvPr id="14" name="Flèche gauche 13"/>
          <p:cNvSpPr/>
          <p:nvPr/>
        </p:nvSpPr>
        <p:spPr>
          <a:xfrm>
            <a:off x="7027863" y="4000500"/>
            <a:ext cx="857250" cy="857250"/>
          </a:xfrm>
          <a:prstGeom prst="leftArrow">
            <a:avLst>
              <a:gd name="adj1" fmla="val 50000"/>
              <a:gd name="adj2" fmla="val 158787"/>
            </a:avLst>
          </a:prstGeom>
          <a:solidFill>
            <a:schemeClr val="accent4">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auto">
              <a:spcBef>
                <a:spcPts val="0"/>
              </a:spcBef>
              <a:spcAft>
                <a:spcPts val="0"/>
              </a:spcAft>
              <a:defRPr/>
            </a:pPr>
            <a:r>
              <a:rPr lang="ar-MA" sz="2400" b="1" dirty="0"/>
              <a:t>2</a:t>
            </a:r>
            <a:endParaRPr lang="fr-FR" sz="2400" b="1" dirty="0"/>
          </a:p>
        </p:txBody>
      </p:sp>
      <p:sp>
        <p:nvSpPr>
          <p:cNvPr id="8" name="Espace réservé du numéro de diapositive 7"/>
          <p:cNvSpPr>
            <a:spLocks noGrp="1"/>
          </p:cNvSpPr>
          <p:nvPr>
            <p:ph type="sldNum" sz="quarter" idx="12"/>
          </p:nvPr>
        </p:nvSpPr>
        <p:spPr/>
        <p:txBody>
          <a:bodyPr/>
          <a:lstStyle/>
          <a:p>
            <a:pPr>
              <a:defRPr/>
            </a:pPr>
            <a:fld id="{0F0A8241-D936-456B-8F37-0C473010374D}" type="slidenum">
              <a:rPr lang="fr-FR" smtClean="0"/>
              <a:pPr>
                <a:defRPr/>
              </a:pPr>
              <a:t>51</a:t>
            </a:fld>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أولا: مواكبة التكوين المهني للاستراتيجيات القطاعية للتنمية </a:t>
            </a:r>
          </a:p>
        </p:txBody>
      </p:sp>
      <p:graphicFrame>
        <p:nvGraphicFramePr>
          <p:cNvPr id="6" name="Tableau 5"/>
          <p:cNvGraphicFramePr>
            <a:graphicFrameLocks noGrp="1"/>
          </p:cNvGraphicFramePr>
          <p:nvPr/>
        </p:nvGraphicFramePr>
        <p:xfrm>
          <a:off x="214253" y="1428750"/>
          <a:ext cx="8572560" cy="4602480"/>
        </p:xfrm>
        <a:graphic>
          <a:graphicData uri="http://schemas.openxmlformats.org/drawingml/2006/table">
            <a:tbl>
              <a:tblPr rtl="1" firstRow="1" bandRow="1">
                <a:tableStyleId>{5C22544A-7EE6-4342-B048-85BDC9FD1C3A}</a:tableStyleId>
              </a:tblPr>
              <a:tblGrid>
                <a:gridCol w="1668610"/>
                <a:gridCol w="6903950"/>
              </a:tblGrid>
              <a:tr h="370840">
                <a:tc>
                  <a:txBody>
                    <a:bodyPr/>
                    <a:lstStyle/>
                    <a:p>
                      <a:pPr algn="r" rtl="1"/>
                      <a:r>
                        <a:rPr lang="ar-MA" sz="2000" dirty="0" smtClean="0">
                          <a:solidFill>
                            <a:schemeClr val="bg1"/>
                          </a:solidFill>
                          <a:cs typeface="+mj-cs"/>
                        </a:rPr>
                        <a:t>القطاع</a:t>
                      </a:r>
                      <a:endParaRPr lang="fr-FR" sz="2000" dirty="0">
                        <a:solidFill>
                          <a:schemeClr val="bg1"/>
                        </a:solidFill>
                        <a:cs typeface="+mj-cs"/>
                      </a:endParaRPr>
                    </a:p>
                  </a:txBody>
                  <a:tcPr>
                    <a:solidFill>
                      <a:schemeClr val="tx2">
                        <a:lumMod val="60000"/>
                        <a:lumOff val="40000"/>
                      </a:schemeClr>
                    </a:solidFill>
                  </a:tcPr>
                </a:tc>
                <a:tc>
                  <a:txBody>
                    <a:bodyPr/>
                    <a:lstStyle/>
                    <a:p>
                      <a:pPr algn="r" rtl="1"/>
                      <a:r>
                        <a:rPr lang="ar-MA" sz="2000" dirty="0" smtClean="0">
                          <a:cs typeface="+mj-cs"/>
                        </a:rPr>
                        <a:t>المعاهد المحدثة أو في طور الإحداث</a:t>
                      </a:r>
                      <a:endParaRPr lang="fr-FR" sz="2000" dirty="0">
                        <a:cs typeface="+mj-cs"/>
                      </a:endParaRPr>
                    </a:p>
                  </a:txBody>
                  <a:tcPr>
                    <a:solidFill>
                      <a:schemeClr val="tx2">
                        <a:lumMod val="60000"/>
                        <a:lumOff val="40000"/>
                      </a:schemeClr>
                    </a:solidFill>
                  </a:tcPr>
                </a:tc>
              </a:tr>
              <a:tr h="370840">
                <a:tc>
                  <a:txBody>
                    <a:bodyPr/>
                    <a:lstStyle/>
                    <a:p>
                      <a:pPr algn="r" rtl="1"/>
                      <a:r>
                        <a:rPr lang="ar-MA" altLang="ar-SA" sz="2000" b="1" dirty="0" smtClean="0">
                          <a:solidFill>
                            <a:schemeClr val="bg1"/>
                          </a:solidFill>
                          <a:latin typeface="Calibri" pitchFamily="34" charset="0"/>
                          <a:cs typeface="+mj-cs"/>
                        </a:rPr>
                        <a:t>صناعة السيارات</a:t>
                      </a:r>
                      <a:endParaRPr lang="fr-FR" sz="2000" dirty="0">
                        <a:solidFill>
                          <a:schemeClr val="bg1"/>
                        </a:solidFill>
                        <a:cs typeface="+mj-cs"/>
                      </a:endParaRPr>
                    </a:p>
                  </a:txBody>
                  <a:tcPr>
                    <a:solidFill>
                      <a:schemeClr val="accent4">
                        <a:lumMod val="75000"/>
                      </a:schemeClr>
                    </a:solidFill>
                  </a:tcPr>
                </a:tc>
                <a:tc>
                  <a:txBody>
                    <a:bodyPr/>
                    <a:lstStyle/>
                    <a:p>
                      <a:pPr algn="r" rtl="1"/>
                      <a:r>
                        <a:rPr lang="ar-MA" altLang="ar-SA" sz="2000" b="1" dirty="0" smtClean="0">
                          <a:solidFill>
                            <a:schemeClr val="accent4">
                              <a:lumMod val="75000"/>
                            </a:schemeClr>
                          </a:solidFill>
                          <a:latin typeface="Calibri" pitchFamily="34" charset="0"/>
                          <a:cs typeface="+mj-cs"/>
                        </a:rPr>
                        <a:t>إحداث 4 معاهد متخصصة: </a:t>
                      </a:r>
                      <a:r>
                        <a:rPr lang="ar-MA" altLang="ar-SA" sz="2000" b="1" dirty="0" err="1" smtClean="0">
                          <a:solidFill>
                            <a:schemeClr val="accent4">
                              <a:lumMod val="75000"/>
                            </a:schemeClr>
                          </a:solidFill>
                          <a:latin typeface="Calibri" pitchFamily="34" charset="0"/>
                          <a:cs typeface="+mj-cs"/>
                        </a:rPr>
                        <a:t>بطنجة</a:t>
                      </a:r>
                      <a:r>
                        <a:rPr lang="ar-MA" altLang="ar-SA" sz="2000" b="1" dirty="0" smtClean="0">
                          <a:solidFill>
                            <a:schemeClr val="accent4">
                              <a:lumMod val="75000"/>
                            </a:schemeClr>
                          </a:solidFill>
                          <a:latin typeface="Calibri" pitchFamily="34" charset="0"/>
                          <a:cs typeface="+mj-cs"/>
                        </a:rPr>
                        <a:t> المتوسط بشراكة مع </a:t>
                      </a:r>
                      <a:r>
                        <a:rPr lang="ar-MA" altLang="ar-SA" sz="2000" b="1" dirty="0" err="1" smtClean="0">
                          <a:solidFill>
                            <a:schemeClr val="accent4">
                              <a:lumMod val="75000"/>
                            </a:schemeClr>
                          </a:solidFill>
                          <a:latin typeface="Calibri" pitchFamily="34" charset="0"/>
                          <a:cs typeface="+mj-cs"/>
                        </a:rPr>
                        <a:t>رونو</a:t>
                      </a:r>
                      <a:r>
                        <a:rPr lang="ar-MA" altLang="ar-SA" sz="2000" b="1" dirty="0" smtClean="0">
                          <a:solidFill>
                            <a:schemeClr val="accent4">
                              <a:lumMod val="75000"/>
                            </a:schemeClr>
                          </a:solidFill>
                          <a:latin typeface="Calibri" pitchFamily="34" charset="0"/>
                          <a:cs typeface="+mj-cs"/>
                        </a:rPr>
                        <a:t> وب</a:t>
                      </a:r>
                      <a:r>
                        <a:rPr lang="ar-MA" altLang="ar-SA" sz="2000" b="1" dirty="0" smtClean="0">
                          <a:solidFill>
                            <a:schemeClr val="accent4">
                              <a:lumMod val="75000"/>
                            </a:schemeClr>
                          </a:solidFill>
                          <a:latin typeface="Times New Roman" pitchFamily="18" charset="0"/>
                          <a:cs typeface="+mj-cs"/>
                        </a:rPr>
                        <a:t>الدار البيضاء والمنطقة الحرة </a:t>
                      </a:r>
                      <a:r>
                        <a:rPr lang="ar-MA" altLang="ar-SA" sz="2000" b="1" dirty="0" err="1" smtClean="0">
                          <a:solidFill>
                            <a:schemeClr val="accent4">
                              <a:lumMod val="75000"/>
                            </a:schemeClr>
                          </a:solidFill>
                          <a:latin typeface="Times New Roman" pitchFamily="18" charset="0"/>
                          <a:cs typeface="+mj-cs"/>
                        </a:rPr>
                        <a:t>بطنجة</a:t>
                      </a:r>
                      <a:r>
                        <a:rPr lang="ar-MA" altLang="ar-SA" sz="2000" b="1" dirty="0" smtClean="0">
                          <a:solidFill>
                            <a:schemeClr val="accent4">
                              <a:lumMod val="75000"/>
                            </a:schemeClr>
                          </a:solidFill>
                          <a:latin typeface="Times New Roman" pitchFamily="18" charset="0"/>
                          <a:cs typeface="+mj-cs"/>
                        </a:rPr>
                        <a:t> بشراكة مع </a:t>
                      </a:r>
                      <a:r>
                        <a:rPr lang="ar-MA" sz="2000" b="1" dirty="0" smtClean="0">
                          <a:solidFill>
                            <a:schemeClr val="accent4">
                              <a:lumMod val="75000"/>
                            </a:schemeClr>
                          </a:solidFill>
                          <a:latin typeface="Times New Roman" pitchFamily="18" charset="0"/>
                          <a:cs typeface="+mj-cs"/>
                        </a:rPr>
                        <a:t>الجمعية المغربية لصناعة وتسويق السيارات</a:t>
                      </a:r>
                      <a:r>
                        <a:rPr lang="ar-MA" altLang="ar-SA" sz="2000" b="1" dirty="0" smtClean="0">
                          <a:solidFill>
                            <a:schemeClr val="accent4">
                              <a:lumMod val="75000"/>
                            </a:schemeClr>
                          </a:solidFill>
                          <a:latin typeface="Times New Roman" pitchFamily="18" charset="0"/>
                          <a:cs typeface="+mj-cs"/>
                        </a:rPr>
                        <a:t> </a:t>
                      </a:r>
                      <a:r>
                        <a:rPr lang="ar-MA" sz="2000" b="1" dirty="0" smtClean="0">
                          <a:solidFill>
                            <a:schemeClr val="accent4">
                              <a:lumMod val="75000"/>
                            </a:schemeClr>
                          </a:solidFill>
                          <a:latin typeface="Times New Roman" pitchFamily="18" charset="0"/>
                          <a:cs typeface="+mj-cs"/>
                        </a:rPr>
                        <a:t>(</a:t>
                      </a:r>
                      <a:r>
                        <a:rPr lang="fr-FR" altLang="ar-SA" sz="2000" b="1" dirty="0" smtClean="0">
                          <a:solidFill>
                            <a:schemeClr val="accent4">
                              <a:lumMod val="75000"/>
                            </a:schemeClr>
                          </a:solidFill>
                          <a:latin typeface="Times New Roman" pitchFamily="18" charset="0"/>
                          <a:cs typeface="+mj-cs"/>
                        </a:rPr>
                        <a:t>AMICA</a:t>
                      </a:r>
                      <a:r>
                        <a:rPr lang="ar-MA" sz="2000" b="1" dirty="0" smtClean="0">
                          <a:solidFill>
                            <a:schemeClr val="accent4">
                              <a:lumMod val="75000"/>
                            </a:schemeClr>
                          </a:solidFill>
                          <a:latin typeface="Times New Roman" pitchFamily="18" charset="0"/>
                          <a:cs typeface="+mj-cs"/>
                        </a:rPr>
                        <a:t>) و</a:t>
                      </a:r>
                      <a:r>
                        <a:rPr lang="ar-MA" altLang="ar-SA" sz="2000" b="1" dirty="0" smtClean="0">
                          <a:solidFill>
                            <a:schemeClr val="accent4">
                              <a:lumMod val="75000"/>
                            </a:schemeClr>
                          </a:solidFill>
                          <a:latin typeface="Times New Roman" pitchFamily="18" charset="0"/>
                          <a:cs typeface="+mj-cs"/>
                        </a:rPr>
                        <a:t>بالقنيطرة بشراكة مع نفس </a:t>
                      </a:r>
                      <a:r>
                        <a:rPr lang="ar-MA" sz="2000" b="1" dirty="0" smtClean="0">
                          <a:solidFill>
                            <a:schemeClr val="accent4">
                              <a:lumMod val="75000"/>
                            </a:schemeClr>
                          </a:solidFill>
                          <a:latin typeface="Times New Roman" pitchFamily="18" charset="0"/>
                          <a:cs typeface="+mj-cs"/>
                        </a:rPr>
                        <a:t>الجمعية ومجموعة صناعية إسبانية</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altLang="ar-SA" sz="2000" b="1" dirty="0" smtClean="0">
                          <a:solidFill>
                            <a:schemeClr val="bg1"/>
                          </a:solidFill>
                          <a:latin typeface="Times New Roman" pitchFamily="18" charset="0"/>
                          <a:cs typeface="+mj-cs"/>
                        </a:rPr>
                        <a:t>صناعة الطيران</a:t>
                      </a:r>
                      <a:endParaRPr lang="fr-FR" sz="2000" dirty="0">
                        <a:solidFill>
                          <a:schemeClr val="bg1"/>
                        </a:solidFill>
                        <a:cs typeface="+mj-cs"/>
                      </a:endParaRPr>
                    </a:p>
                  </a:txBody>
                  <a:tcPr>
                    <a:solidFill>
                      <a:schemeClr val="accent4">
                        <a:lumMod val="75000"/>
                      </a:schemeClr>
                    </a:solidFill>
                  </a:tcPr>
                </a:tc>
                <a:tc>
                  <a:txBody>
                    <a:bodyPr/>
                    <a:lstStyle/>
                    <a:p>
                      <a:pPr algn="r" rtl="1"/>
                      <a:r>
                        <a:rPr lang="ar-MA" altLang="ar-SA" sz="2000" b="1" dirty="0" smtClean="0">
                          <a:solidFill>
                            <a:schemeClr val="accent4">
                              <a:lumMod val="75000"/>
                            </a:schemeClr>
                          </a:solidFill>
                          <a:latin typeface="Calibri" pitchFamily="34" charset="0"/>
                          <a:cs typeface="+mj-cs"/>
                        </a:rPr>
                        <a:t>إحداث </a:t>
                      </a:r>
                      <a:r>
                        <a:rPr lang="ar-MA" altLang="ar-SA" sz="2000" b="1" dirty="0" smtClean="0">
                          <a:solidFill>
                            <a:schemeClr val="accent4">
                              <a:lumMod val="75000"/>
                            </a:schemeClr>
                          </a:solidFill>
                          <a:latin typeface="Times New Roman" pitchFamily="18" charset="0"/>
                          <a:cs typeface="+mj-cs"/>
                        </a:rPr>
                        <a:t>معهد متخصص </a:t>
                      </a:r>
                      <a:r>
                        <a:rPr lang="ar-MA" altLang="ar-SA" sz="2000" b="1" dirty="0" err="1" smtClean="0">
                          <a:solidFill>
                            <a:schemeClr val="accent4">
                              <a:lumMod val="75000"/>
                            </a:schemeClr>
                          </a:solidFill>
                          <a:latin typeface="Times New Roman" pitchFamily="18" charset="0"/>
                          <a:cs typeface="+mj-cs"/>
                        </a:rPr>
                        <a:t>بالنواصر</a:t>
                      </a:r>
                      <a:r>
                        <a:rPr lang="ar-MA" altLang="ar-SA" sz="2000" b="1" dirty="0" smtClean="0">
                          <a:solidFill>
                            <a:schemeClr val="accent4">
                              <a:lumMod val="75000"/>
                            </a:schemeClr>
                          </a:solidFill>
                          <a:latin typeface="Times New Roman" pitchFamily="18" charset="0"/>
                          <a:cs typeface="+mj-cs"/>
                        </a:rPr>
                        <a:t> بشراكة مع </a:t>
                      </a:r>
                      <a:r>
                        <a:rPr lang="ar-MA" sz="2000" b="1" dirty="0" smtClean="0">
                          <a:solidFill>
                            <a:schemeClr val="accent4">
                              <a:lumMod val="75000"/>
                            </a:schemeClr>
                          </a:solidFill>
                          <a:latin typeface="Times New Roman" pitchFamily="18" charset="0"/>
                          <a:cs typeface="+mj-cs"/>
                        </a:rPr>
                        <a:t>اتحاد الصناعات المغربية في الطيران والفضاء (</a:t>
                      </a:r>
                      <a:r>
                        <a:rPr lang="fr-FR" altLang="ar-SA" sz="2000" b="1" dirty="0" smtClean="0">
                          <a:solidFill>
                            <a:schemeClr val="accent4">
                              <a:lumMod val="75000"/>
                            </a:schemeClr>
                          </a:solidFill>
                          <a:latin typeface="Times New Roman" pitchFamily="18" charset="0"/>
                          <a:cs typeface="+mj-cs"/>
                        </a:rPr>
                        <a:t>GIMAS</a:t>
                      </a:r>
                      <a:r>
                        <a:rPr lang="ar-MA" sz="2000" b="1" dirty="0" smtClean="0">
                          <a:solidFill>
                            <a:schemeClr val="accent4">
                              <a:lumMod val="75000"/>
                            </a:schemeClr>
                          </a:solidFill>
                          <a:latin typeface="Times New Roman" pitchFamily="18" charset="0"/>
                          <a:cs typeface="+mj-cs"/>
                        </a:rPr>
                        <a:t>) </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altLang="ar-SA" sz="2000" b="1" dirty="0" smtClean="0">
                          <a:solidFill>
                            <a:schemeClr val="bg1"/>
                          </a:solidFill>
                          <a:latin typeface="Times New Roman" pitchFamily="18" charset="0"/>
                          <a:cs typeface="+mj-cs"/>
                        </a:rPr>
                        <a:t>تكنولوجيا الإعلام والتواصل</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1 معهد متخصص </a:t>
                      </a:r>
                      <a:r>
                        <a:rPr lang="ar-MA" sz="2000" b="1" dirty="0" err="1" smtClean="0">
                          <a:solidFill>
                            <a:schemeClr val="accent4">
                              <a:lumMod val="75000"/>
                            </a:schemeClr>
                          </a:solidFill>
                          <a:latin typeface="Times New Roman" pitchFamily="18" charset="0"/>
                          <a:cs typeface="+mj-cs"/>
                        </a:rPr>
                        <a:t>بتطوان</a:t>
                      </a:r>
                      <a:r>
                        <a:rPr lang="ar-MA" sz="2000" b="1" dirty="0" smtClean="0">
                          <a:solidFill>
                            <a:schemeClr val="accent4">
                              <a:lumMod val="75000"/>
                            </a:schemeClr>
                          </a:solidFill>
                          <a:latin typeface="Times New Roman" pitchFamily="18" charset="0"/>
                          <a:cs typeface="+mj-cs"/>
                        </a:rPr>
                        <a:t> </a:t>
                      </a:r>
                      <a:endParaRPr lang="fr-FR" sz="2000" dirty="0">
                        <a:solidFill>
                          <a:schemeClr val="accent4">
                            <a:lumMod val="75000"/>
                          </a:schemeClr>
                        </a:solidFill>
                        <a:cs typeface="+mj-cs"/>
                      </a:endParaRPr>
                    </a:p>
                  </a:txBody>
                  <a:tcPr>
                    <a:solidFill>
                      <a:schemeClr val="accent4">
                        <a:lumMod val="20000"/>
                        <a:lumOff val="80000"/>
                      </a:schemeClr>
                    </a:solidFill>
                  </a:tcPr>
                </a:tc>
              </a:tr>
              <a:tr h="428008">
                <a:tc>
                  <a:txBody>
                    <a:bodyPr/>
                    <a:lstStyle/>
                    <a:p>
                      <a:pPr algn="r" rtl="1"/>
                      <a:r>
                        <a:rPr lang="ar-MA" altLang="ar-SA" sz="2000" b="1" dirty="0" smtClean="0">
                          <a:solidFill>
                            <a:schemeClr val="bg1"/>
                          </a:solidFill>
                          <a:latin typeface="Times New Roman" pitchFamily="18" charset="0"/>
                          <a:cs typeface="+mj-cs"/>
                        </a:rPr>
                        <a:t>النسيج والألبسة</a:t>
                      </a:r>
                      <a:endParaRPr lang="fr-FR" sz="2000" dirty="0">
                        <a:solidFill>
                          <a:schemeClr val="bg1"/>
                        </a:solidFill>
                        <a:cs typeface="+mj-cs"/>
                      </a:endParaRPr>
                    </a:p>
                  </a:txBody>
                  <a:tcPr>
                    <a:solidFill>
                      <a:schemeClr val="accent4">
                        <a:lumMod val="75000"/>
                      </a:schemeClr>
                    </a:solidFill>
                  </a:tcPr>
                </a:tc>
                <a:tc>
                  <a:txBody>
                    <a:bodyPr/>
                    <a:lstStyle/>
                    <a:p>
                      <a:pPr algn="r" rtl="1"/>
                      <a:r>
                        <a:rPr lang="ar-MA" altLang="ar-SA" sz="2000" b="1" dirty="0" smtClean="0">
                          <a:solidFill>
                            <a:schemeClr val="accent4">
                              <a:lumMod val="75000"/>
                            </a:schemeClr>
                          </a:solidFill>
                          <a:latin typeface="Times New Roman" pitchFamily="18" charset="0"/>
                          <a:cs typeface="+mj-cs"/>
                        </a:rPr>
                        <a:t>إحداث المدرسة العليا للابتكار والموضة بالدار البيضاء بشراكة مع الجمعية المغربية لصناعات</a:t>
                      </a:r>
                      <a:r>
                        <a:rPr lang="ar-MA" altLang="ar-SA" sz="2000" b="1" baseline="0" dirty="0" smtClean="0">
                          <a:solidFill>
                            <a:schemeClr val="accent4">
                              <a:lumMod val="75000"/>
                            </a:schemeClr>
                          </a:solidFill>
                          <a:latin typeface="Times New Roman" pitchFamily="18" charset="0"/>
                          <a:cs typeface="+mj-cs"/>
                        </a:rPr>
                        <a:t> النسيج والألبسة </a:t>
                      </a:r>
                      <a:r>
                        <a:rPr lang="ar-MA" sz="2000" b="1" kern="1200" dirty="0" smtClean="0">
                          <a:solidFill>
                            <a:schemeClr val="accent4">
                              <a:lumMod val="75000"/>
                            </a:schemeClr>
                          </a:solidFill>
                          <a:latin typeface="Times New Roman" pitchFamily="18" charset="0"/>
                          <a:ea typeface="+mn-ea"/>
                          <a:cs typeface="+mj-cs"/>
                        </a:rPr>
                        <a:t>(</a:t>
                      </a:r>
                      <a:r>
                        <a:rPr lang="fr-FR" altLang="ar-SA" sz="2000" b="1" kern="1200" dirty="0" smtClean="0">
                          <a:solidFill>
                            <a:schemeClr val="accent4">
                              <a:lumMod val="75000"/>
                            </a:schemeClr>
                          </a:solidFill>
                          <a:latin typeface="Times New Roman" pitchFamily="18" charset="0"/>
                          <a:ea typeface="+mn-ea"/>
                          <a:cs typeface="+mj-cs"/>
                        </a:rPr>
                        <a:t>AMITH</a:t>
                      </a:r>
                      <a:r>
                        <a:rPr lang="ar-MA" sz="2000" b="1" kern="1200" dirty="0" smtClean="0">
                          <a:solidFill>
                            <a:schemeClr val="accent4">
                              <a:lumMod val="75000"/>
                            </a:schemeClr>
                          </a:solidFill>
                          <a:latin typeface="Times New Roman" pitchFamily="18" charset="0"/>
                          <a:ea typeface="+mn-ea"/>
                          <a:cs typeface="+mj-cs"/>
                        </a:rPr>
                        <a:t>) </a:t>
                      </a:r>
                      <a:endParaRPr lang="ar-MA" altLang="ar-SA" sz="2000" b="1" baseline="0" dirty="0" smtClean="0">
                        <a:solidFill>
                          <a:schemeClr val="accent4">
                            <a:lumMod val="75000"/>
                          </a:schemeClr>
                        </a:solidFill>
                        <a:latin typeface="Times New Roman" pitchFamily="18" charset="0"/>
                        <a:cs typeface="+mj-cs"/>
                      </a:endParaRPr>
                    </a:p>
                  </a:txBody>
                  <a:tcPr>
                    <a:solidFill>
                      <a:schemeClr val="accent4">
                        <a:lumMod val="20000"/>
                        <a:lumOff val="80000"/>
                      </a:schemeClr>
                    </a:solidFill>
                  </a:tcPr>
                </a:tc>
              </a:tr>
              <a:tr h="206078">
                <a:tc>
                  <a:txBody>
                    <a:bodyPr/>
                    <a:lstStyle/>
                    <a:p>
                      <a:pPr algn="r" rtl="1"/>
                      <a:r>
                        <a:rPr lang="ar-MA" altLang="ar-SA" sz="2000" b="1" dirty="0" smtClean="0">
                          <a:solidFill>
                            <a:schemeClr val="bg1"/>
                          </a:solidFill>
                          <a:latin typeface="Times New Roman" pitchFamily="18" charset="0"/>
                          <a:cs typeface="+mj-cs"/>
                        </a:rPr>
                        <a:t>النقل </a:t>
                      </a:r>
                      <a:r>
                        <a:rPr lang="ar-MA" altLang="ar-SA" sz="2000" b="1" dirty="0" err="1" smtClean="0">
                          <a:solidFill>
                            <a:schemeClr val="bg1"/>
                          </a:solidFill>
                          <a:latin typeface="Times New Roman" pitchFamily="18" charset="0"/>
                          <a:cs typeface="+mj-cs"/>
                        </a:rPr>
                        <a:t>واللوجيستيك</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a:t>
                      </a:r>
                      <a:r>
                        <a:rPr lang="ar-MA" altLang="ar-SA" sz="2000" b="1" dirty="0" smtClean="0">
                          <a:solidFill>
                            <a:schemeClr val="accent4">
                              <a:lumMod val="75000"/>
                            </a:schemeClr>
                          </a:solidFill>
                          <a:latin typeface="Times New Roman" pitchFamily="18" charset="0"/>
                          <a:cs typeface="+mj-cs"/>
                        </a:rPr>
                        <a:t>معهد متخصص </a:t>
                      </a:r>
                      <a:r>
                        <a:rPr lang="ar-MA" altLang="ar-SA" sz="2000" b="1" dirty="0" err="1" smtClean="0">
                          <a:solidFill>
                            <a:schemeClr val="accent4">
                              <a:lumMod val="75000"/>
                            </a:schemeClr>
                          </a:solidFill>
                          <a:latin typeface="Times New Roman" pitchFamily="18" charset="0"/>
                          <a:cs typeface="+mj-cs"/>
                        </a:rPr>
                        <a:t>بوجدة</a:t>
                      </a:r>
                      <a:endParaRPr lang="fr-FR" sz="2000" dirty="0">
                        <a:solidFill>
                          <a:schemeClr val="accent4">
                            <a:lumMod val="75000"/>
                          </a:schemeClr>
                        </a:solidFill>
                        <a:cs typeface="+mj-cs"/>
                      </a:endParaRPr>
                    </a:p>
                  </a:txBody>
                  <a:tcPr>
                    <a:solidFill>
                      <a:schemeClr val="accent4">
                        <a:lumMod val="20000"/>
                        <a:lumOff val="80000"/>
                      </a:schemeClr>
                    </a:solidFill>
                  </a:tcPr>
                </a:tc>
              </a:tr>
              <a:tr h="206078">
                <a:tc>
                  <a:txBody>
                    <a:bodyPr/>
                    <a:lstStyle/>
                    <a:p>
                      <a:pPr algn="r" rtl="1"/>
                      <a:r>
                        <a:rPr lang="ar-MA" sz="2000" b="1" dirty="0" smtClean="0">
                          <a:solidFill>
                            <a:schemeClr val="bg1"/>
                          </a:solidFill>
                          <a:latin typeface="Times New Roman" pitchFamily="18" charset="0"/>
                          <a:cs typeface="+mj-cs"/>
                        </a:rPr>
                        <a:t>البناء والأشغال العمومية</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معهدين (2) متخصصين </a:t>
                      </a:r>
                      <a:r>
                        <a:rPr lang="ar-MA" sz="2000" b="1" dirty="0" err="1" smtClean="0">
                          <a:solidFill>
                            <a:schemeClr val="accent4">
                              <a:lumMod val="75000"/>
                            </a:schemeClr>
                          </a:solidFill>
                          <a:latin typeface="Times New Roman" pitchFamily="18" charset="0"/>
                          <a:cs typeface="+mj-cs"/>
                        </a:rPr>
                        <a:t>بسطات</a:t>
                      </a:r>
                      <a:r>
                        <a:rPr lang="ar-MA" sz="2000" b="1" dirty="0" smtClean="0">
                          <a:solidFill>
                            <a:schemeClr val="accent4">
                              <a:lumMod val="75000"/>
                            </a:schemeClr>
                          </a:solidFill>
                          <a:latin typeface="Times New Roman" pitchFamily="18" charset="0"/>
                          <a:cs typeface="+mj-cs"/>
                        </a:rPr>
                        <a:t> </a:t>
                      </a:r>
                      <a:r>
                        <a:rPr lang="ar-MA" sz="2000" b="1" dirty="0" err="1" smtClean="0">
                          <a:solidFill>
                            <a:schemeClr val="accent4">
                              <a:lumMod val="75000"/>
                            </a:schemeClr>
                          </a:solidFill>
                          <a:latin typeface="Times New Roman" pitchFamily="18" charset="0"/>
                          <a:cs typeface="+mj-cs"/>
                        </a:rPr>
                        <a:t>وزايو</a:t>
                      </a:r>
                      <a:r>
                        <a:rPr lang="ar-MA" sz="2000" b="1" dirty="0" smtClean="0">
                          <a:solidFill>
                            <a:schemeClr val="accent4">
                              <a:lumMod val="75000"/>
                            </a:schemeClr>
                          </a:solidFill>
                          <a:latin typeface="Times New Roman" pitchFamily="18" charset="0"/>
                          <a:cs typeface="+mj-cs"/>
                        </a:rPr>
                        <a:t> (</a:t>
                      </a:r>
                      <a:r>
                        <a:rPr lang="ar-MA" sz="2000" b="1" dirty="0" err="1" smtClean="0">
                          <a:solidFill>
                            <a:schemeClr val="accent4">
                              <a:lumMod val="75000"/>
                            </a:schemeClr>
                          </a:solidFill>
                          <a:latin typeface="Times New Roman" pitchFamily="18" charset="0"/>
                          <a:cs typeface="+mj-cs"/>
                        </a:rPr>
                        <a:t>الناضور</a:t>
                      </a:r>
                      <a:r>
                        <a:rPr lang="ar-MA" sz="2000" b="1" dirty="0" smtClean="0">
                          <a:solidFill>
                            <a:schemeClr val="accent4">
                              <a:lumMod val="75000"/>
                            </a:schemeClr>
                          </a:solidFill>
                          <a:latin typeface="Times New Roman" pitchFamily="18" charset="0"/>
                          <a:cs typeface="+mj-cs"/>
                        </a:rPr>
                        <a:t>)</a:t>
                      </a:r>
                      <a:endParaRPr lang="fr-FR" sz="2000" dirty="0">
                        <a:solidFill>
                          <a:schemeClr val="accent4">
                            <a:lumMod val="75000"/>
                          </a:schemeClr>
                        </a:solidFill>
                        <a:cs typeface="+mj-cs"/>
                      </a:endParaRPr>
                    </a:p>
                  </a:txBody>
                  <a:tcPr>
                    <a:solidFill>
                      <a:schemeClr val="accent4">
                        <a:lumMod val="20000"/>
                        <a:lumOff val="80000"/>
                      </a:schemeClr>
                    </a:solidFill>
                  </a:tcPr>
                </a:tc>
              </a:tr>
            </a:tbl>
          </a:graphicData>
        </a:graphic>
      </p:graphicFrame>
      <p:sp>
        <p:nvSpPr>
          <p:cNvPr id="8" name="Rectangle 9"/>
          <p:cNvSpPr>
            <a:spLocks noChangeArrowheads="1"/>
          </p:cNvSpPr>
          <p:nvPr/>
        </p:nvSpPr>
        <p:spPr bwMode="auto">
          <a:xfrm>
            <a:off x="2915816" y="836712"/>
            <a:ext cx="5814095" cy="425450"/>
          </a:xfrm>
          <a:prstGeom prst="rect">
            <a:avLst/>
          </a:prstGeom>
          <a:solidFill>
            <a:schemeClr val="accent4">
              <a:lumMod val="75000"/>
            </a:schemeClr>
          </a:solidFill>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marL="914400" lvl="1" indent="-457200" algn="just" defTabSz="1071563" rtl="1" fontAlgn="auto">
              <a:lnSpc>
                <a:spcPct val="90000"/>
              </a:lnSpc>
              <a:spcBef>
                <a:spcPts val="0"/>
              </a:spcBef>
              <a:spcAft>
                <a:spcPts val="1200"/>
              </a:spcAft>
              <a:buClr>
                <a:schemeClr val="tx2"/>
              </a:buClr>
              <a:buSzPct val="100000"/>
              <a:defRPr/>
            </a:pPr>
            <a:r>
              <a:rPr lang="ar-MA" altLang="ar-SA" sz="2400" b="1" dirty="0">
                <a:solidFill>
                  <a:schemeClr val="bg1"/>
                </a:solidFill>
                <a:cs typeface="+mj-cs"/>
              </a:rPr>
              <a:t>تعزيز جهاز التكوين بإحداث مؤسسات متخصصة </a:t>
            </a:r>
          </a:p>
        </p:txBody>
      </p:sp>
      <p:sp>
        <p:nvSpPr>
          <p:cNvPr id="7" name="Espace réservé du numéro de diapositive 6"/>
          <p:cNvSpPr>
            <a:spLocks noGrp="1"/>
          </p:cNvSpPr>
          <p:nvPr>
            <p:ph type="sldNum" sz="quarter" idx="12"/>
          </p:nvPr>
        </p:nvSpPr>
        <p:spPr/>
        <p:txBody>
          <a:bodyPr/>
          <a:lstStyle/>
          <a:p>
            <a:pPr>
              <a:defRPr/>
            </a:pPr>
            <a:fld id="{0F0A8241-D936-456B-8F37-0C473010374D}" type="slidenum">
              <a:rPr lang="fr-FR" smtClean="0"/>
              <a:pPr>
                <a:defRPr/>
              </a:pPr>
              <a:t>52</a:t>
            </a:fld>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أولا: مواكبة التكوين المهني للاستراتيجيات القطاعية للتنمية </a:t>
            </a:r>
          </a:p>
        </p:txBody>
      </p:sp>
      <p:graphicFrame>
        <p:nvGraphicFramePr>
          <p:cNvPr id="6" name="Tableau 5"/>
          <p:cNvGraphicFramePr>
            <a:graphicFrameLocks noGrp="1"/>
          </p:cNvGraphicFramePr>
          <p:nvPr/>
        </p:nvGraphicFramePr>
        <p:xfrm>
          <a:off x="251520" y="1484784"/>
          <a:ext cx="8501122" cy="4389120"/>
        </p:xfrm>
        <a:graphic>
          <a:graphicData uri="http://schemas.openxmlformats.org/drawingml/2006/table">
            <a:tbl>
              <a:tblPr rtl="1" firstRow="1" bandRow="1">
                <a:tableStyleId>{5C22544A-7EE6-4342-B048-85BDC9FD1C3A}</a:tableStyleId>
              </a:tblPr>
              <a:tblGrid>
                <a:gridCol w="1716631"/>
                <a:gridCol w="6784491"/>
              </a:tblGrid>
              <a:tr h="370840">
                <a:tc>
                  <a:txBody>
                    <a:bodyPr/>
                    <a:lstStyle/>
                    <a:p>
                      <a:pPr algn="r" rtl="1"/>
                      <a:r>
                        <a:rPr lang="ar-MA" sz="2000" dirty="0" smtClean="0">
                          <a:cs typeface="+mj-cs"/>
                        </a:rPr>
                        <a:t>القطاع</a:t>
                      </a:r>
                      <a:endParaRPr lang="fr-FR" sz="2000" dirty="0">
                        <a:cs typeface="+mj-cs"/>
                      </a:endParaRPr>
                    </a:p>
                  </a:txBody>
                  <a:tcPr/>
                </a:tc>
                <a:tc>
                  <a:txBody>
                    <a:bodyPr/>
                    <a:lstStyle/>
                    <a:p>
                      <a:pPr algn="r" rtl="1"/>
                      <a:r>
                        <a:rPr lang="ar-MA" sz="2000" dirty="0" smtClean="0">
                          <a:cs typeface="+mj-cs"/>
                        </a:rPr>
                        <a:t>المعاهد المحدثة أو في طور الإحداث</a:t>
                      </a:r>
                      <a:endParaRPr lang="fr-FR" sz="2000" dirty="0">
                        <a:cs typeface="+mj-cs"/>
                      </a:endParaRPr>
                    </a:p>
                  </a:txBody>
                  <a:tcPr/>
                </a:tc>
              </a:tr>
              <a:tr h="370840">
                <a:tc>
                  <a:txBody>
                    <a:bodyPr/>
                    <a:lstStyle/>
                    <a:p>
                      <a:pPr algn="r" rtl="1"/>
                      <a:r>
                        <a:rPr lang="ar-MA" sz="2000" b="1" dirty="0" smtClean="0">
                          <a:solidFill>
                            <a:schemeClr val="bg1"/>
                          </a:solidFill>
                          <a:latin typeface="Times New Roman" pitchFamily="18" charset="0"/>
                          <a:cs typeface="+mj-cs"/>
                        </a:rPr>
                        <a:t>الفلاحة </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7 مراكز للتكوين بالتدرج المهني و3</a:t>
                      </a:r>
                      <a:r>
                        <a:rPr lang="ar-MA" altLang="ar-SA" sz="2000" b="1" dirty="0" smtClean="0">
                          <a:solidFill>
                            <a:schemeClr val="accent4">
                              <a:lumMod val="75000"/>
                            </a:schemeClr>
                          </a:solidFill>
                          <a:latin typeface="Calibri" pitchFamily="34" charset="0"/>
                          <a:cs typeface="+mj-cs"/>
                        </a:rPr>
                        <a:t> معاهد متخصصة (تحويل </a:t>
                      </a:r>
                      <a:r>
                        <a:rPr lang="ar-MA" altLang="ar-SA" sz="2000" b="1" dirty="0" err="1" smtClean="0">
                          <a:solidFill>
                            <a:schemeClr val="accent4">
                              <a:lumMod val="75000"/>
                            </a:schemeClr>
                          </a:solidFill>
                          <a:latin typeface="Calibri" pitchFamily="34" charset="0"/>
                          <a:cs typeface="+mj-cs"/>
                        </a:rPr>
                        <a:t>التمور</a:t>
                      </a:r>
                      <a:r>
                        <a:rPr lang="ar-MA" altLang="ar-SA" sz="2000" b="1" dirty="0" smtClean="0">
                          <a:solidFill>
                            <a:schemeClr val="accent4">
                              <a:lumMod val="75000"/>
                            </a:schemeClr>
                          </a:solidFill>
                          <a:latin typeface="Calibri" pitchFamily="34" charset="0"/>
                          <a:cs typeface="+mj-cs"/>
                        </a:rPr>
                        <a:t> بفكيك والتقنيات </a:t>
                      </a:r>
                      <a:r>
                        <a:rPr lang="ar-MA" altLang="ar-SA" sz="2000" b="1" dirty="0" err="1" smtClean="0">
                          <a:solidFill>
                            <a:schemeClr val="accent4">
                              <a:lumMod val="75000"/>
                            </a:schemeClr>
                          </a:solidFill>
                          <a:latin typeface="Calibri" pitchFamily="34" charset="0"/>
                          <a:cs typeface="+mj-cs"/>
                        </a:rPr>
                        <a:t>الفلاحية</a:t>
                      </a:r>
                      <a:r>
                        <a:rPr lang="ar-MA" altLang="ar-SA" sz="2000" b="1" dirty="0" smtClean="0">
                          <a:solidFill>
                            <a:schemeClr val="accent4">
                              <a:lumMod val="75000"/>
                            </a:schemeClr>
                          </a:solidFill>
                          <a:latin typeface="Calibri" pitchFamily="34" charset="0"/>
                          <a:cs typeface="+mj-cs"/>
                        </a:rPr>
                        <a:t> </a:t>
                      </a:r>
                      <a:r>
                        <a:rPr lang="ar-MA" altLang="ar-SA" sz="2000" b="1" dirty="0" err="1" smtClean="0">
                          <a:solidFill>
                            <a:schemeClr val="accent4">
                              <a:lumMod val="75000"/>
                            </a:schemeClr>
                          </a:solidFill>
                          <a:latin typeface="Calibri" pitchFamily="34" charset="0"/>
                          <a:cs typeface="+mj-cs"/>
                        </a:rPr>
                        <a:t>ببوقنادل</a:t>
                      </a:r>
                      <a:r>
                        <a:rPr lang="ar-MA" altLang="ar-SA" sz="2000" b="1" dirty="0" smtClean="0">
                          <a:solidFill>
                            <a:schemeClr val="accent4">
                              <a:lumMod val="75000"/>
                            </a:schemeClr>
                          </a:solidFill>
                          <a:latin typeface="Calibri" pitchFamily="34" charset="0"/>
                          <a:cs typeface="+mj-cs"/>
                        </a:rPr>
                        <a:t> والمعهد الوطني للفرس بدار السلام بالرباط) وتوسيع 5 مراكز</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MA" sz="2000" b="1" dirty="0" smtClean="0">
                          <a:solidFill>
                            <a:schemeClr val="bg1"/>
                          </a:solidFill>
                          <a:latin typeface="Times New Roman" pitchFamily="18" charset="0"/>
                          <a:cs typeface="+mj-cs"/>
                        </a:rPr>
                        <a:t>الصيد البحري</a:t>
                      </a:r>
                      <a:endParaRPr lang="ar-MA" altLang="ar-SA" sz="2000" b="1" dirty="0" smtClean="0">
                        <a:solidFill>
                          <a:schemeClr val="bg1"/>
                        </a:solidFill>
                        <a:latin typeface="Calibri" pitchFamily="34" charset="0"/>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4 مراكز للتكوين بالتدرج المهني</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sz="2000" b="1" dirty="0" smtClean="0">
                          <a:solidFill>
                            <a:schemeClr val="bg1"/>
                          </a:solidFill>
                          <a:latin typeface="Times New Roman" pitchFamily="18" charset="0"/>
                          <a:cs typeface="+mj-cs"/>
                        </a:rPr>
                        <a:t>الصناعة الغذائية</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معهدين (2) متخصصين بمكناس </a:t>
                      </a:r>
                      <a:r>
                        <a:rPr lang="ar-MA" sz="2000" b="1" dirty="0" err="1" smtClean="0">
                          <a:solidFill>
                            <a:schemeClr val="accent4">
                              <a:lumMod val="75000"/>
                            </a:schemeClr>
                          </a:solidFill>
                          <a:latin typeface="Times New Roman" pitchFamily="18" charset="0"/>
                          <a:cs typeface="+mj-cs"/>
                        </a:rPr>
                        <a:t>وانزكان</a:t>
                      </a:r>
                      <a:r>
                        <a:rPr lang="ar-MA" sz="2000" b="1" dirty="0" smtClean="0">
                          <a:solidFill>
                            <a:schemeClr val="accent4">
                              <a:lumMod val="75000"/>
                            </a:schemeClr>
                          </a:solidFill>
                          <a:latin typeface="Times New Roman" pitchFamily="18" charset="0"/>
                          <a:cs typeface="+mj-cs"/>
                        </a:rPr>
                        <a:t> </a:t>
                      </a:r>
                      <a:r>
                        <a:rPr lang="ar-MA" sz="2000" b="1" dirty="0" err="1" smtClean="0">
                          <a:solidFill>
                            <a:schemeClr val="accent4">
                              <a:lumMod val="75000"/>
                            </a:schemeClr>
                          </a:solidFill>
                          <a:latin typeface="Times New Roman" pitchFamily="18" charset="0"/>
                          <a:cs typeface="+mj-cs"/>
                        </a:rPr>
                        <a:t>أيت</a:t>
                      </a:r>
                      <a:r>
                        <a:rPr lang="ar-MA" sz="2000" b="1" dirty="0" smtClean="0">
                          <a:solidFill>
                            <a:schemeClr val="accent4">
                              <a:lumMod val="75000"/>
                            </a:schemeClr>
                          </a:solidFill>
                          <a:latin typeface="Times New Roman" pitchFamily="18" charset="0"/>
                          <a:cs typeface="+mj-cs"/>
                        </a:rPr>
                        <a:t> ملول</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sz="2000" b="1" dirty="0" smtClean="0">
                          <a:solidFill>
                            <a:schemeClr val="bg1"/>
                          </a:solidFill>
                          <a:latin typeface="Times New Roman" pitchFamily="18" charset="0"/>
                          <a:cs typeface="+mj-cs"/>
                        </a:rPr>
                        <a:t>الصناعة التقليدية</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6 مراكز للتكوين بالتدرج المهني ومركبين للصناعة التقليدية بسلا ومراكش</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sz="2000" b="1" dirty="0" smtClean="0">
                          <a:solidFill>
                            <a:schemeClr val="bg1"/>
                          </a:solidFill>
                          <a:latin typeface="Times New Roman" pitchFamily="18" charset="0"/>
                          <a:cs typeface="+mj-cs"/>
                        </a:rPr>
                        <a:t>السياحة </a:t>
                      </a:r>
                      <a:r>
                        <a:rPr lang="ar-MA" sz="2000" b="1" dirty="0" err="1" smtClean="0">
                          <a:solidFill>
                            <a:schemeClr val="bg1"/>
                          </a:solidFill>
                          <a:latin typeface="Times New Roman" pitchFamily="18" charset="0"/>
                          <a:cs typeface="+mj-cs"/>
                        </a:rPr>
                        <a:t>والفندقة</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3 مراكز للتكوين بالتدرج المهني بكل من </a:t>
                      </a:r>
                      <a:r>
                        <a:rPr lang="ar-MA" sz="2000" b="1" dirty="0" err="1" smtClean="0">
                          <a:solidFill>
                            <a:schemeClr val="accent4">
                              <a:lumMod val="75000"/>
                            </a:schemeClr>
                          </a:solidFill>
                          <a:latin typeface="Times New Roman" pitchFamily="18" charset="0"/>
                          <a:cs typeface="+mj-cs"/>
                        </a:rPr>
                        <a:t>كلميم</a:t>
                      </a:r>
                      <a:r>
                        <a:rPr lang="ar-MA" sz="2000" b="1" dirty="0" smtClean="0">
                          <a:solidFill>
                            <a:schemeClr val="accent4">
                              <a:lumMod val="75000"/>
                            </a:schemeClr>
                          </a:solidFill>
                          <a:latin typeface="Times New Roman" pitchFamily="18" charset="0"/>
                          <a:cs typeface="+mj-cs"/>
                        </a:rPr>
                        <a:t> </a:t>
                      </a:r>
                      <a:r>
                        <a:rPr lang="ar-MA" sz="2000" b="1" dirty="0" err="1" smtClean="0">
                          <a:solidFill>
                            <a:schemeClr val="accent4">
                              <a:lumMod val="75000"/>
                            </a:schemeClr>
                          </a:solidFill>
                          <a:latin typeface="Times New Roman" pitchFamily="18" charset="0"/>
                          <a:cs typeface="+mj-cs"/>
                        </a:rPr>
                        <a:t>واسفي</a:t>
                      </a:r>
                      <a:r>
                        <a:rPr lang="ar-MA" sz="2000" b="1" dirty="0" smtClean="0">
                          <a:solidFill>
                            <a:schemeClr val="accent4">
                              <a:lumMod val="75000"/>
                            </a:schemeClr>
                          </a:solidFill>
                          <a:latin typeface="Times New Roman" pitchFamily="18" charset="0"/>
                          <a:cs typeface="+mj-cs"/>
                        </a:rPr>
                        <a:t> و سلا</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altLang="ar-SA" sz="2000" b="1" dirty="0" smtClean="0">
                          <a:solidFill>
                            <a:schemeClr val="bg1"/>
                          </a:solidFill>
                          <a:latin typeface="Times New Roman" pitchFamily="18" charset="0"/>
                          <a:cs typeface="+mj-cs"/>
                        </a:rPr>
                        <a:t>الطاقات المتجددة </a:t>
                      </a:r>
                      <a:r>
                        <a:rPr lang="ar-MA" altLang="ar-SA" sz="2000" b="1" dirty="0" err="1" smtClean="0">
                          <a:solidFill>
                            <a:schemeClr val="bg1"/>
                          </a:solidFill>
                          <a:latin typeface="Times New Roman" pitchFamily="18" charset="0"/>
                          <a:cs typeface="+mj-cs"/>
                        </a:rPr>
                        <a:t>والنجاعة</a:t>
                      </a:r>
                      <a:r>
                        <a:rPr lang="ar-MA" altLang="ar-SA" sz="2000" b="1" dirty="0" smtClean="0">
                          <a:solidFill>
                            <a:schemeClr val="bg1"/>
                          </a:solidFill>
                          <a:latin typeface="Times New Roman" pitchFamily="18" charset="0"/>
                          <a:cs typeface="+mj-cs"/>
                        </a:rPr>
                        <a:t> الطاقية </a:t>
                      </a:r>
                      <a:endParaRPr lang="fr-FR" sz="2000" dirty="0">
                        <a:solidFill>
                          <a:schemeClr val="bg1"/>
                        </a:solidFill>
                        <a:cs typeface="+mj-cs"/>
                      </a:endParaRPr>
                    </a:p>
                  </a:txBody>
                  <a:tcPr>
                    <a:solidFill>
                      <a:schemeClr val="accent4">
                        <a:lumMod val="75000"/>
                      </a:schemeClr>
                    </a:solidFill>
                  </a:tcPr>
                </a:tc>
                <a:tc>
                  <a:txBody>
                    <a:bodyPr/>
                    <a:lstStyle/>
                    <a:p>
                      <a:pPr algn="r" rtl="1"/>
                      <a:r>
                        <a:rPr lang="ar-MA" altLang="ar-SA" sz="2000" b="1" dirty="0" smtClean="0">
                          <a:solidFill>
                            <a:schemeClr val="accent4">
                              <a:lumMod val="75000"/>
                            </a:schemeClr>
                          </a:solidFill>
                          <a:latin typeface="Times New Roman" pitchFamily="18" charset="0"/>
                          <a:cs typeface="+mj-cs"/>
                        </a:rPr>
                        <a:t>إحداث 3 معاهد قطاعية </a:t>
                      </a:r>
                      <a:r>
                        <a:rPr lang="ar-MA" altLang="ar-SA" sz="2000" b="1" dirty="0" err="1" smtClean="0">
                          <a:solidFill>
                            <a:schemeClr val="accent4">
                              <a:lumMod val="75000"/>
                            </a:schemeClr>
                          </a:solidFill>
                          <a:latin typeface="Times New Roman" pitchFamily="18" charset="0"/>
                          <a:cs typeface="+mj-cs"/>
                        </a:rPr>
                        <a:t>بوجدة</a:t>
                      </a:r>
                      <a:r>
                        <a:rPr lang="ar-MA" altLang="ar-SA" sz="2000" b="1" dirty="0" smtClean="0">
                          <a:solidFill>
                            <a:schemeClr val="accent4">
                              <a:lumMod val="75000"/>
                            </a:schemeClr>
                          </a:solidFill>
                          <a:latin typeface="Times New Roman" pitchFamily="18" charset="0"/>
                          <a:cs typeface="+mj-cs"/>
                        </a:rPr>
                        <a:t> </a:t>
                      </a:r>
                      <a:r>
                        <a:rPr lang="ar-MA" altLang="ar-SA" sz="2000" b="1" dirty="0" err="1" smtClean="0">
                          <a:solidFill>
                            <a:schemeClr val="accent4">
                              <a:lumMod val="75000"/>
                            </a:schemeClr>
                          </a:solidFill>
                          <a:latin typeface="Times New Roman" pitchFamily="18" charset="0"/>
                          <a:cs typeface="+mj-cs"/>
                        </a:rPr>
                        <a:t>وورززات</a:t>
                      </a:r>
                      <a:r>
                        <a:rPr lang="ar-MA" altLang="ar-SA" sz="2000" b="1" dirty="0" smtClean="0">
                          <a:solidFill>
                            <a:schemeClr val="accent4">
                              <a:lumMod val="75000"/>
                            </a:schemeClr>
                          </a:solidFill>
                          <a:latin typeface="Times New Roman" pitchFamily="18" charset="0"/>
                          <a:cs typeface="+mj-cs"/>
                        </a:rPr>
                        <a:t> </a:t>
                      </a:r>
                      <a:r>
                        <a:rPr lang="ar-MA" altLang="ar-SA" sz="2000" b="1" dirty="0" err="1" smtClean="0">
                          <a:solidFill>
                            <a:schemeClr val="accent4">
                              <a:lumMod val="75000"/>
                            </a:schemeClr>
                          </a:solidFill>
                          <a:latin typeface="Times New Roman" pitchFamily="18" charset="0"/>
                          <a:cs typeface="+mj-cs"/>
                        </a:rPr>
                        <a:t>وطنجة</a:t>
                      </a:r>
                      <a:r>
                        <a:rPr lang="ar-MA" altLang="ar-SA" sz="2000" b="1" dirty="0" smtClean="0">
                          <a:solidFill>
                            <a:schemeClr val="accent4">
                              <a:lumMod val="75000"/>
                            </a:schemeClr>
                          </a:solidFill>
                          <a:latin typeface="Times New Roman" pitchFamily="18" charset="0"/>
                          <a:cs typeface="+mj-cs"/>
                        </a:rPr>
                        <a:t> بشراكة مع مهنيي القطاع</a:t>
                      </a:r>
                      <a:endParaRPr lang="fr-FR" sz="2000" dirty="0">
                        <a:solidFill>
                          <a:schemeClr val="accent4">
                            <a:lumMod val="75000"/>
                          </a:schemeClr>
                        </a:solidFill>
                        <a:cs typeface="+mj-cs"/>
                      </a:endParaRPr>
                    </a:p>
                  </a:txBody>
                  <a:tcPr>
                    <a:solidFill>
                      <a:schemeClr val="accent4">
                        <a:lumMod val="20000"/>
                        <a:lumOff val="80000"/>
                      </a:schemeClr>
                    </a:solidFill>
                  </a:tcPr>
                </a:tc>
              </a:tr>
              <a:tr h="370840">
                <a:tc>
                  <a:txBody>
                    <a:bodyPr/>
                    <a:lstStyle/>
                    <a:p>
                      <a:pPr algn="r" rtl="1"/>
                      <a:r>
                        <a:rPr lang="ar-MA" sz="2000" b="1" dirty="0" smtClean="0">
                          <a:solidFill>
                            <a:schemeClr val="bg1"/>
                          </a:solidFill>
                          <a:latin typeface="Times New Roman" pitchFamily="18" charset="0"/>
                          <a:cs typeface="+mj-cs"/>
                        </a:rPr>
                        <a:t>مؤسسات متعددة التخصصات</a:t>
                      </a:r>
                      <a:endParaRPr lang="fr-FR" sz="2000" dirty="0">
                        <a:solidFill>
                          <a:schemeClr val="bg1"/>
                        </a:solidFill>
                        <a:cs typeface="+mj-cs"/>
                      </a:endParaRPr>
                    </a:p>
                  </a:txBody>
                  <a:tcPr>
                    <a:solidFill>
                      <a:schemeClr val="accent4">
                        <a:lumMod val="75000"/>
                      </a:schemeClr>
                    </a:solidFill>
                  </a:tcPr>
                </a:tc>
                <a:tc>
                  <a:txBody>
                    <a:bodyPr/>
                    <a:lstStyle/>
                    <a:p>
                      <a:pPr algn="r" rtl="1"/>
                      <a:r>
                        <a:rPr lang="ar-MA" sz="2000" b="1" dirty="0" smtClean="0">
                          <a:solidFill>
                            <a:schemeClr val="accent4">
                              <a:lumMod val="75000"/>
                            </a:schemeClr>
                          </a:solidFill>
                          <a:latin typeface="Times New Roman" pitchFamily="18" charset="0"/>
                          <a:cs typeface="+mj-cs"/>
                        </a:rPr>
                        <a:t>إحداث 13 معهدا متخصصا للتكنولوجيا التطبيقية وتوسيع 5 معاهد</a:t>
                      </a:r>
                      <a:endParaRPr lang="fr-FR" sz="2000" dirty="0">
                        <a:solidFill>
                          <a:schemeClr val="accent4">
                            <a:lumMod val="75000"/>
                          </a:schemeClr>
                        </a:solidFill>
                        <a:cs typeface="+mj-cs"/>
                      </a:endParaRPr>
                    </a:p>
                  </a:txBody>
                  <a:tcPr>
                    <a:solidFill>
                      <a:schemeClr val="accent4">
                        <a:lumMod val="20000"/>
                        <a:lumOff val="80000"/>
                      </a:schemeClr>
                    </a:solidFill>
                  </a:tcPr>
                </a:tc>
              </a:tr>
            </a:tbl>
          </a:graphicData>
        </a:graphic>
      </p:graphicFrame>
      <p:sp>
        <p:nvSpPr>
          <p:cNvPr id="9" name="Rectangle 9"/>
          <p:cNvSpPr>
            <a:spLocks noChangeArrowheads="1"/>
          </p:cNvSpPr>
          <p:nvPr/>
        </p:nvSpPr>
        <p:spPr bwMode="auto">
          <a:xfrm>
            <a:off x="2339752" y="836712"/>
            <a:ext cx="6462167" cy="425450"/>
          </a:xfrm>
          <a:prstGeom prst="rect">
            <a:avLst/>
          </a:prstGeom>
          <a:solidFill>
            <a:schemeClr val="accent4">
              <a:lumMod val="75000"/>
            </a:schemeClr>
          </a:solidFill>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marL="914400" lvl="1" indent="-457200" algn="just" defTabSz="1071563" rtl="1" fontAlgn="auto">
              <a:lnSpc>
                <a:spcPct val="90000"/>
              </a:lnSpc>
              <a:spcBef>
                <a:spcPts val="0"/>
              </a:spcBef>
              <a:spcAft>
                <a:spcPts val="1200"/>
              </a:spcAft>
              <a:buClr>
                <a:schemeClr val="tx2"/>
              </a:buClr>
              <a:buSzPct val="100000"/>
              <a:defRPr/>
            </a:pPr>
            <a:r>
              <a:rPr lang="ar-MA" altLang="ar-SA" sz="2400" b="1" dirty="0">
                <a:solidFill>
                  <a:schemeClr val="bg1"/>
                </a:solidFill>
                <a:cs typeface="+mj-cs"/>
              </a:rPr>
              <a:t>تعزيز جهاز التكوين بإحداث مؤسسات متخصصة (تابع)</a:t>
            </a:r>
          </a:p>
        </p:txBody>
      </p:sp>
      <p:sp>
        <p:nvSpPr>
          <p:cNvPr id="7" name="Espace réservé du numéro de diapositive 6"/>
          <p:cNvSpPr>
            <a:spLocks noGrp="1"/>
          </p:cNvSpPr>
          <p:nvPr>
            <p:ph type="sldNum" sz="quarter" idx="12"/>
          </p:nvPr>
        </p:nvSpPr>
        <p:spPr/>
        <p:txBody>
          <a:bodyPr/>
          <a:lstStyle/>
          <a:p>
            <a:pPr>
              <a:defRPr/>
            </a:pPr>
            <a:fld id="{0F0A8241-D936-456B-8F37-0C473010374D}" type="slidenum">
              <a:rPr lang="fr-FR" smtClean="0"/>
              <a:pPr>
                <a:defRPr/>
              </a:pPr>
              <a:t>53</a:t>
            </a:fld>
            <a:endParaRPr lang="fr-F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ChangeArrowheads="1"/>
          </p:cNvSpPr>
          <p:nvPr/>
        </p:nvSpPr>
        <p:spPr bwMode="auto">
          <a:xfrm>
            <a:off x="0" y="0"/>
            <a:ext cx="9144000" cy="0"/>
          </a:xfrm>
          <a:prstGeom prst="rect">
            <a:avLst/>
          </a:prstGeom>
          <a:noFill/>
          <a:ln w="4699">
            <a:noFill/>
            <a:miter lim="800000"/>
            <a:headEnd/>
            <a:tailEnd/>
          </a:ln>
        </p:spPr>
        <p:txBody>
          <a:bodyPr wrap="none" lIns="0" tIns="0" rIns="0" bIns="0" anchor="ctr">
            <a:spAutoFit/>
          </a:bodyPr>
          <a:lstStyle/>
          <a:p>
            <a:pPr algn="r" rtl="1"/>
            <a:endParaRPr lang="ar-MA">
              <a:latin typeface="Calibri" pitchFamily="34" charset="0"/>
            </a:endParaRPr>
          </a:p>
        </p:txBody>
      </p:sp>
      <p:sp>
        <p:nvSpPr>
          <p:cNvPr id="9"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ثانيا: تعزيز التكوين داخل المقاولة</a:t>
            </a:r>
          </a:p>
        </p:txBody>
      </p:sp>
      <p:sp>
        <p:nvSpPr>
          <p:cNvPr id="9223" name="Rectangle 9"/>
          <p:cNvSpPr>
            <a:spLocks noChangeArrowheads="1"/>
          </p:cNvSpPr>
          <p:nvPr/>
        </p:nvSpPr>
        <p:spPr bwMode="auto">
          <a:xfrm>
            <a:off x="251520" y="1024275"/>
            <a:ext cx="8640960" cy="4708981"/>
          </a:xfrm>
          <a:prstGeom prst="rect">
            <a:avLst/>
          </a:prstGeom>
          <a:solidFill>
            <a:schemeClr val="accent4">
              <a:lumMod val="20000"/>
              <a:lumOff val="80000"/>
            </a:schemeClr>
          </a:solidFill>
          <a:ln w="9525">
            <a:noFill/>
            <a:miter lim="800000"/>
            <a:headEnd/>
            <a:tailEnd/>
          </a:ln>
        </p:spPr>
        <p:txBody>
          <a:bodyPr wrap="square">
            <a:spAutoFit/>
          </a:bodyPr>
          <a:lstStyle/>
          <a:p>
            <a:pPr marL="355600" indent="-355600" algn="just" defTabSz="1071563" rtl="1">
              <a:spcAft>
                <a:spcPts val="1200"/>
              </a:spcAft>
              <a:buClr>
                <a:schemeClr val="accent4">
                  <a:lumMod val="75000"/>
                </a:schemeClr>
              </a:buClr>
              <a:buSzPct val="145000"/>
              <a:buFont typeface="Wingdings" pitchFamily="2" charset="2"/>
              <a:buChar char="§"/>
            </a:pPr>
            <a:r>
              <a:rPr lang="ar-MA" altLang="ar-SA" sz="2800" b="1" dirty="0">
                <a:solidFill>
                  <a:schemeClr val="accent4">
                    <a:lumMod val="75000"/>
                  </a:schemeClr>
                </a:solidFill>
                <a:latin typeface="Times New Roman" pitchFamily="18" charset="0"/>
                <a:cs typeface="Times New Roman" pitchFamily="18" charset="0"/>
              </a:rPr>
              <a:t>في إطار تنمية التكوين بالتدرج المهني، الذي يتم في غالبيته بالمقاولة، تم إلى غاية 2012 تخرج أزيد من 157.000 شابة وشاب حسب هذا النمط من </a:t>
            </a:r>
            <a:r>
              <a:rPr lang="ar-MA" altLang="ar-SA" sz="2800" b="1" dirty="0" err="1">
                <a:solidFill>
                  <a:schemeClr val="accent4">
                    <a:lumMod val="75000"/>
                  </a:schemeClr>
                </a:solidFill>
                <a:latin typeface="Times New Roman" pitchFamily="18" charset="0"/>
                <a:cs typeface="Times New Roman" pitchFamily="18" charset="0"/>
              </a:rPr>
              <a:t>التكوين؛</a:t>
            </a:r>
            <a:r>
              <a:rPr lang="ar-MA" altLang="ar-SA" sz="2800" b="1" dirty="0">
                <a:solidFill>
                  <a:schemeClr val="accent4">
                    <a:lumMod val="75000"/>
                  </a:schemeClr>
                </a:solidFill>
                <a:latin typeface="Times New Roman" pitchFamily="18" charset="0"/>
                <a:cs typeface="Times New Roman" pitchFamily="18" charset="0"/>
              </a:rPr>
              <a:t> </a:t>
            </a:r>
          </a:p>
          <a:p>
            <a:pPr marL="355600" indent="-355600" algn="just" defTabSz="1071563" rtl="1">
              <a:spcAft>
                <a:spcPts val="1200"/>
              </a:spcAft>
              <a:buClr>
                <a:schemeClr val="accent4">
                  <a:lumMod val="75000"/>
                </a:schemeClr>
              </a:buClr>
              <a:buSzPct val="145000"/>
              <a:buFont typeface="Wingdings" pitchFamily="2" charset="2"/>
              <a:buChar char="§"/>
            </a:pPr>
            <a:r>
              <a:rPr lang="ar-MA" altLang="ar-SA" sz="2800" b="1" dirty="0">
                <a:solidFill>
                  <a:schemeClr val="accent4">
                    <a:lumMod val="75000"/>
                  </a:schemeClr>
                </a:solidFill>
                <a:latin typeface="Times New Roman" pitchFamily="18" charset="0"/>
                <a:cs typeface="Times New Roman" pitchFamily="18" charset="0"/>
              </a:rPr>
              <a:t>يتوقع أن يستفيد منه هذه السنة حوالي 47.500 شابة </a:t>
            </a:r>
            <a:r>
              <a:rPr lang="ar-MA" altLang="ar-SA" sz="2800" b="1" dirty="0" err="1">
                <a:solidFill>
                  <a:schemeClr val="accent4">
                    <a:lumMod val="75000"/>
                  </a:schemeClr>
                </a:solidFill>
                <a:latin typeface="Times New Roman" pitchFamily="18" charset="0"/>
                <a:cs typeface="Times New Roman" pitchFamily="18" charset="0"/>
              </a:rPr>
              <a:t>وشاب؛</a:t>
            </a:r>
            <a:endParaRPr lang="ar-MA" altLang="ar-SA" sz="2800" b="1" dirty="0">
              <a:solidFill>
                <a:schemeClr val="accent4">
                  <a:lumMod val="75000"/>
                </a:schemeClr>
              </a:solidFill>
              <a:latin typeface="Times New Roman" pitchFamily="18" charset="0"/>
              <a:cs typeface="Times New Roman" pitchFamily="18" charset="0"/>
            </a:endParaRPr>
          </a:p>
          <a:p>
            <a:pPr marL="355600" indent="-355600" algn="just" defTabSz="1071563" rtl="1">
              <a:spcAft>
                <a:spcPts val="1200"/>
              </a:spcAft>
              <a:buClr>
                <a:schemeClr val="accent4">
                  <a:lumMod val="75000"/>
                </a:schemeClr>
              </a:buClr>
              <a:buSzPct val="145000"/>
              <a:buFont typeface="Wingdings" pitchFamily="2" charset="2"/>
              <a:buChar char="§"/>
            </a:pPr>
            <a:r>
              <a:rPr lang="ar-MA" altLang="ar-SA" sz="2800" b="1" dirty="0">
                <a:solidFill>
                  <a:schemeClr val="accent4">
                    <a:lumMod val="75000"/>
                  </a:schemeClr>
                </a:solidFill>
                <a:latin typeface="Times New Roman" pitchFamily="18" charset="0"/>
                <a:cs typeface="Times New Roman" pitchFamily="18" charset="0"/>
              </a:rPr>
              <a:t>اعتبارا </a:t>
            </a:r>
            <a:r>
              <a:rPr lang="ar-MA" altLang="ar-SA" sz="2800" b="1" dirty="0" err="1">
                <a:solidFill>
                  <a:schemeClr val="accent4">
                    <a:lumMod val="75000"/>
                  </a:schemeClr>
                </a:solidFill>
                <a:latin typeface="Times New Roman" pitchFamily="18" charset="0"/>
                <a:cs typeface="Times New Roman" pitchFamily="18" charset="0"/>
              </a:rPr>
              <a:t>لنجاعة</a:t>
            </a:r>
            <a:r>
              <a:rPr lang="ar-MA" altLang="ar-SA" sz="2800" b="1" dirty="0">
                <a:solidFill>
                  <a:schemeClr val="accent4">
                    <a:lumMod val="75000"/>
                  </a:schemeClr>
                </a:solidFill>
                <a:latin typeface="Times New Roman" pitchFamily="18" charset="0"/>
                <a:cs typeface="Times New Roman" pitchFamily="18" charset="0"/>
              </a:rPr>
              <a:t> هذا النمط في </a:t>
            </a:r>
            <a:r>
              <a:rPr lang="ar-MA" altLang="ar-SA" sz="2800" b="1" dirty="0" err="1">
                <a:solidFill>
                  <a:schemeClr val="accent4">
                    <a:lumMod val="75000"/>
                  </a:schemeClr>
                </a:solidFill>
                <a:latin typeface="Times New Roman" pitchFamily="18" charset="0"/>
                <a:cs typeface="Times New Roman" pitchFamily="18" charset="0"/>
              </a:rPr>
              <a:t>ملاءمة</a:t>
            </a:r>
            <a:r>
              <a:rPr lang="ar-MA" altLang="ar-SA" sz="2800" b="1" dirty="0">
                <a:solidFill>
                  <a:schemeClr val="accent4">
                    <a:lumMod val="75000"/>
                  </a:schemeClr>
                </a:solidFill>
                <a:latin typeface="Times New Roman" pitchFamily="18" charset="0"/>
                <a:cs typeface="Times New Roman" pitchFamily="18" charset="0"/>
              </a:rPr>
              <a:t> التكوين مع متطلبات المقاولة، تم العمل منذ 2004 على إحداث مراكز التدرج المهني داخل المقاولات خاصة بقطاعات </a:t>
            </a:r>
            <a:r>
              <a:rPr lang="ar-SA" altLang="ar-SA" sz="2800" b="1" dirty="0">
                <a:solidFill>
                  <a:schemeClr val="accent4">
                    <a:lumMod val="75000"/>
                  </a:schemeClr>
                </a:solidFill>
                <a:latin typeface="Times New Roman" pitchFamily="18" charset="0"/>
                <a:cs typeface="Times New Roman" pitchFamily="18" charset="0"/>
              </a:rPr>
              <a:t>النسيج والألبسة</a:t>
            </a:r>
            <a:r>
              <a:rPr lang="fr-FR" altLang="ar-SA" sz="2800" b="1" dirty="0">
                <a:solidFill>
                  <a:schemeClr val="accent4">
                    <a:lumMod val="75000"/>
                  </a:schemeClr>
                </a:solidFill>
                <a:latin typeface="Times New Roman" pitchFamily="18" charset="0"/>
                <a:cs typeface="Times New Roman" pitchFamily="18" charset="0"/>
              </a:rPr>
              <a:t> </a:t>
            </a:r>
            <a:r>
              <a:rPr lang="ar-MA" altLang="ar-SA" sz="2800" b="1" dirty="0">
                <a:solidFill>
                  <a:schemeClr val="accent4">
                    <a:lumMod val="75000"/>
                  </a:schemeClr>
                </a:solidFill>
                <a:latin typeface="Times New Roman" pitchFamily="18" charset="0"/>
                <a:cs typeface="Times New Roman" pitchFamily="18" charset="0"/>
              </a:rPr>
              <a:t>والجلد </a:t>
            </a:r>
            <a:r>
              <a:rPr lang="ar-MA" altLang="ar-SA" sz="2800" b="1" dirty="0" err="1">
                <a:solidFill>
                  <a:schemeClr val="accent4">
                    <a:lumMod val="75000"/>
                  </a:schemeClr>
                </a:solidFill>
                <a:latin typeface="Times New Roman" pitchFamily="18" charset="0"/>
                <a:cs typeface="Times New Roman" pitchFamily="18" charset="0"/>
              </a:rPr>
              <a:t>وا</a:t>
            </a:r>
            <a:r>
              <a:rPr lang="ar-SA" altLang="ar-SA" sz="2800" b="1" dirty="0">
                <a:solidFill>
                  <a:schemeClr val="accent4">
                    <a:lumMod val="75000"/>
                  </a:schemeClr>
                </a:solidFill>
                <a:latin typeface="Times New Roman" pitchFamily="18" charset="0"/>
                <a:cs typeface="Times New Roman" pitchFamily="18" charset="0"/>
              </a:rPr>
              <a:t>لسياحة </a:t>
            </a:r>
            <a:r>
              <a:rPr lang="ar-SA" altLang="ar-SA" sz="2800" b="1" dirty="0" err="1">
                <a:solidFill>
                  <a:schemeClr val="accent4">
                    <a:lumMod val="75000"/>
                  </a:schemeClr>
                </a:solidFill>
                <a:latin typeface="Times New Roman" pitchFamily="18" charset="0"/>
                <a:cs typeface="Times New Roman" pitchFamily="18" charset="0"/>
              </a:rPr>
              <a:t>والفندقة</a:t>
            </a:r>
            <a:r>
              <a:rPr lang="ar-MA" altLang="ar-SA" sz="2800" b="1" dirty="0">
                <a:solidFill>
                  <a:schemeClr val="accent4">
                    <a:lumMod val="75000"/>
                  </a:schemeClr>
                </a:solidFill>
                <a:latin typeface="Times New Roman" pitchFamily="18" charset="0"/>
                <a:cs typeface="Times New Roman" pitchFamily="18" charset="0"/>
              </a:rPr>
              <a:t> والحلي والمجوهرات، والتي تعد أيضا بمثابة مراكز لتنمية الكفاءات، وتمكن المقاولات من تنظيم وهيكلة عملية توظيف اليد العاملة بصفة تدريجية وتنمية الموارد البشرية وفق احتياجاتها.</a:t>
            </a:r>
          </a:p>
        </p:txBody>
      </p:sp>
      <p:sp>
        <p:nvSpPr>
          <p:cNvPr id="5" name="Espace réservé du numéro de diapositive 4"/>
          <p:cNvSpPr>
            <a:spLocks noGrp="1"/>
          </p:cNvSpPr>
          <p:nvPr>
            <p:ph type="sldNum" sz="quarter" idx="12"/>
          </p:nvPr>
        </p:nvSpPr>
        <p:spPr/>
        <p:txBody>
          <a:bodyPr/>
          <a:lstStyle/>
          <a:p>
            <a:pPr>
              <a:defRPr/>
            </a:pPr>
            <a:fld id="{000F6988-CAFC-4F71-8884-6F85CB282E80}" type="slidenum">
              <a:rPr lang="fr-FR" smtClean="0"/>
              <a:pPr>
                <a:defRPr/>
              </a:pPr>
              <a:t>54</a:t>
            </a:fld>
            <a:endParaRPr lang="fr-F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4294967295"/>
          </p:nvPr>
        </p:nvSpPr>
        <p:spPr>
          <a:xfrm>
            <a:off x="250825" y="908720"/>
            <a:ext cx="8572500" cy="5184576"/>
          </a:xfrm>
          <a:solidFill>
            <a:schemeClr val="accent4">
              <a:lumMod val="20000"/>
              <a:lumOff val="80000"/>
            </a:schemeClr>
          </a:solidFill>
        </p:spPr>
        <p:txBody>
          <a:bodyPr lIns="91434" tIns="45717" rIns="91434" bIns="45717" rtlCol="1">
            <a:noAutofit/>
          </a:bodyPr>
          <a:lstStyle/>
          <a:p>
            <a:pPr marL="358775" indent="-358775" algn="just" defTabSz="1071563" rtl="1" fontAlgn="auto">
              <a:spcBef>
                <a:spcPts val="0"/>
              </a:spcBef>
              <a:spcAft>
                <a:spcPts val="1200"/>
              </a:spcAft>
              <a:buClr>
                <a:schemeClr val="accent4">
                  <a:lumMod val="75000"/>
                </a:schemeClr>
              </a:buClr>
              <a:buSzPct val="145000"/>
              <a:buFont typeface="Wingdings" pitchFamily="2" charset="2"/>
              <a:buChar char="§"/>
              <a:defRPr/>
            </a:pPr>
            <a:r>
              <a:rPr lang="ar-MA" altLang="ar-SA" sz="2400" b="1" dirty="0" smtClean="0">
                <a:solidFill>
                  <a:schemeClr val="accent4">
                    <a:lumMod val="75000"/>
                  </a:schemeClr>
                </a:solidFill>
                <a:latin typeface="Times New Roman" pitchFamily="18" charset="0"/>
                <a:cs typeface="Times New Roman" pitchFamily="18" charset="0"/>
              </a:rPr>
              <a:t>إحداث 65 مركزا للتدرج المهني داخل المقاولات بقطاعات </a:t>
            </a:r>
            <a:r>
              <a:rPr lang="ar-SA" altLang="ar-SA" sz="2400" b="1" dirty="0" smtClean="0">
                <a:solidFill>
                  <a:schemeClr val="accent4">
                    <a:lumMod val="75000"/>
                  </a:schemeClr>
                </a:solidFill>
                <a:latin typeface="Times New Roman" pitchFamily="18" charset="0"/>
                <a:cs typeface="Times New Roman" pitchFamily="18" charset="0"/>
              </a:rPr>
              <a:t>النسيج والألبسة</a:t>
            </a:r>
            <a:r>
              <a:rPr lang="fr-FR" altLang="ar-SA" sz="2400" b="1" dirty="0" smtClean="0">
                <a:solidFill>
                  <a:schemeClr val="accent4">
                    <a:lumMod val="75000"/>
                  </a:schemeClr>
                </a:solidFill>
                <a:latin typeface="Times New Roman" pitchFamily="18" charset="0"/>
                <a:cs typeface="Times New Roman" pitchFamily="18" charset="0"/>
              </a:rPr>
              <a:t> </a:t>
            </a:r>
            <a:r>
              <a:rPr lang="ar-MA" altLang="ar-SA" sz="2400" b="1" dirty="0" smtClean="0">
                <a:solidFill>
                  <a:schemeClr val="accent4">
                    <a:lumMod val="75000"/>
                  </a:schemeClr>
                </a:solidFill>
                <a:latin typeface="Times New Roman" pitchFamily="18" charset="0"/>
                <a:cs typeface="Times New Roman" pitchFamily="18" charset="0"/>
              </a:rPr>
              <a:t>والجلد </a:t>
            </a:r>
            <a:r>
              <a:rPr lang="ar-MA" altLang="ar-SA" sz="2400" b="1" dirty="0" err="1" smtClean="0">
                <a:solidFill>
                  <a:schemeClr val="accent4">
                    <a:lumMod val="75000"/>
                  </a:schemeClr>
                </a:solidFill>
                <a:latin typeface="Times New Roman" pitchFamily="18" charset="0"/>
                <a:cs typeface="Times New Roman" pitchFamily="18" charset="0"/>
              </a:rPr>
              <a:t>وا</a:t>
            </a:r>
            <a:r>
              <a:rPr lang="ar-SA" altLang="ar-SA" sz="2400" b="1" dirty="0" smtClean="0">
                <a:solidFill>
                  <a:schemeClr val="accent4">
                    <a:lumMod val="75000"/>
                  </a:schemeClr>
                </a:solidFill>
                <a:latin typeface="Times New Roman" pitchFamily="18" charset="0"/>
                <a:cs typeface="Times New Roman" pitchFamily="18" charset="0"/>
              </a:rPr>
              <a:t>لسياحة </a:t>
            </a:r>
            <a:r>
              <a:rPr lang="ar-SA" altLang="ar-SA" sz="2400" b="1" dirty="0" err="1" smtClean="0">
                <a:solidFill>
                  <a:schemeClr val="accent4">
                    <a:lumMod val="75000"/>
                  </a:schemeClr>
                </a:solidFill>
                <a:latin typeface="Times New Roman" pitchFamily="18" charset="0"/>
                <a:cs typeface="Times New Roman" pitchFamily="18" charset="0"/>
              </a:rPr>
              <a:t>والفندقة</a:t>
            </a:r>
            <a:r>
              <a:rPr lang="ar-MA" altLang="ar-SA" sz="2400" b="1" dirty="0" smtClean="0">
                <a:solidFill>
                  <a:schemeClr val="accent4">
                    <a:lumMod val="75000"/>
                  </a:schemeClr>
                </a:solidFill>
                <a:latin typeface="Times New Roman" pitchFamily="18" charset="0"/>
                <a:cs typeface="Times New Roman" pitchFamily="18" charset="0"/>
              </a:rPr>
              <a:t> والحلي والمجوهرات، وسيتم في إطار الاتفاقيات المبرمة مؤخرا إحداث مراكز أخرى بقطاعات:</a:t>
            </a:r>
          </a:p>
          <a:p>
            <a:pPr marL="625475" indent="-266700" algn="just" defTabSz="1071563" rtl="1" fontAlgn="auto">
              <a:spcBef>
                <a:spcPts val="0"/>
              </a:spcBef>
              <a:spcAft>
                <a:spcPts val="1200"/>
              </a:spcAft>
              <a:buClr>
                <a:schemeClr val="accent4">
                  <a:lumMod val="75000"/>
                </a:schemeClr>
              </a:buClr>
              <a:buSzPct val="100000"/>
              <a:buFont typeface="Wingdings" pitchFamily="2" charset="2"/>
              <a:buChar char="Ø"/>
              <a:defRPr/>
            </a:pPr>
            <a:r>
              <a:rPr lang="ar-MA" altLang="ar-SA" sz="2400" b="1" dirty="0" smtClean="0">
                <a:solidFill>
                  <a:schemeClr val="accent4">
                    <a:lumMod val="75000"/>
                  </a:schemeClr>
                </a:solidFill>
                <a:latin typeface="Times New Roman" pitchFamily="18" charset="0"/>
                <a:cs typeface="Times New Roman" pitchFamily="18" charset="0"/>
              </a:rPr>
              <a:t>صناعة السيارات: إحداث 3 مراكز (</a:t>
            </a:r>
            <a:r>
              <a:rPr lang="fr-FR" altLang="ar-SA" sz="2400" b="1" dirty="0" err="1" smtClean="0">
                <a:solidFill>
                  <a:schemeClr val="accent4">
                    <a:lumMod val="75000"/>
                  </a:schemeClr>
                </a:solidFill>
                <a:latin typeface="Times New Roman" pitchFamily="18" charset="0"/>
                <a:cs typeface="Times New Roman" pitchFamily="18" charset="0"/>
              </a:rPr>
              <a:t>Yazaki</a:t>
            </a:r>
            <a:r>
              <a:rPr lang="fr-FR" altLang="ar-SA" sz="2400" b="1" dirty="0" smtClean="0">
                <a:solidFill>
                  <a:schemeClr val="accent4">
                    <a:lumMod val="75000"/>
                  </a:schemeClr>
                </a:solidFill>
                <a:latin typeface="Times New Roman" pitchFamily="18" charset="0"/>
                <a:cs typeface="Times New Roman" pitchFamily="18" charset="0"/>
              </a:rPr>
              <a:t>, Delphi Packard, Delphi </a:t>
            </a:r>
            <a:r>
              <a:rPr lang="fr-FR" altLang="ar-SA" sz="2400" b="1" dirty="0" err="1" smtClean="0">
                <a:solidFill>
                  <a:schemeClr val="accent4">
                    <a:lumMod val="75000"/>
                  </a:schemeClr>
                </a:solidFill>
                <a:latin typeface="Times New Roman" pitchFamily="18" charset="0"/>
                <a:cs typeface="Times New Roman" pitchFamily="18" charset="0"/>
              </a:rPr>
              <a:t>Automotive</a:t>
            </a:r>
            <a:r>
              <a:rPr lang="ar-MA" altLang="ar-SA" sz="2400" b="1" dirty="0" smtClean="0">
                <a:solidFill>
                  <a:schemeClr val="accent4">
                    <a:lumMod val="75000"/>
                  </a:schemeClr>
                </a:solidFill>
                <a:latin typeface="Times New Roman" pitchFamily="18" charset="0"/>
                <a:cs typeface="Times New Roman" pitchFamily="18" charset="0"/>
              </a:rPr>
              <a:t>) لتكوين  14.840 شابة وشاب في أفق  2014؛ </a:t>
            </a:r>
          </a:p>
          <a:p>
            <a:pPr marL="625475" indent="-266700" algn="just" defTabSz="1071563" rtl="1" fontAlgn="auto">
              <a:spcBef>
                <a:spcPts val="0"/>
              </a:spcBef>
              <a:spcAft>
                <a:spcPts val="1200"/>
              </a:spcAft>
              <a:buClr>
                <a:schemeClr val="accent4">
                  <a:lumMod val="75000"/>
                </a:schemeClr>
              </a:buClr>
              <a:buSzPct val="100000"/>
              <a:buFont typeface="Wingdings" pitchFamily="2" charset="2"/>
              <a:buChar char="Ø"/>
              <a:defRPr/>
            </a:pPr>
            <a:r>
              <a:rPr lang="ar-MA" altLang="ar-SA" sz="2400" b="1" dirty="0" smtClean="0">
                <a:solidFill>
                  <a:schemeClr val="accent4">
                    <a:lumMod val="75000"/>
                  </a:schemeClr>
                </a:solidFill>
                <a:latin typeface="Times New Roman" pitchFamily="18" charset="0"/>
                <a:cs typeface="Times New Roman" pitchFamily="18" charset="0"/>
              </a:rPr>
              <a:t>البناء والأشغال العمومية (الضحى: إحداث 5 مراكز لتكوين وإدماج 8000 شابة وشاب في أفق  2016): تم الشروع في التكوين بمركز الفردوس بعين عودة؛  </a:t>
            </a:r>
          </a:p>
          <a:p>
            <a:pPr marL="625475" indent="-266700" algn="just" defTabSz="1071563" rtl="1" fontAlgn="auto">
              <a:spcBef>
                <a:spcPts val="0"/>
              </a:spcBef>
              <a:spcAft>
                <a:spcPts val="1200"/>
              </a:spcAft>
              <a:buClr>
                <a:schemeClr val="accent4">
                  <a:lumMod val="75000"/>
                </a:schemeClr>
              </a:buClr>
              <a:buSzPct val="100000"/>
              <a:buFont typeface="Wingdings" pitchFamily="2" charset="2"/>
              <a:buChar char="Ø"/>
              <a:defRPr/>
            </a:pPr>
            <a:r>
              <a:rPr lang="ar-MA" altLang="ar-SA" sz="2400" b="1" dirty="0" smtClean="0">
                <a:solidFill>
                  <a:schemeClr val="accent4">
                    <a:lumMod val="75000"/>
                  </a:schemeClr>
                </a:solidFill>
                <a:latin typeface="Times New Roman" pitchFamily="18" charset="0"/>
                <a:cs typeface="Times New Roman" pitchFamily="18" charset="0"/>
              </a:rPr>
              <a:t>الصناعات الغذائية: (شركة </a:t>
            </a:r>
            <a:r>
              <a:rPr lang="ar-MA" altLang="ar-SA" sz="2400" b="1" dirty="0" err="1" smtClean="0">
                <a:solidFill>
                  <a:schemeClr val="accent4">
                    <a:lumMod val="75000"/>
                  </a:schemeClr>
                </a:solidFill>
                <a:latin typeface="Times New Roman" pitchFamily="18" charset="0"/>
                <a:cs typeface="Times New Roman" pitchFamily="18" charset="0"/>
              </a:rPr>
              <a:t>كتبية</a:t>
            </a:r>
            <a:r>
              <a:rPr lang="ar-MA" altLang="ar-SA" sz="2400" b="1" dirty="0" smtClean="0">
                <a:solidFill>
                  <a:schemeClr val="accent4">
                    <a:lumMod val="75000"/>
                  </a:schemeClr>
                </a:solidFill>
                <a:latin typeface="Times New Roman" pitchFamily="18" charset="0"/>
                <a:cs typeface="Times New Roman" pitchFamily="18" charset="0"/>
              </a:rPr>
              <a:t> : 3 مراكز لتكوين وإدماج 3000 شابة وشاب في أفق 2016).</a:t>
            </a:r>
            <a:endParaRPr lang="fr-FR" altLang="ar-SA" sz="2400" b="1" dirty="0" smtClean="0">
              <a:solidFill>
                <a:schemeClr val="accent4">
                  <a:lumMod val="75000"/>
                </a:schemeClr>
              </a:solidFill>
              <a:latin typeface="Times New Roman" pitchFamily="18" charset="0"/>
              <a:cs typeface="Times New Roman" pitchFamily="18" charset="0"/>
            </a:endParaRPr>
          </a:p>
          <a:p>
            <a:pPr marL="355600" indent="-355600" algn="just" defTabSz="1071563" rtl="1" fontAlgn="auto">
              <a:spcBef>
                <a:spcPts val="0"/>
              </a:spcBef>
              <a:spcAft>
                <a:spcPts val="1200"/>
              </a:spcAft>
              <a:buClr>
                <a:schemeClr val="accent4">
                  <a:lumMod val="75000"/>
                </a:schemeClr>
              </a:buClr>
              <a:buSzPct val="145000"/>
              <a:buFont typeface="Wingdings" pitchFamily="2" charset="2"/>
              <a:buChar char="§"/>
              <a:defRPr/>
            </a:pPr>
            <a:r>
              <a:rPr lang="ar-MA" altLang="ar-SA" sz="2400" b="1" dirty="0" smtClean="0">
                <a:solidFill>
                  <a:schemeClr val="accent4">
                    <a:lumMod val="75000"/>
                  </a:schemeClr>
                </a:solidFill>
                <a:latin typeface="Times New Roman" pitchFamily="18" charset="0"/>
                <a:cs typeface="Times New Roman" pitchFamily="18" charset="0"/>
              </a:rPr>
              <a:t>إنجاز برامج للتكوين بالتدرج المهني بشراكة مع جمعيات المجتمع المدني لتكوين 27.730 شابة وشاب في أفق 2016 في إطار 84 اتفاقية شراكة مبرمة مع 53 جمعية. </a:t>
            </a:r>
          </a:p>
        </p:txBody>
      </p:sp>
      <p:sp>
        <p:nvSpPr>
          <p:cNvPr id="5"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ثانيا: تعزيز التكوين داخل المقاولة</a:t>
            </a:r>
          </a:p>
        </p:txBody>
      </p:sp>
      <p:sp>
        <p:nvSpPr>
          <p:cNvPr id="4" name="Espace réservé du numéro de diapositive 3"/>
          <p:cNvSpPr>
            <a:spLocks noGrp="1"/>
          </p:cNvSpPr>
          <p:nvPr>
            <p:ph type="sldNum" sz="quarter" idx="12"/>
          </p:nvPr>
        </p:nvSpPr>
        <p:spPr/>
        <p:txBody>
          <a:bodyPr/>
          <a:lstStyle/>
          <a:p>
            <a:pPr>
              <a:defRPr/>
            </a:pPr>
            <a:fld id="{0F0A8241-D936-456B-8F37-0C473010374D}" type="slidenum">
              <a:rPr lang="fr-FR" smtClean="0"/>
              <a:pPr>
                <a:defRPr/>
              </a:pPr>
              <a:t>55</a:t>
            </a:fld>
            <a:endParaRPr lang="fr-F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body" idx="4294967295"/>
          </p:nvPr>
        </p:nvSpPr>
        <p:spPr>
          <a:xfrm>
            <a:off x="357188" y="1285875"/>
            <a:ext cx="8429625" cy="2791197"/>
          </a:xfrm>
          <a:solidFill>
            <a:schemeClr val="accent4">
              <a:lumMod val="20000"/>
              <a:lumOff val="80000"/>
            </a:schemeClr>
          </a:solidFill>
        </p:spPr>
        <p:txBody>
          <a:bodyPr lIns="91434" tIns="45717" rIns="91434" bIns="45717" rtlCol="1">
            <a:noAutofit/>
          </a:bodyPr>
          <a:lstStyle/>
          <a:p>
            <a:pPr marL="266700" indent="-266700" algn="just" defTabSz="1071563" rtl="1" fontAlgn="auto">
              <a:spcBef>
                <a:spcPts val="0"/>
              </a:spcBef>
              <a:spcAft>
                <a:spcPts val="600"/>
              </a:spcAft>
              <a:buFont typeface="Arial" pitchFamily="34" charset="0"/>
              <a:buNone/>
              <a:defRPr/>
            </a:pPr>
            <a:r>
              <a:rPr lang="ar-MA" altLang="ar-SA" sz="2000" b="1" dirty="0" smtClean="0">
                <a:solidFill>
                  <a:schemeClr val="tx2">
                    <a:lumMod val="60000"/>
                    <a:lumOff val="40000"/>
                  </a:schemeClr>
                </a:solidFill>
                <a:latin typeface="Times New Roman" pitchFamily="18" charset="0"/>
                <a:cs typeface="+mj-cs"/>
              </a:rPr>
              <a:t>1. المجموعات ما بين المهن لدعم الاستشارة (</a:t>
            </a:r>
            <a:r>
              <a:rPr lang="fr-FR" altLang="ar-SA" sz="2000" b="1" dirty="0" smtClean="0">
                <a:solidFill>
                  <a:schemeClr val="tx2">
                    <a:lumMod val="60000"/>
                    <a:lumOff val="40000"/>
                  </a:schemeClr>
                </a:solidFill>
                <a:latin typeface="Times New Roman" pitchFamily="18" charset="0"/>
                <a:cs typeface="+mj-cs"/>
              </a:rPr>
              <a:t>GIAC</a:t>
            </a:r>
            <a:r>
              <a:rPr lang="ar-MA" altLang="ar-SA" sz="2000" b="1" dirty="0" smtClean="0">
                <a:solidFill>
                  <a:schemeClr val="tx2">
                    <a:lumMod val="60000"/>
                    <a:lumOff val="40000"/>
                  </a:schemeClr>
                </a:solidFill>
                <a:latin typeface="Times New Roman" pitchFamily="18" charset="0"/>
                <a:cs typeface="+mj-cs"/>
              </a:rPr>
              <a:t>):</a:t>
            </a:r>
          </a:p>
          <a:p>
            <a:pPr marL="666750" lvl="1" indent="-266700" algn="just" defTabSz="1071563" rtl="1" fontAlgn="auto">
              <a:spcBef>
                <a:spcPts val="0"/>
              </a:spcBef>
              <a:spcAft>
                <a:spcPts val="600"/>
              </a:spcAft>
              <a:buClr>
                <a:srgbClr val="800000"/>
              </a:buClr>
              <a:buFont typeface="Wingdings" pitchFamily="2" charset="2"/>
              <a:buChar char="§"/>
              <a:defRPr/>
            </a:pPr>
            <a:r>
              <a:rPr lang="ar-MA" altLang="ar-SA" sz="2000" b="1" dirty="0" smtClean="0">
                <a:solidFill>
                  <a:schemeClr val="accent4">
                    <a:lumMod val="75000"/>
                  </a:schemeClr>
                </a:solidFill>
                <a:latin typeface="Times New Roman" pitchFamily="18" charset="0"/>
                <a:cs typeface="+mj-cs"/>
              </a:rPr>
              <a:t>إحداث </a:t>
            </a:r>
            <a:r>
              <a:rPr lang="fr-FR" altLang="ar-SA" sz="2000" b="1" dirty="0" smtClean="0">
                <a:solidFill>
                  <a:schemeClr val="accent4">
                    <a:lumMod val="75000"/>
                  </a:schemeClr>
                </a:solidFill>
                <a:latin typeface="Times New Roman" pitchFamily="18" charset="0"/>
                <a:cs typeface="+mj-cs"/>
              </a:rPr>
              <a:t>9</a:t>
            </a:r>
            <a:r>
              <a:rPr lang="ar-MA" altLang="ar-SA" sz="2000" b="1" dirty="0" smtClean="0">
                <a:solidFill>
                  <a:schemeClr val="accent4">
                    <a:lumMod val="75000"/>
                  </a:schemeClr>
                </a:solidFill>
                <a:latin typeface="Times New Roman" pitchFamily="18" charset="0"/>
                <a:cs typeface="+mj-cs"/>
              </a:rPr>
              <a:t> مجموعات </a:t>
            </a:r>
            <a:r>
              <a:rPr lang="ar-SA" altLang="ar-SA" sz="2000" b="1" dirty="0" smtClean="0">
                <a:solidFill>
                  <a:schemeClr val="accent4">
                    <a:lumMod val="75000"/>
                  </a:schemeClr>
                </a:solidFill>
                <a:latin typeface="Times New Roman" pitchFamily="18" charset="0"/>
                <a:cs typeface="+mj-cs"/>
              </a:rPr>
              <a:t>ما بين المهن لدعم الاستشارة</a:t>
            </a:r>
            <a:r>
              <a:rPr lang="ar-MA" altLang="ar-SA" sz="2000" b="1" dirty="0" smtClean="0">
                <a:solidFill>
                  <a:schemeClr val="accent4">
                    <a:lumMod val="75000"/>
                  </a:schemeClr>
                </a:solidFill>
                <a:latin typeface="Times New Roman" pitchFamily="18" charset="0"/>
                <a:cs typeface="+mj-cs"/>
              </a:rPr>
              <a:t> كجمعيات محدثة ومسيرة من طرف المنظمات المهنية بهدف مساعدة المقاولات على إنجاز التشخيص الاستراتيجي وتحديد حاجياتها من الكفاءات بهدف مواكبة مخططاتها التنموية.</a:t>
            </a:r>
          </a:p>
          <a:p>
            <a:pPr marL="666750" lvl="1" indent="-266700" algn="just" defTabSz="1071563" rtl="1" fontAlgn="auto">
              <a:spcBef>
                <a:spcPts val="0"/>
              </a:spcBef>
              <a:spcAft>
                <a:spcPts val="600"/>
              </a:spcAft>
              <a:buClr>
                <a:srgbClr val="800000"/>
              </a:buClr>
              <a:buFont typeface="Wingdings" pitchFamily="2" charset="2"/>
              <a:buChar char="§"/>
              <a:defRPr/>
            </a:pPr>
            <a:r>
              <a:rPr lang="ar-MA" sz="2000" b="1" dirty="0" err="1">
                <a:solidFill>
                  <a:schemeClr val="accent4">
                    <a:lumMod val="75000"/>
                  </a:schemeClr>
                </a:solidFill>
                <a:latin typeface="Times New Roman" pitchFamily="18" charset="0"/>
                <a:ea typeface="Calibri" pitchFamily="34" charset="0"/>
                <a:cs typeface="+mj-cs"/>
              </a:rPr>
              <a:t>الاعتمادات</a:t>
            </a:r>
            <a:r>
              <a:rPr lang="ar-MA" sz="2000" b="1" dirty="0">
                <a:solidFill>
                  <a:schemeClr val="accent4">
                    <a:lumMod val="75000"/>
                  </a:schemeClr>
                </a:solidFill>
                <a:latin typeface="Times New Roman" pitchFamily="18" charset="0"/>
                <a:ea typeface="Calibri" pitchFamily="34" charset="0"/>
                <a:cs typeface="+mj-cs"/>
              </a:rPr>
              <a:t> المالية المخصصة لهذه الجمعيات منذ إحداثها: حوالي </a:t>
            </a:r>
            <a:r>
              <a:rPr lang="ar-MA" sz="2000" b="1" dirty="0" smtClean="0">
                <a:solidFill>
                  <a:schemeClr val="accent4">
                    <a:lumMod val="75000"/>
                  </a:schemeClr>
                </a:solidFill>
                <a:latin typeface="Times New Roman" pitchFamily="18" charset="0"/>
                <a:ea typeface="Calibri" pitchFamily="34" charset="0"/>
                <a:cs typeface="+mj-cs"/>
              </a:rPr>
              <a:t>187 مليون </a:t>
            </a:r>
            <a:r>
              <a:rPr lang="ar-MA" sz="2000" b="1" dirty="0">
                <a:solidFill>
                  <a:schemeClr val="accent4">
                    <a:lumMod val="75000"/>
                  </a:schemeClr>
                </a:solidFill>
                <a:latin typeface="Times New Roman" pitchFamily="18" charset="0"/>
                <a:ea typeface="Calibri" pitchFamily="34" charset="0"/>
                <a:cs typeface="+mj-cs"/>
              </a:rPr>
              <a:t>درهم. </a:t>
            </a:r>
            <a:endParaRPr lang="en-US" sz="2000" b="1" dirty="0">
              <a:solidFill>
                <a:schemeClr val="accent4">
                  <a:lumMod val="75000"/>
                </a:schemeClr>
              </a:solidFill>
              <a:latin typeface="Arial" pitchFamily="34" charset="0"/>
              <a:cs typeface="+mj-cs"/>
            </a:endParaRPr>
          </a:p>
          <a:p>
            <a:pPr marL="266700" indent="-266700" algn="just" defTabSz="1071563" rtl="1" fontAlgn="auto">
              <a:spcBef>
                <a:spcPts val="0"/>
              </a:spcBef>
              <a:spcAft>
                <a:spcPts val="600"/>
              </a:spcAft>
              <a:buClr>
                <a:srgbClr val="800000"/>
              </a:buClr>
              <a:buSzPct val="145000"/>
              <a:buFontTx/>
              <a:buNone/>
              <a:defRPr/>
            </a:pPr>
            <a:r>
              <a:rPr lang="ar-MA" altLang="ar-SA" sz="2000" b="1" dirty="0" err="1" smtClean="0">
                <a:solidFill>
                  <a:schemeClr val="tx2">
                    <a:lumMod val="60000"/>
                    <a:lumOff val="40000"/>
                  </a:schemeClr>
                </a:solidFill>
                <a:latin typeface="Times New Roman" pitchFamily="18" charset="0"/>
                <a:cs typeface="+mj-cs"/>
              </a:rPr>
              <a:t>2.</a:t>
            </a:r>
            <a:r>
              <a:rPr lang="ar-MA" altLang="ar-SA" sz="2000" b="1" dirty="0" smtClean="0">
                <a:solidFill>
                  <a:schemeClr val="tx2">
                    <a:lumMod val="60000"/>
                    <a:lumOff val="40000"/>
                  </a:schemeClr>
                </a:solidFill>
                <a:latin typeface="Times New Roman" pitchFamily="18" charset="0"/>
                <a:cs typeface="+mj-cs"/>
              </a:rPr>
              <a:t> العقود الخاصة بالتكوين (</a:t>
            </a:r>
            <a:r>
              <a:rPr lang="fr-FR" altLang="ar-SA" sz="2000" b="1" dirty="0" smtClean="0">
                <a:solidFill>
                  <a:schemeClr val="tx2">
                    <a:lumMod val="60000"/>
                    <a:lumOff val="40000"/>
                  </a:schemeClr>
                </a:solidFill>
                <a:latin typeface="Times New Roman" pitchFamily="18" charset="0"/>
                <a:cs typeface="+mj-cs"/>
              </a:rPr>
              <a:t>CSF</a:t>
            </a:r>
            <a:r>
              <a:rPr lang="ar-MA" altLang="ar-SA" sz="2000" b="1" dirty="0" smtClean="0">
                <a:solidFill>
                  <a:schemeClr val="tx2">
                    <a:lumMod val="60000"/>
                    <a:lumOff val="40000"/>
                  </a:schemeClr>
                </a:solidFill>
                <a:latin typeface="Times New Roman" pitchFamily="18" charset="0"/>
                <a:cs typeface="+mj-cs"/>
              </a:rPr>
              <a:t>): </a:t>
            </a:r>
          </a:p>
          <a:p>
            <a:pPr marL="666750" lvl="1" indent="-266700" algn="just" defTabSz="1071563" rtl="1" fontAlgn="auto">
              <a:spcBef>
                <a:spcPts val="0"/>
              </a:spcBef>
              <a:spcAft>
                <a:spcPts val="600"/>
              </a:spcAft>
              <a:buClr>
                <a:srgbClr val="800000"/>
              </a:buClr>
              <a:buFont typeface="Wingdings" pitchFamily="2" charset="2"/>
              <a:buChar char="§"/>
              <a:defRPr/>
            </a:pPr>
            <a:r>
              <a:rPr lang="ar-MA" altLang="ar-SA" sz="2000" b="1" dirty="0" smtClean="0">
                <a:solidFill>
                  <a:schemeClr val="accent4">
                    <a:lumMod val="75000"/>
                  </a:schemeClr>
                </a:solidFill>
                <a:latin typeface="Times New Roman" pitchFamily="18" charset="0"/>
                <a:cs typeface="+mj-cs"/>
              </a:rPr>
              <a:t> استرداد جزئي للنفقات </a:t>
            </a:r>
            <a:r>
              <a:rPr lang="ar-MA" altLang="ar-SA" sz="2000" b="1" dirty="0" err="1" smtClean="0">
                <a:solidFill>
                  <a:schemeClr val="accent4">
                    <a:lumMod val="75000"/>
                  </a:schemeClr>
                </a:solidFill>
                <a:latin typeface="Times New Roman" pitchFamily="18" charset="0"/>
                <a:cs typeface="+mj-cs"/>
              </a:rPr>
              <a:t>المؤداة</a:t>
            </a:r>
            <a:r>
              <a:rPr lang="ar-MA" altLang="ar-SA" sz="2000" b="1" dirty="0" smtClean="0">
                <a:solidFill>
                  <a:schemeClr val="accent4">
                    <a:lumMod val="75000"/>
                  </a:schemeClr>
                </a:solidFill>
                <a:latin typeface="Times New Roman" pitchFamily="18" charset="0"/>
                <a:cs typeface="+mj-cs"/>
              </a:rPr>
              <a:t> من طرف المقاولات لإنجاز عمليات التكوين المستمر لفائدة عمالها</a:t>
            </a:r>
          </a:p>
        </p:txBody>
      </p:sp>
      <p:sp>
        <p:nvSpPr>
          <p:cNvPr id="5"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ثالثا: </a:t>
            </a:r>
            <a:r>
              <a:rPr lang="ar-MA" sz="2800" b="1" dirty="0" smtClean="0">
                <a:solidFill>
                  <a:schemeClr val="bg1"/>
                </a:solidFill>
                <a:latin typeface="Times New Roman" pitchFamily="18" charset="0"/>
                <a:cs typeface="Times New Roman" pitchFamily="18" charset="0"/>
              </a:rPr>
              <a:t>التكوين </a:t>
            </a:r>
            <a:r>
              <a:rPr lang="ar-MA" sz="2800" b="1" dirty="0">
                <a:solidFill>
                  <a:schemeClr val="bg1"/>
                </a:solidFill>
                <a:latin typeface="Times New Roman" pitchFamily="18" charset="0"/>
                <a:cs typeface="Times New Roman" pitchFamily="18" charset="0"/>
              </a:rPr>
              <a:t>المستمر لفائدة عمال المقاولات</a:t>
            </a:r>
          </a:p>
        </p:txBody>
      </p:sp>
      <p:sp>
        <p:nvSpPr>
          <p:cNvPr id="7" name="Flèche gauche 6"/>
          <p:cNvSpPr/>
          <p:nvPr/>
        </p:nvSpPr>
        <p:spPr>
          <a:xfrm>
            <a:off x="8535863" y="5733256"/>
            <a:ext cx="428625" cy="720080"/>
          </a:xfrm>
          <a:prstGeom prst="leftArrow">
            <a:avLst>
              <a:gd name="adj1" fmla="val 50000"/>
              <a:gd name="adj2" fmla="val 158787"/>
            </a:avLst>
          </a:prstGeom>
          <a:solidFill>
            <a:schemeClr val="accent4">
              <a:lumMod val="75000"/>
            </a:schemeClr>
          </a:solidFill>
          <a:ln>
            <a:solidFill>
              <a:schemeClr val="accent4">
                <a:lumMod val="20000"/>
                <a:lumOff val="8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rtl="1" fontAlgn="auto">
              <a:spcBef>
                <a:spcPts val="0"/>
              </a:spcBef>
              <a:spcAft>
                <a:spcPts val="0"/>
              </a:spcAft>
              <a:defRPr/>
            </a:pPr>
            <a:endParaRPr lang="fr-FR" sz="2400" b="1" dirty="0"/>
          </a:p>
        </p:txBody>
      </p:sp>
      <p:sp>
        <p:nvSpPr>
          <p:cNvPr id="11272" name="Rectangle 8"/>
          <p:cNvSpPr>
            <a:spLocks noChangeArrowheads="1"/>
          </p:cNvSpPr>
          <p:nvPr/>
        </p:nvSpPr>
        <p:spPr bwMode="auto">
          <a:xfrm>
            <a:off x="179513" y="5909210"/>
            <a:ext cx="8352928" cy="400110"/>
          </a:xfrm>
          <a:prstGeom prst="rect">
            <a:avLst/>
          </a:prstGeom>
          <a:solidFill>
            <a:schemeClr val="accent4">
              <a:lumMod val="75000"/>
            </a:schemeClr>
          </a:solidFill>
          <a:ln w="9525">
            <a:solidFill>
              <a:schemeClr val="tx2"/>
            </a:solidFill>
            <a:miter lim="800000"/>
            <a:headEnd/>
            <a:tailEnd/>
          </a:ln>
        </p:spPr>
        <p:txBody>
          <a:bodyPr wrap="square">
            <a:spAutoFit/>
          </a:bodyPr>
          <a:lstStyle/>
          <a:p>
            <a:pPr marL="92075" algn="just" defTabSz="1071563" rtl="1">
              <a:spcBef>
                <a:spcPts val="1200"/>
              </a:spcBef>
              <a:spcAft>
                <a:spcPts val="1200"/>
              </a:spcAft>
              <a:buClr>
                <a:srgbClr val="800000"/>
              </a:buClr>
            </a:pPr>
            <a:r>
              <a:rPr lang="ar-MA" altLang="ar-SA" sz="2000" b="1" dirty="0">
                <a:solidFill>
                  <a:schemeClr val="bg1"/>
                </a:solidFill>
                <a:latin typeface="Times New Roman" pitchFamily="18" charset="0"/>
              </a:rPr>
              <a:t>ستتم مراجعة نظام التكوين المستمر بصفة شمولية في إطار استراتيجية تنمية التكوين المهني.</a:t>
            </a:r>
          </a:p>
        </p:txBody>
      </p:sp>
      <p:sp>
        <p:nvSpPr>
          <p:cNvPr id="11" name="Rectangle 10"/>
          <p:cNvSpPr/>
          <p:nvPr/>
        </p:nvSpPr>
        <p:spPr>
          <a:xfrm>
            <a:off x="4932040" y="714375"/>
            <a:ext cx="4086548" cy="461963"/>
          </a:xfrm>
          <a:prstGeom prst="rect">
            <a:avLst/>
          </a:prstGeom>
          <a:solidFill>
            <a:schemeClr val="accent4">
              <a:lumMod val="75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marL="266700" indent="-266700" algn="just" defTabSz="1071563" rtl="1" fontAlgn="auto">
              <a:spcBef>
                <a:spcPts val="0"/>
              </a:spcBef>
              <a:spcAft>
                <a:spcPts val="600"/>
              </a:spcAft>
              <a:defRPr/>
            </a:pPr>
            <a:r>
              <a:rPr lang="ar-MA" altLang="ar-SA" sz="2400" b="1" dirty="0">
                <a:solidFill>
                  <a:schemeClr val="bg1"/>
                </a:solidFill>
                <a:latin typeface="Times New Roman" pitchFamily="18" charset="0"/>
                <a:ea typeface="Calibri" pitchFamily="34" charset="0"/>
                <a:cs typeface="Times New Roman" pitchFamily="18" charset="0"/>
              </a:rPr>
              <a:t>آليات تنمية التكوين أثناء العمل:</a:t>
            </a:r>
          </a:p>
        </p:txBody>
      </p:sp>
      <p:sp>
        <p:nvSpPr>
          <p:cNvPr id="12" name="Rectangle 11"/>
          <p:cNvSpPr/>
          <p:nvPr/>
        </p:nvSpPr>
        <p:spPr>
          <a:xfrm>
            <a:off x="4499992" y="4120753"/>
            <a:ext cx="4536504" cy="460375"/>
          </a:xfrm>
          <a:prstGeom prst="rect">
            <a:avLst/>
          </a:prstGeom>
          <a:solidFill>
            <a:schemeClr val="accent4">
              <a:lumMod val="75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marL="266700" indent="-266700" algn="just" defTabSz="1071563" rtl="1" fontAlgn="auto">
              <a:spcBef>
                <a:spcPts val="0"/>
              </a:spcBef>
              <a:spcAft>
                <a:spcPts val="600"/>
              </a:spcAft>
              <a:defRPr/>
            </a:pPr>
            <a:r>
              <a:rPr lang="ar-MA" altLang="ar-SA" sz="2400" b="1" dirty="0">
                <a:solidFill>
                  <a:schemeClr val="bg1"/>
                </a:solidFill>
                <a:latin typeface="Times New Roman" pitchFamily="18" charset="0"/>
                <a:ea typeface="Calibri" pitchFamily="34" charset="0"/>
                <a:cs typeface="Times New Roman" pitchFamily="18" charset="0"/>
              </a:rPr>
              <a:t>تمويل آليات تنمية التكوين أثناء العمل:</a:t>
            </a:r>
          </a:p>
        </p:txBody>
      </p:sp>
      <p:sp>
        <p:nvSpPr>
          <p:cNvPr id="11275" name="Rectangle 12"/>
          <p:cNvSpPr>
            <a:spLocks noChangeArrowheads="1"/>
          </p:cNvSpPr>
          <p:nvPr/>
        </p:nvSpPr>
        <p:spPr bwMode="auto">
          <a:xfrm>
            <a:off x="395288" y="4645585"/>
            <a:ext cx="8425184" cy="1015663"/>
          </a:xfrm>
          <a:prstGeom prst="rect">
            <a:avLst/>
          </a:prstGeom>
          <a:solidFill>
            <a:schemeClr val="accent4">
              <a:lumMod val="20000"/>
              <a:lumOff val="80000"/>
            </a:schemeClr>
          </a:solidFill>
          <a:ln w="9525">
            <a:noFill/>
            <a:miter lim="800000"/>
            <a:headEnd/>
            <a:tailEnd/>
          </a:ln>
        </p:spPr>
        <p:txBody>
          <a:bodyPr wrap="square">
            <a:spAutoFit/>
          </a:bodyPr>
          <a:lstStyle/>
          <a:p>
            <a:pPr marL="92075" algn="just" defTabSz="1071563" rtl="1">
              <a:spcAft>
                <a:spcPts val="600"/>
              </a:spcAft>
              <a:buClr>
                <a:srgbClr val="800000"/>
              </a:buClr>
              <a:buFont typeface="Arial" charset="0"/>
              <a:buNone/>
            </a:pPr>
            <a:r>
              <a:rPr lang="ar-MA" altLang="ar-SA" sz="2000" b="1" dirty="0">
                <a:solidFill>
                  <a:schemeClr val="accent4">
                    <a:lumMod val="75000"/>
                  </a:schemeClr>
                </a:solidFill>
                <a:latin typeface="Times New Roman" pitchFamily="18" charset="0"/>
              </a:rPr>
              <a:t>يتم تمويل هاتين الآليتين عن طريق </a:t>
            </a:r>
            <a:r>
              <a:rPr lang="ar-MA" altLang="ar-SA" sz="2000" b="1" dirty="0" err="1">
                <a:solidFill>
                  <a:schemeClr val="accent4">
                    <a:lumMod val="75000"/>
                  </a:schemeClr>
                </a:solidFill>
                <a:latin typeface="Times New Roman" pitchFamily="18" charset="0"/>
              </a:rPr>
              <a:t>جزء </a:t>
            </a:r>
            <a:r>
              <a:rPr lang="ar-MA" altLang="ar-SA" sz="2000" b="1" dirty="0">
                <a:solidFill>
                  <a:schemeClr val="accent4">
                    <a:lumMod val="75000"/>
                  </a:schemeClr>
                </a:solidFill>
                <a:latin typeface="Times New Roman" pitchFamily="18" charset="0"/>
              </a:rPr>
              <a:t>(30</a:t>
            </a:r>
            <a:r>
              <a:rPr lang="fr-FR" altLang="ar-SA" sz="2000" b="1" dirty="0">
                <a:solidFill>
                  <a:schemeClr val="accent4">
                    <a:lumMod val="75000"/>
                  </a:schemeClr>
                </a:solidFill>
                <a:latin typeface="Times New Roman" pitchFamily="18" charset="0"/>
              </a:rPr>
              <a:t>%</a:t>
            </a:r>
            <a:r>
              <a:rPr lang="ar-MA" altLang="ar-SA" sz="2000" b="1" dirty="0">
                <a:solidFill>
                  <a:schemeClr val="accent4">
                    <a:lumMod val="75000"/>
                  </a:schemeClr>
                </a:solidFill>
                <a:latin typeface="Times New Roman" pitchFamily="18" charset="0"/>
              </a:rPr>
              <a:t>) من </a:t>
            </a:r>
            <a:r>
              <a:rPr lang="ar-MA" altLang="ar-SA" sz="2000" b="1" dirty="0" err="1">
                <a:solidFill>
                  <a:schemeClr val="accent4">
                    <a:lumMod val="75000"/>
                  </a:schemeClr>
                </a:solidFill>
                <a:latin typeface="Times New Roman" pitchFamily="18" charset="0"/>
              </a:rPr>
              <a:t>مداخيل</a:t>
            </a:r>
            <a:r>
              <a:rPr lang="ar-MA" altLang="ar-SA" sz="2000" b="1" dirty="0">
                <a:solidFill>
                  <a:schemeClr val="accent4">
                    <a:lumMod val="75000"/>
                  </a:schemeClr>
                </a:solidFill>
                <a:latin typeface="Times New Roman" pitchFamily="18" charset="0"/>
              </a:rPr>
              <a:t> رسم التكوين </a:t>
            </a:r>
            <a:r>
              <a:rPr lang="ar-MA" altLang="ar-SA" sz="2000" b="1" dirty="0" err="1">
                <a:solidFill>
                  <a:schemeClr val="accent4">
                    <a:lumMod val="75000"/>
                  </a:schemeClr>
                </a:solidFill>
                <a:latin typeface="Times New Roman" pitchFamily="18" charset="0"/>
              </a:rPr>
              <a:t>المهني </a:t>
            </a:r>
            <a:r>
              <a:rPr lang="ar-MA" altLang="ar-SA" sz="2000" b="1" dirty="0">
                <a:solidFill>
                  <a:schemeClr val="accent4">
                    <a:lumMod val="75000"/>
                  </a:schemeClr>
                </a:solidFill>
                <a:latin typeface="Times New Roman" pitchFamily="18" charset="0"/>
              </a:rPr>
              <a:t>(1,6</a:t>
            </a:r>
            <a:r>
              <a:rPr lang="fr-FR" altLang="ar-SA" sz="2000" b="1" dirty="0">
                <a:solidFill>
                  <a:schemeClr val="accent4">
                    <a:lumMod val="75000"/>
                  </a:schemeClr>
                </a:solidFill>
                <a:latin typeface="Times New Roman" pitchFamily="18" charset="0"/>
              </a:rPr>
              <a:t>%</a:t>
            </a:r>
            <a:r>
              <a:rPr lang="ar-MA" altLang="ar-SA" sz="2000" b="1" dirty="0">
                <a:solidFill>
                  <a:schemeClr val="accent4">
                    <a:lumMod val="75000"/>
                  </a:schemeClr>
                </a:solidFill>
                <a:latin typeface="Times New Roman" pitchFamily="18" charset="0"/>
              </a:rPr>
              <a:t> من كتلة أجور مستخدمي المقاولات والمؤسسات العمومية الخاضعة لهذا الرسم</a:t>
            </a:r>
            <a:r>
              <a:rPr lang="ar-MA" altLang="ar-SA" sz="2000" b="1" dirty="0" err="1" smtClean="0">
                <a:solidFill>
                  <a:schemeClr val="accent4">
                    <a:lumMod val="75000"/>
                  </a:schemeClr>
                </a:solidFill>
                <a:latin typeface="Times New Roman" pitchFamily="18" charset="0"/>
              </a:rPr>
              <a:t>) </a:t>
            </a:r>
            <a:r>
              <a:rPr lang="ar-MA" altLang="ar-SA" sz="2000" b="1" dirty="0">
                <a:solidFill>
                  <a:schemeClr val="accent4">
                    <a:lumMod val="75000"/>
                  </a:schemeClr>
                </a:solidFill>
                <a:latin typeface="Times New Roman" pitchFamily="18" charset="0"/>
              </a:rPr>
              <a:t>: </a:t>
            </a:r>
            <a:r>
              <a:rPr lang="ar-MA" sz="2000" b="1" dirty="0">
                <a:solidFill>
                  <a:schemeClr val="accent4">
                    <a:lumMod val="75000"/>
                  </a:schemeClr>
                </a:solidFill>
                <a:latin typeface="Calibri" pitchFamily="34" charset="0"/>
              </a:rPr>
              <a:t>352 مليون درهم برسم سنة 2011</a:t>
            </a:r>
            <a:r>
              <a:rPr lang="ar-MA" sz="2000" dirty="0">
                <a:solidFill>
                  <a:schemeClr val="accent4">
                    <a:lumMod val="75000"/>
                  </a:schemeClr>
                </a:solidFill>
                <a:latin typeface="Calibri" pitchFamily="34" charset="0"/>
              </a:rPr>
              <a:t>.</a:t>
            </a:r>
            <a:endParaRPr lang="ar-MA" altLang="ar-SA" sz="2000" b="1" dirty="0">
              <a:solidFill>
                <a:schemeClr val="accent4">
                  <a:lumMod val="75000"/>
                </a:schemeClr>
              </a:solidFill>
              <a:latin typeface="Times New Roman" pitchFamily="18" charset="0"/>
            </a:endParaRPr>
          </a:p>
        </p:txBody>
      </p:sp>
      <p:sp>
        <p:nvSpPr>
          <p:cNvPr id="9" name="Espace réservé du numéro de diapositive 8"/>
          <p:cNvSpPr>
            <a:spLocks noGrp="1"/>
          </p:cNvSpPr>
          <p:nvPr>
            <p:ph type="sldNum" sz="quarter" idx="12"/>
          </p:nvPr>
        </p:nvSpPr>
        <p:spPr/>
        <p:txBody>
          <a:bodyPr/>
          <a:lstStyle/>
          <a:p>
            <a:pPr>
              <a:defRPr/>
            </a:pPr>
            <a:fld id="{0F0A8241-D936-456B-8F37-0C473010374D}" type="slidenum">
              <a:rPr lang="fr-FR" smtClean="0"/>
              <a:pPr>
                <a:defRPr/>
              </a:pPr>
              <a:t>56</a:t>
            </a:fld>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251520" y="1340768"/>
            <a:ext cx="8535293" cy="4539704"/>
          </a:xfrm>
          <a:prstGeom prst="rect">
            <a:avLst/>
          </a:prstGeom>
          <a:solidFill>
            <a:schemeClr val="accent4">
              <a:lumMod val="20000"/>
              <a:lumOff val="80000"/>
            </a:schemeClr>
          </a:solidFill>
          <a:ln w="9525">
            <a:solidFill>
              <a:schemeClr val="accent4">
                <a:lumMod val="20000"/>
                <a:lumOff val="80000"/>
              </a:schemeClr>
            </a:solidFill>
            <a:miter lim="800000"/>
            <a:headEnd/>
            <a:tailEnd/>
          </a:ln>
          <a:effectLst/>
        </p:spPr>
        <p:txBody>
          <a:bodyPr wrap="square" anchor="ctr">
            <a:spAutoFit/>
          </a:bodyPr>
          <a:lstStyle/>
          <a:p>
            <a:pPr algn="justLow" rtl="1" fontAlgn="auto">
              <a:spcBef>
                <a:spcPts val="0"/>
              </a:spcBef>
              <a:spcAft>
                <a:spcPts val="600"/>
              </a:spcAft>
              <a:tabLst>
                <a:tab pos="571500" algn="r"/>
              </a:tabLst>
              <a:defRPr/>
            </a:pPr>
            <a:r>
              <a:rPr lang="ar-MA" sz="2200" b="1" dirty="0">
                <a:solidFill>
                  <a:schemeClr val="tx2">
                    <a:lumMod val="60000"/>
                    <a:lumOff val="40000"/>
                  </a:schemeClr>
                </a:solidFill>
                <a:latin typeface="Times New Roman" pitchFamily="18" charset="0"/>
                <a:ea typeface="Calibri" pitchFamily="34" charset="0"/>
                <a:cs typeface="Times New Roman" pitchFamily="18" charset="0"/>
              </a:rPr>
              <a:t>الهدف: </a:t>
            </a:r>
          </a:p>
          <a:p>
            <a:pPr marL="450850" indent="-273050" algn="justLow" rtl="1" fontAlgn="auto">
              <a:spcBef>
                <a:spcPts val="0"/>
              </a:spcBef>
              <a:spcAft>
                <a:spcPts val="600"/>
              </a:spcAft>
              <a:buFont typeface="Wingdings" pitchFamily="2" charset="2"/>
              <a:buChar char="ü"/>
              <a:tabLst>
                <a:tab pos="450850" algn="r"/>
              </a:tabLst>
              <a:defRPr/>
            </a:pPr>
            <a:r>
              <a:rPr lang="ar-SA" sz="2200" b="1" dirty="0">
                <a:solidFill>
                  <a:schemeClr val="accent4">
                    <a:lumMod val="75000"/>
                  </a:schemeClr>
                </a:solidFill>
                <a:latin typeface="Times New Roman" pitchFamily="18" charset="0"/>
                <a:ea typeface="Calibri" pitchFamily="34" charset="0"/>
                <a:cs typeface="Times New Roman" pitchFamily="18" charset="0"/>
              </a:rPr>
              <a:t>التصديق على كفاءات المأجورين </a:t>
            </a:r>
            <a:r>
              <a:rPr lang="ar-MA" sz="2200" b="1" dirty="0">
                <a:solidFill>
                  <a:schemeClr val="accent4">
                    <a:lumMod val="75000"/>
                  </a:schemeClr>
                </a:solidFill>
                <a:latin typeface="Times New Roman" pitchFamily="18" charset="0"/>
                <a:ea typeface="Calibri" pitchFamily="34" charset="0"/>
                <a:cs typeface="Times New Roman" pitchFamily="18" charset="0"/>
              </a:rPr>
              <a:t>ذوي </a:t>
            </a:r>
            <a:r>
              <a:rPr lang="ar-MA" sz="2200" b="1" dirty="0" err="1">
                <a:solidFill>
                  <a:schemeClr val="accent4">
                    <a:lumMod val="75000"/>
                  </a:schemeClr>
                </a:solidFill>
                <a:latin typeface="Times New Roman" pitchFamily="18" charset="0"/>
                <a:ea typeface="Calibri" pitchFamily="34" charset="0"/>
                <a:cs typeface="Times New Roman" pitchFamily="18" charset="0"/>
              </a:rPr>
              <a:t>ال</a:t>
            </a:r>
            <a:r>
              <a:rPr lang="ar-SA" sz="2200" b="1" dirty="0">
                <a:solidFill>
                  <a:schemeClr val="accent4">
                    <a:lumMod val="75000"/>
                  </a:schemeClr>
                </a:solidFill>
                <a:latin typeface="Times New Roman" pitchFamily="18" charset="0"/>
                <a:ea typeface="Calibri" pitchFamily="34" charset="0"/>
                <a:cs typeface="Times New Roman" pitchFamily="18" charset="0"/>
              </a:rPr>
              <a:t>تجربة </a:t>
            </a:r>
            <a:r>
              <a:rPr lang="ar-MA" sz="2200" b="1" dirty="0" err="1">
                <a:solidFill>
                  <a:schemeClr val="accent4">
                    <a:lumMod val="75000"/>
                  </a:schemeClr>
                </a:solidFill>
                <a:latin typeface="Times New Roman" pitchFamily="18" charset="0"/>
                <a:ea typeface="Calibri" pitchFamily="34" charset="0"/>
                <a:cs typeface="Times New Roman" pitchFamily="18" charset="0"/>
              </a:rPr>
              <a:t>ال</a:t>
            </a:r>
            <a:r>
              <a:rPr lang="ar-SA" sz="2200" b="1" dirty="0">
                <a:solidFill>
                  <a:schemeClr val="accent4">
                    <a:lumMod val="75000"/>
                  </a:schemeClr>
                </a:solidFill>
                <a:latin typeface="Times New Roman" pitchFamily="18" charset="0"/>
                <a:ea typeface="Calibri" pitchFamily="34" charset="0"/>
                <a:cs typeface="Times New Roman" pitchFamily="18" charset="0"/>
              </a:rPr>
              <a:t>مهنية وإن لم يسبق لهم الاستفادة من تكوين </a:t>
            </a:r>
            <a:r>
              <a:rPr lang="ar-SA" sz="2200" b="1" dirty="0" err="1">
                <a:solidFill>
                  <a:schemeClr val="accent4">
                    <a:lumMod val="75000"/>
                  </a:schemeClr>
                </a:solidFill>
                <a:latin typeface="Times New Roman" pitchFamily="18" charset="0"/>
                <a:ea typeface="Calibri" pitchFamily="34" charset="0"/>
                <a:cs typeface="Times New Roman" pitchFamily="18" charset="0"/>
              </a:rPr>
              <a:t>أ</a:t>
            </a:r>
            <a:r>
              <a:rPr lang="ar-MA" sz="2200" b="1" dirty="0">
                <a:solidFill>
                  <a:schemeClr val="accent4">
                    <a:lumMod val="75000"/>
                  </a:schemeClr>
                </a:solidFill>
                <a:latin typeface="Times New Roman" pitchFamily="18" charset="0"/>
                <a:ea typeface="Calibri" pitchFamily="34" charset="0"/>
                <a:cs typeface="Times New Roman" pitchFamily="18" charset="0"/>
              </a:rPr>
              <a:t>ساس</a:t>
            </a:r>
            <a:r>
              <a:rPr lang="ar-SA" sz="2200" b="1" dirty="0">
                <a:solidFill>
                  <a:schemeClr val="accent4">
                    <a:lumMod val="75000"/>
                  </a:schemeClr>
                </a:solidFill>
                <a:latin typeface="Times New Roman" pitchFamily="18" charset="0"/>
                <a:ea typeface="Calibri" pitchFamily="34" charset="0"/>
                <a:cs typeface="Times New Roman" pitchFamily="18" charset="0"/>
              </a:rPr>
              <a:t>ي مطابق</a:t>
            </a:r>
            <a:r>
              <a:rPr lang="ar-MA" sz="2200" b="1" dirty="0" err="1">
                <a:solidFill>
                  <a:schemeClr val="accent4">
                    <a:lumMod val="75000"/>
                  </a:schemeClr>
                </a:solidFill>
                <a:latin typeface="Times New Roman" pitchFamily="18" charset="0"/>
                <a:ea typeface="Calibri" pitchFamily="34" charset="0"/>
                <a:cs typeface="Times New Roman" pitchFamily="18" charset="0"/>
              </a:rPr>
              <a:t>؛</a:t>
            </a:r>
            <a:endParaRPr lang="ar-MA" sz="2200" b="1" dirty="0">
              <a:solidFill>
                <a:schemeClr val="accent4">
                  <a:lumMod val="75000"/>
                </a:schemeClr>
              </a:solidFill>
              <a:latin typeface="Times New Roman" pitchFamily="18" charset="0"/>
              <a:ea typeface="Calibri" pitchFamily="34" charset="0"/>
              <a:cs typeface="Times New Roman" pitchFamily="18" charset="0"/>
            </a:endParaRPr>
          </a:p>
          <a:p>
            <a:pPr marL="450850" indent="-273050" algn="justLow" rtl="1" fontAlgn="auto">
              <a:spcBef>
                <a:spcPts val="0"/>
              </a:spcBef>
              <a:spcAft>
                <a:spcPts val="600"/>
              </a:spcAft>
              <a:buFont typeface="Wingdings" pitchFamily="2" charset="2"/>
              <a:buChar char="ü"/>
              <a:tabLst>
                <a:tab pos="450850" algn="r"/>
              </a:tabLst>
              <a:defRPr/>
            </a:pPr>
            <a:r>
              <a:rPr lang="ar-SA" sz="2200" b="1" dirty="0">
                <a:solidFill>
                  <a:schemeClr val="accent4">
                    <a:lumMod val="75000"/>
                  </a:schemeClr>
                </a:solidFill>
                <a:latin typeface="Times New Roman" pitchFamily="18" charset="0"/>
                <a:ea typeface="Calibri" pitchFamily="34" charset="0"/>
                <a:cs typeface="Times New Roman" pitchFamily="18" charset="0"/>
              </a:rPr>
              <a:t>إمكانية جديدة للحصول على دبلوم أو شهادة خارج منظومة التكوين </a:t>
            </a:r>
            <a:r>
              <a:rPr lang="ar-SA" sz="2200" b="1" dirty="0" err="1">
                <a:solidFill>
                  <a:schemeClr val="accent4">
                    <a:lumMod val="75000"/>
                  </a:schemeClr>
                </a:solidFill>
                <a:latin typeface="Times New Roman" pitchFamily="18" charset="0"/>
                <a:ea typeface="Calibri" pitchFamily="34" charset="0"/>
                <a:cs typeface="Times New Roman" pitchFamily="18" charset="0"/>
              </a:rPr>
              <a:t>الأ</a:t>
            </a:r>
            <a:r>
              <a:rPr lang="ar-MA" sz="2200" b="1" dirty="0">
                <a:solidFill>
                  <a:schemeClr val="accent4">
                    <a:lumMod val="75000"/>
                  </a:schemeClr>
                </a:solidFill>
                <a:latin typeface="Times New Roman" pitchFamily="18" charset="0"/>
                <a:ea typeface="Calibri" pitchFamily="34" charset="0"/>
                <a:cs typeface="Times New Roman" pitchFamily="18" charset="0"/>
              </a:rPr>
              <a:t>ساس</a:t>
            </a:r>
            <a:r>
              <a:rPr lang="ar-SA" sz="2200" b="1" dirty="0">
                <a:solidFill>
                  <a:schemeClr val="accent4">
                    <a:lumMod val="75000"/>
                  </a:schemeClr>
                </a:solidFill>
                <a:latin typeface="Times New Roman" pitchFamily="18" charset="0"/>
                <a:ea typeface="Calibri" pitchFamily="34" charset="0"/>
                <a:cs typeface="Times New Roman" pitchFamily="18" charset="0"/>
              </a:rPr>
              <a:t>ي</a:t>
            </a:r>
            <a:r>
              <a:rPr lang="ar-MA" sz="2200" b="1" dirty="0" err="1">
                <a:solidFill>
                  <a:schemeClr val="accent4">
                    <a:lumMod val="75000"/>
                  </a:schemeClr>
                </a:solidFill>
                <a:latin typeface="Times New Roman" pitchFamily="18" charset="0"/>
                <a:ea typeface="Calibri" pitchFamily="34" charset="0"/>
                <a:cs typeface="Times New Roman" pitchFamily="18" charset="0"/>
              </a:rPr>
              <a:t>؛</a:t>
            </a:r>
            <a:endParaRPr lang="ar-MA" sz="2200" b="1" dirty="0">
              <a:solidFill>
                <a:schemeClr val="accent4">
                  <a:lumMod val="75000"/>
                </a:schemeClr>
              </a:solidFill>
              <a:latin typeface="Times New Roman" pitchFamily="18" charset="0"/>
              <a:ea typeface="Calibri" pitchFamily="34" charset="0"/>
              <a:cs typeface="Times New Roman" pitchFamily="18" charset="0"/>
            </a:endParaRPr>
          </a:p>
          <a:p>
            <a:pPr marL="450850" indent="-273050" algn="justLow" rtl="1" fontAlgn="auto">
              <a:spcBef>
                <a:spcPts val="0"/>
              </a:spcBef>
              <a:spcAft>
                <a:spcPts val="600"/>
              </a:spcAft>
              <a:buFont typeface="Wingdings" pitchFamily="2" charset="2"/>
              <a:buChar char="ü"/>
              <a:tabLst>
                <a:tab pos="450850" algn="r"/>
              </a:tabLst>
              <a:defRPr/>
            </a:pPr>
            <a:r>
              <a:rPr lang="ar-MA" sz="2200" b="1" dirty="0">
                <a:solidFill>
                  <a:schemeClr val="accent4">
                    <a:lumMod val="75000"/>
                  </a:schemeClr>
                </a:solidFill>
                <a:latin typeface="Times New Roman" pitchFamily="18" charset="0"/>
                <a:ea typeface="Calibri" pitchFamily="34" charset="0"/>
                <a:cs typeface="Times New Roman" pitchFamily="18" charset="0"/>
              </a:rPr>
              <a:t>إمكانية </a:t>
            </a:r>
            <a:r>
              <a:rPr lang="ar-SA" sz="2200" b="1" dirty="0">
                <a:solidFill>
                  <a:schemeClr val="accent4">
                    <a:lumMod val="75000"/>
                  </a:schemeClr>
                </a:solidFill>
                <a:latin typeface="Times New Roman" pitchFamily="18" charset="0"/>
                <a:ea typeface="Calibri" pitchFamily="34" charset="0"/>
                <a:cs typeface="Times New Roman" pitchFamily="18" charset="0"/>
              </a:rPr>
              <a:t>الترقي المهني للمأجورين وإنعاش انفتاح أنظمة التكوين على الوسط المهني</a:t>
            </a:r>
            <a:r>
              <a:rPr lang="ar-MA" sz="2200" b="1" dirty="0" err="1">
                <a:solidFill>
                  <a:schemeClr val="accent4">
                    <a:lumMod val="75000"/>
                  </a:schemeClr>
                </a:solidFill>
                <a:latin typeface="Times New Roman" pitchFamily="18" charset="0"/>
                <a:ea typeface="Calibri" pitchFamily="34" charset="0"/>
                <a:cs typeface="Times New Roman" pitchFamily="18" charset="0"/>
              </a:rPr>
              <a:t>.</a:t>
            </a:r>
            <a:endParaRPr lang="ar-MA" sz="2200" b="1" dirty="0">
              <a:solidFill>
                <a:schemeClr val="accent4">
                  <a:lumMod val="75000"/>
                </a:schemeClr>
              </a:solidFill>
              <a:latin typeface="Times New Roman" pitchFamily="18" charset="0"/>
              <a:ea typeface="Calibri" pitchFamily="34" charset="0"/>
              <a:cs typeface="Times New Roman" pitchFamily="18" charset="0"/>
            </a:endParaRPr>
          </a:p>
          <a:p>
            <a:pPr algn="justLow" rtl="1" eaLnBrk="0" fontAlgn="auto" hangingPunct="0">
              <a:spcBef>
                <a:spcPts val="0"/>
              </a:spcBef>
              <a:spcAft>
                <a:spcPts val="0"/>
              </a:spcAft>
              <a:tabLst>
                <a:tab pos="571500" algn="r"/>
              </a:tabLst>
              <a:defRPr/>
            </a:pPr>
            <a:r>
              <a:rPr lang="ar-MA" sz="2200" b="1" dirty="0">
                <a:solidFill>
                  <a:schemeClr val="tx2">
                    <a:lumMod val="60000"/>
                    <a:lumOff val="40000"/>
                  </a:schemeClr>
                </a:solidFill>
                <a:latin typeface="Times New Roman" pitchFamily="18" charset="0"/>
                <a:ea typeface="Calibri" pitchFamily="34" charset="0"/>
                <a:cs typeface="Times New Roman" pitchFamily="18" charset="0"/>
              </a:rPr>
              <a:t>الحصيلة: </a:t>
            </a:r>
          </a:p>
          <a:p>
            <a:pPr marL="450850" indent="-277813" algn="justLow" rtl="1" eaLnBrk="0" fontAlgn="auto" hangingPunct="0">
              <a:spcBef>
                <a:spcPts val="0"/>
              </a:spcBef>
              <a:spcAft>
                <a:spcPts val="600"/>
              </a:spcAft>
              <a:buFont typeface="Wingdings" pitchFamily="2" charset="2"/>
              <a:buChar char="ü"/>
              <a:tabLst>
                <a:tab pos="571500" algn="r"/>
              </a:tabLst>
              <a:defRPr/>
            </a:pPr>
            <a:r>
              <a:rPr lang="ar-MA" sz="2200" b="1" dirty="0">
                <a:solidFill>
                  <a:schemeClr val="accent4">
                    <a:lumMod val="75000"/>
                  </a:schemeClr>
                </a:solidFill>
                <a:latin typeface="Times New Roman" pitchFamily="18" charset="0"/>
                <a:ea typeface="Calibri" pitchFamily="34" charset="0"/>
                <a:cs typeface="Times New Roman" pitchFamily="18" charset="0"/>
              </a:rPr>
              <a:t>إنجاز العملية الأولى برسم 2012 في قطاع النسيج والألبسة أسفرت عن تسليم شهادات التصديق على كفاءات 19 أجيرا في 3 مهن من مستوى التقني وذلك من بين 59 </a:t>
            </a:r>
            <a:r>
              <a:rPr lang="ar-MA" sz="2200" b="1" dirty="0" err="1">
                <a:solidFill>
                  <a:schemeClr val="accent4">
                    <a:lumMod val="75000"/>
                  </a:schemeClr>
                </a:solidFill>
                <a:latin typeface="Times New Roman" pitchFamily="18" charset="0"/>
                <a:ea typeface="Calibri" pitchFamily="34" charset="0"/>
                <a:cs typeface="Times New Roman" pitchFamily="18" charset="0"/>
              </a:rPr>
              <a:t>مشاركا؛</a:t>
            </a:r>
            <a:endParaRPr lang="ar-MA" sz="2200" b="1" dirty="0">
              <a:solidFill>
                <a:schemeClr val="accent4">
                  <a:lumMod val="75000"/>
                </a:schemeClr>
              </a:solidFill>
              <a:latin typeface="Times New Roman" pitchFamily="18" charset="0"/>
              <a:ea typeface="Calibri" pitchFamily="34" charset="0"/>
              <a:cs typeface="Times New Roman" pitchFamily="18" charset="0"/>
            </a:endParaRPr>
          </a:p>
          <a:p>
            <a:pPr marL="450850" indent="-277813" algn="justLow" rtl="1" eaLnBrk="0" fontAlgn="auto" hangingPunct="0">
              <a:spcBef>
                <a:spcPts val="0"/>
              </a:spcBef>
              <a:spcAft>
                <a:spcPts val="600"/>
              </a:spcAft>
              <a:buFont typeface="Wingdings" pitchFamily="2" charset="2"/>
              <a:buChar char="ü"/>
              <a:tabLst>
                <a:tab pos="571500" algn="r"/>
              </a:tabLst>
              <a:defRPr/>
            </a:pPr>
            <a:r>
              <a:rPr lang="ar-MA" sz="2200" b="1" dirty="0">
                <a:solidFill>
                  <a:schemeClr val="accent4">
                    <a:lumMod val="75000"/>
                  </a:schemeClr>
                </a:solidFill>
                <a:latin typeface="Times New Roman" pitchFamily="18" charset="0"/>
                <a:ea typeface="Calibri" pitchFamily="34" charset="0"/>
                <a:cs typeface="Times New Roman" pitchFamily="18" charset="0"/>
              </a:rPr>
              <a:t>مواصلة هذه العملية برسم هذه السنة </a:t>
            </a:r>
            <a:r>
              <a:rPr lang="ar-SA" sz="2200" b="1" dirty="0">
                <a:solidFill>
                  <a:schemeClr val="accent4">
                    <a:lumMod val="75000"/>
                  </a:schemeClr>
                </a:solidFill>
                <a:latin typeface="Times New Roman" pitchFamily="18" charset="0"/>
                <a:cs typeface="Times New Roman" pitchFamily="18" charset="0"/>
              </a:rPr>
              <a:t>بقطاع البناء والأشغال العمومية </a:t>
            </a:r>
            <a:r>
              <a:rPr lang="ar-MA" sz="2200" b="1" dirty="0">
                <a:solidFill>
                  <a:schemeClr val="accent4">
                    <a:lumMod val="75000"/>
                  </a:schemeClr>
                </a:solidFill>
                <a:latin typeface="Times New Roman" pitchFamily="18" charset="0"/>
                <a:ea typeface="Calibri" pitchFamily="34" charset="0"/>
                <a:cs typeface="Times New Roman" pitchFamily="18" charset="0"/>
              </a:rPr>
              <a:t>وتوسيع مجالها  في أفق التصديق على كفاءات حوالي 1.000 أجير</a:t>
            </a:r>
            <a:r>
              <a:rPr lang="ar-SA" sz="2200" b="1" dirty="0">
                <a:solidFill>
                  <a:schemeClr val="accent4">
                    <a:lumMod val="75000"/>
                  </a:schemeClr>
                </a:solidFill>
                <a:latin typeface="Times New Roman" pitchFamily="18" charset="0"/>
                <a:ea typeface="Calibri" pitchFamily="34" charset="0"/>
                <a:cs typeface="Times New Roman" pitchFamily="18" charset="0"/>
              </a:rPr>
              <a:t> في إطار الشراكة مع قطاعات السياحة </a:t>
            </a:r>
            <a:r>
              <a:rPr lang="ar-SA" sz="2200" b="1" dirty="0" err="1">
                <a:solidFill>
                  <a:schemeClr val="accent4">
                    <a:lumMod val="75000"/>
                  </a:schemeClr>
                </a:solidFill>
                <a:latin typeface="Times New Roman" pitchFamily="18" charset="0"/>
                <a:ea typeface="Calibri" pitchFamily="34" charset="0"/>
                <a:cs typeface="Times New Roman" pitchFamily="18" charset="0"/>
              </a:rPr>
              <a:t>والفندقة</a:t>
            </a:r>
            <a:r>
              <a:rPr lang="ar-SA" sz="2200" b="1" dirty="0">
                <a:solidFill>
                  <a:schemeClr val="accent4">
                    <a:lumMod val="75000"/>
                  </a:schemeClr>
                </a:solidFill>
                <a:latin typeface="Times New Roman" pitchFamily="18" charset="0"/>
                <a:ea typeface="Calibri" pitchFamily="34" charset="0"/>
                <a:cs typeface="Times New Roman" pitchFamily="18" charset="0"/>
              </a:rPr>
              <a:t> والنسيج والألبسة والصناعة التقليدية والصناعة الغذائية بشراكة مع شركة "</a:t>
            </a:r>
            <a:r>
              <a:rPr lang="ar-SA" sz="2200" b="1" dirty="0" err="1">
                <a:solidFill>
                  <a:schemeClr val="accent4">
                    <a:lumMod val="75000"/>
                  </a:schemeClr>
                </a:solidFill>
                <a:latin typeface="Times New Roman" pitchFamily="18" charset="0"/>
                <a:ea typeface="Calibri" pitchFamily="34" charset="0"/>
                <a:cs typeface="Times New Roman" pitchFamily="18" charset="0"/>
              </a:rPr>
              <a:t>الكتبية</a:t>
            </a:r>
            <a:r>
              <a:rPr lang="ar-SA" sz="2200" b="1" dirty="0" err="1" smtClean="0">
                <a:solidFill>
                  <a:schemeClr val="accent4">
                    <a:lumMod val="75000"/>
                  </a:schemeClr>
                </a:solidFill>
                <a:latin typeface="Times New Roman" pitchFamily="18" charset="0"/>
                <a:ea typeface="Calibri" pitchFamily="34" charset="0"/>
                <a:cs typeface="Times New Roman" pitchFamily="18" charset="0"/>
              </a:rPr>
              <a:t>"</a:t>
            </a:r>
            <a:r>
              <a:rPr lang="ar-MA" sz="2200" b="1" dirty="0" err="1" smtClean="0">
                <a:solidFill>
                  <a:schemeClr val="accent4">
                    <a:lumMod val="75000"/>
                  </a:schemeClr>
                </a:solidFill>
                <a:latin typeface="Times New Roman" pitchFamily="18" charset="0"/>
                <a:ea typeface="Calibri" pitchFamily="34" charset="0"/>
                <a:cs typeface="Times New Roman" pitchFamily="18" charset="0"/>
              </a:rPr>
              <a:t>.</a:t>
            </a:r>
            <a:endParaRPr lang="ar-SA" sz="2200" b="1" dirty="0">
              <a:solidFill>
                <a:schemeClr val="accent4">
                  <a:lumMod val="75000"/>
                </a:schemeClr>
              </a:solidFill>
              <a:latin typeface="+mn-lt"/>
              <a:cs typeface="+mn-cs"/>
            </a:endParaRPr>
          </a:p>
        </p:txBody>
      </p:sp>
      <p:sp>
        <p:nvSpPr>
          <p:cNvPr id="7"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ثالثا: </a:t>
            </a:r>
            <a:r>
              <a:rPr lang="ar-MA" sz="2800" b="1" dirty="0" smtClean="0">
                <a:solidFill>
                  <a:schemeClr val="bg1"/>
                </a:solidFill>
                <a:latin typeface="Times New Roman" pitchFamily="18" charset="0"/>
                <a:cs typeface="Times New Roman" pitchFamily="18" charset="0"/>
              </a:rPr>
              <a:t>التكوين </a:t>
            </a:r>
            <a:r>
              <a:rPr lang="ar-MA" sz="2800" b="1" dirty="0">
                <a:solidFill>
                  <a:schemeClr val="bg1"/>
                </a:solidFill>
                <a:latin typeface="Times New Roman" pitchFamily="18" charset="0"/>
                <a:cs typeface="Times New Roman" pitchFamily="18" charset="0"/>
              </a:rPr>
              <a:t>المستمر لفائدة عمال المقاولات</a:t>
            </a:r>
          </a:p>
        </p:txBody>
      </p:sp>
      <p:sp>
        <p:nvSpPr>
          <p:cNvPr id="6" name="Rectangle 5"/>
          <p:cNvSpPr/>
          <p:nvPr/>
        </p:nvSpPr>
        <p:spPr>
          <a:xfrm>
            <a:off x="4139952" y="734790"/>
            <a:ext cx="4878636" cy="461962"/>
          </a:xfrm>
          <a:prstGeom prst="rect">
            <a:avLst/>
          </a:prstGeom>
          <a:solidFill>
            <a:schemeClr val="accent4">
              <a:lumMod val="75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marL="266700" indent="-266700" algn="just" defTabSz="1071563" rtl="1" fontAlgn="auto">
              <a:spcBef>
                <a:spcPts val="0"/>
              </a:spcBef>
              <a:spcAft>
                <a:spcPts val="600"/>
              </a:spcAft>
              <a:defRPr/>
            </a:pPr>
            <a:r>
              <a:rPr lang="ar-MA" sz="2400" b="1" dirty="0">
                <a:solidFill>
                  <a:schemeClr val="bg1"/>
                </a:solidFill>
                <a:latin typeface="Arial" charset="0"/>
              </a:rPr>
              <a:t>التصديق على مكتسبات التجربة المهنية</a:t>
            </a:r>
            <a:r>
              <a:rPr lang="ar-MA" altLang="ar-SA" sz="2400" b="1" dirty="0">
                <a:solidFill>
                  <a:schemeClr val="bg1"/>
                </a:solidFill>
                <a:latin typeface="Times New Roman" pitchFamily="18" charset="0"/>
                <a:ea typeface="Calibri" pitchFamily="34" charset="0"/>
                <a:cs typeface="Times New Roman" pitchFamily="18" charset="0"/>
              </a:rPr>
              <a:t>:</a:t>
            </a:r>
          </a:p>
        </p:txBody>
      </p:sp>
      <p:sp>
        <p:nvSpPr>
          <p:cNvPr id="5" name="Espace réservé du numéro de diapositive 4"/>
          <p:cNvSpPr>
            <a:spLocks noGrp="1"/>
          </p:cNvSpPr>
          <p:nvPr>
            <p:ph type="sldNum" sz="quarter" idx="12"/>
          </p:nvPr>
        </p:nvSpPr>
        <p:spPr/>
        <p:txBody>
          <a:bodyPr/>
          <a:lstStyle/>
          <a:p>
            <a:pPr>
              <a:defRPr/>
            </a:pPr>
            <a:fld id="{0F0A8241-D936-456B-8F37-0C473010374D}" type="slidenum">
              <a:rPr lang="fr-FR" smtClean="0"/>
              <a:pPr>
                <a:defRPr/>
              </a:pPr>
              <a:t>57</a:t>
            </a:fld>
            <a:endParaRPr lang="fr-F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0" name="Rectangle 8"/>
          <p:cNvSpPr>
            <a:spLocks noChangeArrowheads="1"/>
          </p:cNvSpPr>
          <p:nvPr/>
        </p:nvSpPr>
        <p:spPr bwMode="auto">
          <a:xfrm>
            <a:off x="107504" y="981766"/>
            <a:ext cx="8785671" cy="5490734"/>
          </a:xfrm>
          <a:prstGeom prst="rect">
            <a:avLst/>
          </a:prstGeom>
          <a:solidFill>
            <a:schemeClr val="accent4">
              <a:lumMod val="20000"/>
              <a:lumOff val="80000"/>
            </a:schemeClr>
          </a:solidFill>
          <a:ln w="9525">
            <a:noFill/>
            <a:miter lim="800000"/>
            <a:headEnd/>
            <a:tailEnd/>
          </a:ln>
        </p:spPr>
        <p:txBody>
          <a:bodyPr wrap="square">
            <a:spAutoFit/>
          </a:bodyPr>
          <a:lstStyle/>
          <a:p>
            <a:pPr marL="0" lvl="1" algn="just" rtl="1">
              <a:lnSpc>
                <a:spcPct val="105000"/>
              </a:lnSpc>
              <a:spcAft>
                <a:spcPct val="50000"/>
              </a:spcAft>
            </a:pPr>
            <a:r>
              <a:rPr lang="ar-MA" sz="2400" b="1" dirty="0">
                <a:solidFill>
                  <a:schemeClr val="accent4">
                    <a:lumMod val="75000"/>
                  </a:schemeClr>
                </a:solidFill>
              </a:rPr>
              <a:t>تنفيذا للالتزامات المتضمنة في البرنامج الحكومي، عملت الوزارة، بتشاور وتنسيق مع كافة المتدخلين والشركاء على </a:t>
            </a:r>
            <a:r>
              <a:rPr lang="ar-MA" sz="2400" b="1" dirty="0">
                <a:solidFill>
                  <a:schemeClr val="accent4">
                    <a:lumMod val="75000"/>
                  </a:schemeClr>
                </a:solidFill>
                <a:latin typeface="Times New Roman" pitchFamily="18" charset="0"/>
                <a:cs typeface="Times New Roman" pitchFamily="18" charset="0"/>
              </a:rPr>
              <a:t>إعداد استراتيجية مندمجة لتنمية التكوين المهني بهدف فتح افاق جديدة لنظام التكوين المهني من خلال تعزيز مكتسباته وتطويره لكسب الرهانات </a:t>
            </a:r>
            <a:r>
              <a:rPr lang="ar-MA" sz="2400" b="1" dirty="0" err="1">
                <a:solidFill>
                  <a:schemeClr val="accent4">
                    <a:lumMod val="75000"/>
                  </a:schemeClr>
                </a:solidFill>
                <a:latin typeface="Times New Roman" pitchFamily="18" charset="0"/>
                <a:cs typeface="Times New Roman" pitchFamily="18" charset="0"/>
              </a:rPr>
              <a:t>الجديدة</a:t>
            </a:r>
            <a:r>
              <a:rPr lang="ar-MA" sz="2400" b="1" dirty="0" err="1" smtClean="0">
                <a:solidFill>
                  <a:schemeClr val="accent4">
                    <a:lumMod val="75000"/>
                  </a:schemeClr>
                </a:solidFill>
                <a:latin typeface="Times New Roman" pitchFamily="18" charset="0"/>
                <a:cs typeface="Times New Roman" pitchFamily="18" charset="0"/>
              </a:rPr>
              <a:t>.</a:t>
            </a:r>
            <a:r>
              <a:rPr lang="ar-MA" sz="2400" b="1" dirty="0" smtClean="0">
                <a:solidFill>
                  <a:schemeClr val="accent4">
                    <a:lumMod val="75000"/>
                  </a:schemeClr>
                </a:solidFill>
                <a:latin typeface="Times New Roman" pitchFamily="18" charset="0"/>
              </a:rPr>
              <a:t> وسيتم الاعلان عن محاور هذه الاستراتيجية </a:t>
            </a:r>
            <a:r>
              <a:rPr lang="ar-MA" sz="2400" b="1" dirty="0" err="1" smtClean="0">
                <a:solidFill>
                  <a:schemeClr val="accent4">
                    <a:lumMod val="75000"/>
                  </a:schemeClr>
                </a:solidFill>
                <a:latin typeface="Times New Roman" pitchFamily="18" charset="0"/>
              </a:rPr>
              <a:t>قريبا.</a:t>
            </a:r>
            <a:r>
              <a:rPr lang="ar-MA" sz="2400" b="1" dirty="0" smtClean="0">
                <a:solidFill>
                  <a:schemeClr val="accent4">
                    <a:lumMod val="75000"/>
                  </a:schemeClr>
                </a:solidFill>
                <a:latin typeface="Times New Roman" pitchFamily="18" charset="0"/>
              </a:rPr>
              <a:t> </a:t>
            </a:r>
          </a:p>
          <a:p>
            <a:pPr algn="just" rtl="1">
              <a:spcAft>
                <a:spcPts val="600"/>
              </a:spcAft>
              <a:buClr>
                <a:srgbClr val="800000"/>
              </a:buClr>
            </a:pPr>
            <a:r>
              <a:rPr lang="ar-MA" sz="3200" b="1" dirty="0" err="1" smtClean="0">
                <a:solidFill>
                  <a:schemeClr val="tx2">
                    <a:lumMod val="60000"/>
                    <a:lumOff val="40000"/>
                  </a:schemeClr>
                </a:solidFill>
                <a:latin typeface="Times New Roman" pitchFamily="18" charset="0"/>
              </a:rPr>
              <a:t>الأهداف </a:t>
            </a:r>
            <a:r>
              <a:rPr lang="ar-MA" sz="3200" b="1" dirty="0" err="1">
                <a:solidFill>
                  <a:schemeClr val="tx2">
                    <a:lumMod val="60000"/>
                    <a:lumOff val="40000"/>
                  </a:schemeClr>
                </a:solidFill>
                <a:latin typeface="Times New Roman" pitchFamily="18" charset="0"/>
              </a:rPr>
              <a:t>:</a:t>
            </a:r>
            <a:endParaRPr lang="ar-MA" sz="3200" b="1" dirty="0">
              <a:solidFill>
                <a:schemeClr val="tx2">
                  <a:lumMod val="60000"/>
                  <a:lumOff val="40000"/>
                </a:schemeClr>
              </a:solidFill>
              <a:latin typeface="Times New Roman" pitchFamily="18" charset="0"/>
            </a:endParaRPr>
          </a:p>
          <a:p>
            <a:pPr marL="714375" lvl="1" indent="-257175" algn="just" rtl="1">
              <a:spcAft>
                <a:spcPts val="600"/>
              </a:spcAft>
              <a:buClr>
                <a:schemeClr val="accent4">
                  <a:lumMod val="75000"/>
                </a:schemeClr>
              </a:buClr>
              <a:buFont typeface="Wingdings" pitchFamily="2" charset="2"/>
              <a:buChar char="§"/>
            </a:pPr>
            <a:r>
              <a:rPr lang="ar-MA" sz="2200" b="1" dirty="0">
                <a:solidFill>
                  <a:schemeClr val="accent4">
                    <a:lumMod val="75000"/>
                  </a:schemeClr>
                </a:solidFill>
                <a:latin typeface="Times New Roman" pitchFamily="18" charset="0"/>
              </a:rPr>
              <a:t>إرساء نظام للتكوين المهني أكثر مرونة </a:t>
            </a:r>
            <a:r>
              <a:rPr lang="ar-MA" sz="2200" b="1" dirty="0" err="1">
                <a:solidFill>
                  <a:schemeClr val="accent4">
                    <a:lumMod val="75000"/>
                  </a:schemeClr>
                </a:solidFill>
                <a:latin typeface="Times New Roman" pitchFamily="18" charset="0"/>
              </a:rPr>
              <a:t>وتجذرا</a:t>
            </a:r>
            <a:r>
              <a:rPr lang="ar-MA" sz="2200" b="1" dirty="0">
                <a:solidFill>
                  <a:schemeClr val="accent4">
                    <a:lumMod val="75000"/>
                  </a:schemeClr>
                </a:solidFill>
                <a:latin typeface="Times New Roman" pitchFamily="18" charset="0"/>
              </a:rPr>
              <a:t> في الوسط المهني وقادر على الاستجابة لحاجيات النمو الاقتصادي والاجتماعي </a:t>
            </a:r>
            <a:r>
              <a:rPr lang="ar-MA" sz="2200" b="1" dirty="0" err="1" smtClean="0">
                <a:solidFill>
                  <a:schemeClr val="accent4">
                    <a:lumMod val="75000"/>
                  </a:schemeClr>
                </a:solidFill>
                <a:latin typeface="Times New Roman" pitchFamily="18" charset="0"/>
              </a:rPr>
              <a:t>لبلادنا.</a:t>
            </a:r>
            <a:r>
              <a:rPr lang="ar-MA" sz="2200" b="1" dirty="0" smtClean="0">
                <a:solidFill>
                  <a:schemeClr val="accent4">
                    <a:lumMod val="75000"/>
                  </a:schemeClr>
                </a:solidFill>
                <a:latin typeface="Times New Roman" pitchFamily="18" charset="0"/>
              </a:rPr>
              <a:t> </a:t>
            </a:r>
            <a:endParaRPr lang="ar-MA" sz="2200" b="1" dirty="0">
              <a:solidFill>
                <a:schemeClr val="accent4">
                  <a:lumMod val="75000"/>
                </a:schemeClr>
              </a:solidFill>
              <a:latin typeface="Times New Roman" pitchFamily="18" charset="0"/>
            </a:endParaRPr>
          </a:p>
          <a:p>
            <a:pPr marL="714375" lvl="1" indent="-257175" algn="just" rtl="1">
              <a:spcAft>
                <a:spcPts val="600"/>
              </a:spcAft>
              <a:buClr>
                <a:schemeClr val="accent4">
                  <a:lumMod val="75000"/>
                </a:schemeClr>
              </a:buClr>
              <a:buFont typeface="Wingdings" pitchFamily="2" charset="2"/>
              <a:buChar char="§"/>
            </a:pPr>
            <a:r>
              <a:rPr lang="ar-MA" sz="2200" b="1" dirty="0">
                <a:solidFill>
                  <a:schemeClr val="accent4">
                    <a:lumMod val="75000"/>
                  </a:schemeClr>
                </a:solidFill>
                <a:latin typeface="Times New Roman" pitchFamily="18" charset="0"/>
              </a:rPr>
              <a:t>وضع الآليات والأدوات الكفيلة بإعادة هيكلة نظام التكوين المهني خاصة على </a:t>
            </a:r>
            <a:r>
              <a:rPr lang="ar-MA" sz="2200" b="1" dirty="0" err="1" smtClean="0">
                <a:solidFill>
                  <a:schemeClr val="accent4">
                    <a:lumMod val="75000"/>
                  </a:schemeClr>
                </a:solidFill>
                <a:latin typeface="Times New Roman" pitchFamily="18" charset="0"/>
              </a:rPr>
              <a:t>مستوى :</a:t>
            </a:r>
            <a:endParaRPr lang="ar-MA" sz="2200" b="1" dirty="0">
              <a:solidFill>
                <a:schemeClr val="accent4">
                  <a:lumMod val="75000"/>
                </a:schemeClr>
              </a:solidFill>
              <a:latin typeface="Times New Roman" pitchFamily="18" charset="0"/>
            </a:endParaRPr>
          </a:p>
          <a:p>
            <a:pPr marL="1171575" lvl="2" indent="-257175" algn="just" rtl="1">
              <a:spcAft>
                <a:spcPts val="600"/>
              </a:spcAft>
              <a:buClr>
                <a:schemeClr val="accent4">
                  <a:lumMod val="75000"/>
                </a:schemeClr>
              </a:buClr>
              <a:buFont typeface="Wingdings" pitchFamily="2" charset="2"/>
              <a:buChar char="ü"/>
            </a:pPr>
            <a:r>
              <a:rPr lang="ar-MA" sz="2200" b="1" dirty="0">
                <a:solidFill>
                  <a:schemeClr val="accent4">
                    <a:lumMod val="75000"/>
                  </a:schemeClr>
                </a:solidFill>
                <a:latin typeface="Calibri" pitchFamily="34" charset="0"/>
              </a:rPr>
              <a:t>الجوانب التنظيمية والمؤسساتية </a:t>
            </a:r>
            <a:r>
              <a:rPr lang="ar-MA" sz="2200" b="1" dirty="0" err="1" smtClean="0">
                <a:solidFill>
                  <a:schemeClr val="accent4">
                    <a:lumMod val="75000"/>
                  </a:schemeClr>
                </a:solidFill>
                <a:latin typeface="Calibri" pitchFamily="34" charset="0"/>
              </a:rPr>
              <a:t>والبيداغوجية؛</a:t>
            </a:r>
            <a:endParaRPr lang="ar-MA" sz="2200" b="1" dirty="0">
              <a:solidFill>
                <a:schemeClr val="accent4">
                  <a:lumMod val="75000"/>
                </a:schemeClr>
              </a:solidFill>
              <a:latin typeface="Calibri" pitchFamily="34" charset="0"/>
            </a:endParaRPr>
          </a:p>
          <a:p>
            <a:pPr marL="1171575" lvl="2" indent="-257175" algn="just" rtl="1">
              <a:spcAft>
                <a:spcPts val="600"/>
              </a:spcAft>
              <a:buClr>
                <a:schemeClr val="accent4">
                  <a:lumMod val="75000"/>
                </a:schemeClr>
              </a:buClr>
              <a:buFont typeface="Wingdings" pitchFamily="2" charset="2"/>
              <a:buChar char="ü"/>
            </a:pPr>
            <a:r>
              <a:rPr lang="ar-MA" sz="2200" b="1" dirty="0" err="1" smtClean="0">
                <a:solidFill>
                  <a:schemeClr val="accent4">
                    <a:lumMod val="75000"/>
                  </a:schemeClr>
                </a:solidFill>
                <a:latin typeface="Calibri" pitchFamily="34" charset="0"/>
              </a:rPr>
              <a:t>الحكامة</a:t>
            </a:r>
            <a:r>
              <a:rPr lang="ar-MA" sz="2200" b="1" dirty="0" err="1">
                <a:solidFill>
                  <a:schemeClr val="accent4">
                    <a:lumMod val="75000"/>
                  </a:schemeClr>
                </a:solidFill>
                <a:latin typeface="Calibri" pitchFamily="34" charset="0"/>
              </a:rPr>
              <a:t>؛</a:t>
            </a:r>
            <a:endParaRPr lang="ar-MA" sz="2200" b="1" dirty="0">
              <a:solidFill>
                <a:schemeClr val="accent4">
                  <a:lumMod val="75000"/>
                </a:schemeClr>
              </a:solidFill>
              <a:latin typeface="Calibri" pitchFamily="34" charset="0"/>
            </a:endParaRPr>
          </a:p>
          <a:p>
            <a:pPr marL="1171575" lvl="2" indent="-257175" algn="just" rtl="1">
              <a:spcAft>
                <a:spcPts val="600"/>
              </a:spcAft>
              <a:buClr>
                <a:schemeClr val="accent4">
                  <a:lumMod val="75000"/>
                </a:schemeClr>
              </a:buClr>
              <a:buFont typeface="Wingdings" pitchFamily="2" charset="2"/>
              <a:buChar char="ü"/>
            </a:pPr>
            <a:r>
              <a:rPr lang="ar-MA" sz="2200" b="1" dirty="0">
                <a:solidFill>
                  <a:schemeClr val="accent4">
                    <a:lumMod val="75000"/>
                  </a:schemeClr>
                </a:solidFill>
                <a:latin typeface="Calibri" pitchFamily="34" charset="0"/>
              </a:rPr>
              <a:t>مصادر وإجراءات التمويل.</a:t>
            </a:r>
          </a:p>
          <a:p>
            <a:pPr marL="714375" lvl="1" indent="-257175" algn="just" rtl="1">
              <a:spcAft>
                <a:spcPts val="600"/>
              </a:spcAft>
              <a:buClr>
                <a:schemeClr val="accent4">
                  <a:lumMod val="75000"/>
                </a:schemeClr>
              </a:buClr>
              <a:buFont typeface="Wingdings" pitchFamily="2" charset="2"/>
              <a:buChar char="§"/>
            </a:pPr>
            <a:r>
              <a:rPr lang="ar-MA" sz="2200" b="1" dirty="0">
                <a:solidFill>
                  <a:schemeClr val="accent4">
                    <a:lumMod val="75000"/>
                  </a:schemeClr>
                </a:solidFill>
                <a:latin typeface="Times New Roman" pitchFamily="18" charset="0"/>
              </a:rPr>
              <a:t>التوفر على أرضية للتعاقد مع مختلف المتدخلين في عملية تكوين وتأهيل العنصر </a:t>
            </a:r>
            <a:r>
              <a:rPr lang="ar-MA" sz="2200" b="1" dirty="0" smtClean="0">
                <a:solidFill>
                  <a:schemeClr val="accent4">
                    <a:lumMod val="75000"/>
                  </a:schemeClr>
                </a:solidFill>
                <a:latin typeface="Times New Roman" pitchFamily="18" charset="0"/>
              </a:rPr>
              <a:t>البشري.</a:t>
            </a:r>
            <a:endParaRPr lang="ar-MA" sz="2200" b="1" dirty="0">
              <a:solidFill>
                <a:schemeClr val="accent4">
                  <a:lumMod val="75000"/>
                </a:schemeClr>
              </a:solidFill>
              <a:latin typeface="Times New Roman" pitchFamily="18" charset="0"/>
            </a:endParaRPr>
          </a:p>
        </p:txBody>
      </p:sp>
      <p:sp>
        <p:nvSpPr>
          <p:cNvPr id="6" name="Rectangle 3"/>
          <p:cNvSpPr>
            <a:spLocks noChangeArrowheads="1"/>
          </p:cNvSpPr>
          <p:nvPr/>
        </p:nvSpPr>
        <p:spPr bwMode="auto">
          <a:xfrm>
            <a:off x="0" y="0"/>
            <a:ext cx="9144000" cy="64291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w="25400">
            <a:noFill/>
            <a:miter lim="800000"/>
            <a:headEnd/>
            <a:tailEnd/>
          </a:ln>
          <a:scene3d>
            <a:camera prst="orthographicFront"/>
            <a:lightRig rig="threePt" dir="t"/>
          </a:scene3d>
          <a:sp3d>
            <a:bevelT w="114300" prst="artDeco"/>
          </a:sp3d>
        </p:spPr>
        <p:txBody>
          <a:bodyPr lIns="91410" tIns="45705" rIns="91410" bIns="45705" anchor="ctr"/>
          <a:lstStyle/>
          <a:p>
            <a:pPr algn="ctr" rtl="1" eaLnBrk="0" fontAlgn="auto" hangingPunct="0">
              <a:spcBef>
                <a:spcPts val="0"/>
              </a:spcBef>
              <a:spcAft>
                <a:spcPts val="0"/>
              </a:spcAft>
              <a:defRPr/>
            </a:pPr>
            <a:r>
              <a:rPr lang="ar-MA" sz="2800" b="1" dirty="0">
                <a:solidFill>
                  <a:schemeClr val="bg1"/>
                </a:solidFill>
                <a:latin typeface="Times New Roman" pitchFamily="18" charset="0"/>
                <a:cs typeface="Times New Roman" pitchFamily="18" charset="0"/>
              </a:rPr>
              <a:t>رابعا: إعداد استراتيجية مندمجة لتنمية التكوين المهني</a:t>
            </a:r>
          </a:p>
        </p:txBody>
      </p:sp>
      <p:sp>
        <p:nvSpPr>
          <p:cNvPr id="4" name="Espace réservé du numéro de diapositive 3"/>
          <p:cNvSpPr>
            <a:spLocks noGrp="1"/>
          </p:cNvSpPr>
          <p:nvPr>
            <p:ph type="sldNum" sz="quarter" idx="12"/>
          </p:nvPr>
        </p:nvSpPr>
        <p:spPr/>
        <p:txBody>
          <a:bodyPr/>
          <a:lstStyle/>
          <a:p>
            <a:pPr>
              <a:defRPr/>
            </a:pPr>
            <a:fld id="{0F0A8241-D936-456B-8F37-0C473010374D}" type="slidenum">
              <a:rPr lang="fr-FR" smtClean="0"/>
              <a:pPr>
                <a:defRPr/>
              </a:pPr>
              <a:t>58</a:t>
            </a:fld>
            <a:endParaRPr lang="fr-F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44000" cy="523875"/>
          </a:xfrm>
          <a:prstGeom prst="rect">
            <a:avLst/>
          </a:prstGeom>
          <a:solidFill>
            <a:schemeClr val="tx2">
              <a:lumMod val="60000"/>
              <a:lumOff val="40000"/>
            </a:schemeClr>
          </a:solidFill>
        </p:spPr>
        <p:txBody>
          <a:bodyPr>
            <a:spAutoFit/>
          </a:bodyPr>
          <a:lstStyle/>
          <a:p>
            <a:pPr algn="ctr" rtl="1" fontAlgn="auto">
              <a:spcBef>
                <a:spcPts val="0"/>
              </a:spcBef>
              <a:spcAft>
                <a:spcPts val="0"/>
              </a:spcAft>
              <a:defRPr/>
            </a:pPr>
            <a:r>
              <a:rPr lang="ar-MA" sz="2800" b="1" dirty="0">
                <a:solidFill>
                  <a:schemeClr val="bg1"/>
                </a:solidFill>
                <a:latin typeface="+mn-lt"/>
                <a:cs typeface="+mn-cs"/>
                <a:sym typeface="Wingdings" pitchFamily="2" charset="2"/>
              </a:rPr>
              <a:t>أهم التحديات</a:t>
            </a:r>
          </a:p>
        </p:txBody>
      </p:sp>
      <p:sp>
        <p:nvSpPr>
          <p:cNvPr id="8" name="Sous-titre 2"/>
          <p:cNvSpPr txBox="1">
            <a:spLocks/>
          </p:cNvSpPr>
          <p:nvPr/>
        </p:nvSpPr>
        <p:spPr bwMode="auto">
          <a:xfrm>
            <a:off x="179388" y="692150"/>
            <a:ext cx="8715375" cy="5617170"/>
          </a:xfrm>
          <a:prstGeom prst="rect">
            <a:avLst/>
          </a:prstGeom>
          <a:solidFill>
            <a:schemeClr val="accent4">
              <a:lumMod val="20000"/>
              <a:lumOff val="80000"/>
            </a:schemeClr>
          </a:solidFill>
          <a:ln w="9525">
            <a:noFill/>
            <a:miter lim="800000"/>
            <a:headEnd/>
            <a:tailEnd/>
          </a:ln>
        </p:spPr>
        <p:txBody>
          <a:bodyPr/>
          <a:lstStyle/>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مواكبة التطورات </a:t>
            </a:r>
            <a:r>
              <a:rPr lang="ar-MA" sz="2100" b="1" dirty="0" err="1">
                <a:solidFill>
                  <a:schemeClr val="accent4">
                    <a:lumMod val="75000"/>
                  </a:schemeClr>
                </a:solidFill>
              </a:rPr>
              <a:t>المتسارعة</a:t>
            </a:r>
            <a:r>
              <a:rPr lang="ar-MA" sz="2100" b="1" dirty="0">
                <a:solidFill>
                  <a:schemeClr val="accent4">
                    <a:lumMod val="75000"/>
                  </a:schemeClr>
                </a:solidFill>
              </a:rPr>
              <a:t> التي يعرفها سوق الشغل </a:t>
            </a:r>
            <a:r>
              <a:rPr lang="ar-MA" sz="2100" b="1" dirty="0" smtClean="0">
                <a:solidFill>
                  <a:schemeClr val="accent4">
                    <a:lumMod val="75000"/>
                  </a:schemeClr>
                </a:solidFill>
              </a:rPr>
              <a:t>لمخططات </a:t>
            </a:r>
            <a:r>
              <a:rPr lang="ar-MA" sz="2100" b="1" dirty="0">
                <a:solidFill>
                  <a:schemeClr val="accent4">
                    <a:lumMod val="75000"/>
                  </a:schemeClr>
                </a:solidFill>
              </a:rPr>
              <a:t>التنمية الجديدة وتطوير وترشيد </a:t>
            </a:r>
            <a:r>
              <a:rPr lang="ar-MA" sz="2100" b="1" dirty="0" err="1">
                <a:solidFill>
                  <a:schemeClr val="accent4">
                    <a:lumMod val="75000"/>
                  </a:schemeClr>
                </a:solidFill>
              </a:rPr>
              <a:t>حكامته</a:t>
            </a:r>
            <a:r>
              <a:rPr lang="ar-MA" sz="2100" b="1" dirty="0">
                <a:solidFill>
                  <a:schemeClr val="accent4">
                    <a:lumMod val="75000"/>
                  </a:schemeClr>
                </a:solidFill>
              </a:rPr>
              <a:t> وكذا مواكبة دينامكية </a:t>
            </a:r>
            <a:r>
              <a:rPr lang="ar-MA" sz="2100" b="1" dirty="0" err="1">
                <a:solidFill>
                  <a:schemeClr val="accent4">
                    <a:lumMod val="75000"/>
                  </a:schemeClr>
                </a:solidFill>
              </a:rPr>
              <a:t>الاستثمار؛</a:t>
            </a:r>
            <a:endParaRPr lang="ar-MA" sz="2100" b="1" dirty="0">
              <a:solidFill>
                <a:schemeClr val="accent4">
                  <a:lumMod val="75000"/>
                </a:schemeClr>
              </a:solidFill>
            </a:endParaRP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تطوير وإصلاح نظام الوساطة بشقيه العام والخاص</a:t>
            </a: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تحسين جدوى السياسات الإرادية لإنعاش التشغيل وتقوية </a:t>
            </a:r>
            <a:r>
              <a:rPr lang="ar-MA" sz="2100" b="1" dirty="0" smtClean="0">
                <a:solidFill>
                  <a:schemeClr val="accent4">
                    <a:lumMod val="75000"/>
                  </a:schemeClr>
                </a:solidFill>
              </a:rPr>
              <a:t>فعاليتها</a:t>
            </a:r>
          </a:p>
          <a:p>
            <a:pPr marL="266700" indent="-266700" algn="just" rtl="1" eaLnBrk="0" hangingPunct="0">
              <a:spcBef>
                <a:spcPts val="600"/>
              </a:spcBef>
              <a:spcAft>
                <a:spcPts val="600"/>
              </a:spcAft>
              <a:buFont typeface="Wingdings" pitchFamily="2" charset="2"/>
              <a:buChar char="q"/>
              <a:defRPr/>
            </a:pPr>
            <a:r>
              <a:rPr lang="ar-MA" sz="2100" b="1" dirty="0" smtClean="0">
                <a:solidFill>
                  <a:schemeClr val="accent4">
                    <a:lumMod val="75000"/>
                  </a:schemeClr>
                </a:solidFill>
              </a:rPr>
              <a:t>ضرورة إحداث مرصد وطني للتشغيل </a:t>
            </a:r>
            <a:r>
              <a:rPr lang="ar-EG" sz="2100" b="1" dirty="0" smtClean="0">
                <a:solidFill>
                  <a:schemeClr val="accent4">
                    <a:lumMod val="75000"/>
                  </a:schemeClr>
                </a:solidFill>
              </a:rPr>
              <a:t>و</a:t>
            </a:r>
            <a:r>
              <a:rPr lang="ar-MA" sz="2100" b="1" dirty="0" smtClean="0">
                <a:solidFill>
                  <a:schemeClr val="accent4">
                    <a:lumMod val="75000"/>
                  </a:schemeClr>
                </a:solidFill>
              </a:rPr>
              <a:t>تطوير نظام المعلومات حول سوق العمل</a:t>
            </a:r>
            <a:endParaRPr lang="ar-MA" sz="2100" b="1" dirty="0">
              <a:solidFill>
                <a:schemeClr val="accent4">
                  <a:lumMod val="75000"/>
                </a:schemeClr>
              </a:solidFill>
            </a:endParaRP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توسيع وتعميم الحماية الاجتماعية والتغطية الصحية الأساسية بصورة تدريجية لتشمل الفئات غير المشمولة </a:t>
            </a:r>
            <a:r>
              <a:rPr lang="ar-MA" sz="2100" b="1" dirty="0" err="1">
                <a:solidFill>
                  <a:schemeClr val="accent4">
                    <a:lumMod val="75000"/>
                  </a:schemeClr>
                </a:solidFill>
              </a:rPr>
              <a:t>بها</a:t>
            </a:r>
            <a:r>
              <a:rPr lang="ar-MA" sz="2100" b="1" dirty="0">
                <a:solidFill>
                  <a:schemeClr val="accent4">
                    <a:lumMod val="75000"/>
                  </a:schemeClr>
                </a:solidFill>
              </a:rPr>
              <a:t> خصوصا أصحاب المهن الحرة والعمال المستقلين وطلبة التعليم </a:t>
            </a:r>
            <a:r>
              <a:rPr lang="ar-MA" sz="2100" b="1" dirty="0" err="1">
                <a:solidFill>
                  <a:schemeClr val="accent4">
                    <a:lumMod val="75000"/>
                  </a:schemeClr>
                </a:solidFill>
              </a:rPr>
              <a:t>العالي؛</a:t>
            </a:r>
            <a:endParaRPr lang="ar-MA" sz="2100" b="1" dirty="0">
              <a:solidFill>
                <a:schemeClr val="accent4">
                  <a:lumMod val="75000"/>
                </a:schemeClr>
              </a:solidFill>
            </a:endParaRP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إعمال مفهوم العمل اللائق وترسيخ ثقافة الحوار والتعاقد في العلاقات المهنية؛</a:t>
            </a:r>
            <a:endParaRPr lang="fr-FR" sz="2100" b="1" dirty="0">
              <a:solidFill>
                <a:schemeClr val="accent4">
                  <a:lumMod val="75000"/>
                </a:schemeClr>
              </a:solidFill>
            </a:endParaRP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بناء شراكات اجتماعية تراعي حقوق وواجبات أطراف الإنتاج وتشجيع المفاوضة الجماعية كآلية لتدبير قضايا </a:t>
            </a:r>
            <a:r>
              <a:rPr lang="ar-MA" sz="2100" b="1" dirty="0" err="1">
                <a:solidFill>
                  <a:schemeClr val="accent4">
                    <a:lumMod val="75000"/>
                  </a:schemeClr>
                </a:solidFill>
              </a:rPr>
              <a:t>الشغل؛</a:t>
            </a:r>
            <a:endParaRPr lang="ar-MA" sz="2100" b="1" dirty="0">
              <a:solidFill>
                <a:schemeClr val="accent4">
                  <a:lumMod val="75000"/>
                </a:schemeClr>
              </a:solidFill>
            </a:endParaRP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ملائمة التكوين مع حاجيات سوق الشغل وضمان تكافؤ الفرص بين الجهات في خلق فرص </a:t>
            </a:r>
            <a:r>
              <a:rPr lang="ar-MA" sz="2100" b="1" dirty="0" err="1">
                <a:solidFill>
                  <a:schemeClr val="accent4">
                    <a:lumMod val="75000"/>
                  </a:schemeClr>
                </a:solidFill>
              </a:rPr>
              <a:t>الشغل؛</a:t>
            </a:r>
            <a:endParaRPr lang="ar-MA" sz="2100" b="1" dirty="0">
              <a:solidFill>
                <a:schemeClr val="accent4">
                  <a:lumMod val="75000"/>
                </a:schemeClr>
              </a:solidFill>
            </a:endParaRPr>
          </a:p>
          <a:p>
            <a:pPr marL="266700" indent="-266700" algn="just" rtl="1" eaLnBrk="0" hangingPunct="0">
              <a:spcBef>
                <a:spcPts val="600"/>
              </a:spcBef>
              <a:spcAft>
                <a:spcPts val="600"/>
              </a:spcAft>
              <a:buFont typeface="Wingdings" pitchFamily="2" charset="2"/>
              <a:buChar char="q"/>
              <a:defRPr/>
            </a:pPr>
            <a:r>
              <a:rPr lang="ar-MA" sz="2100" b="1" dirty="0">
                <a:solidFill>
                  <a:schemeClr val="accent4">
                    <a:lumMod val="75000"/>
                  </a:schemeClr>
                </a:solidFill>
              </a:rPr>
              <a:t>ترسيخ دولة الحق والقانون وإرساء دعائم </a:t>
            </a:r>
            <a:r>
              <a:rPr lang="ar-MA" sz="2100" b="1" dirty="0" err="1">
                <a:solidFill>
                  <a:schemeClr val="accent4">
                    <a:lumMod val="75000"/>
                  </a:schemeClr>
                </a:solidFill>
              </a:rPr>
              <a:t>الجهوية</a:t>
            </a:r>
            <a:r>
              <a:rPr lang="ar-MA" sz="2100" b="1" dirty="0">
                <a:solidFill>
                  <a:schemeClr val="accent4">
                    <a:lumMod val="75000"/>
                  </a:schemeClr>
                </a:solidFill>
              </a:rPr>
              <a:t> </a:t>
            </a:r>
            <a:r>
              <a:rPr lang="ar-MA" sz="2100" b="1" dirty="0" err="1">
                <a:solidFill>
                  <a:schemeClr val="accent4">
                    <a:lumMod val="75000"/>
                  </a:schemeClr>
                </a:solidFill>
              </a:rPr>
              <a:t>الموسعة؛</a:t>
            </a:r>
            <a:r>
              <a:rPr lang="ar-MA" sz="2100" b="1" dirty="0">
                <a:solidFill>
                  <a:schemeClr val="accent4">
                    <a:lumMod val="75000"/>
                  </a:schemeClr>
                </a:solidFill>
              </a:rPr>
              <a:t> </a:t>
            </a:r>
            <a:endParaRPr lang="fr-FR" sz="2000" dirty="0">
              <a:solidFill>
                <a:schemeClr val="accent4">
                  <a:lumMod val="75000"/>
                </a:schemeClr>
              </a:solidFill>
              <a:latin typeface="+mn-lt"/>
              <a:cs typeface="+mn-cs"/>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59</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48680"/>
          </a:xfrm>
          <a:solidFill>
            <a:schemeClr val="tx2">
              <a:lumMod val="60000"/>
              <a:lumOff val="40000"/>
            </a:schemeClr>
          </a:solidFill>
        </p:spPr>
        <p:txBody>
          <a:bodyPr rtlCol="0">
            <a:normAutofit fontScale="90000"/>
          </a:bodyPr>
          <a:lstStyle/>
          <a:p>
            <a:pPr eaLnBrk="1" fontAlgn="auto" hangingPunct="1">
              <a:spcAft>
                <a:spcPts val="0"/>
              </a:spcAft>
              <a:defRPr/>
            </a:pPr>
            <a:r>
              <a:rPr lang="ar-MA" sz="4000" b="1" dirty="0" smtClean="0">
                <a:solidFill>
                  <a:schemeClr val="bg1"/>
                </a:solidFill>
              </a:rPr>
              <a:t>أهم المنجزات</a:t>
            </a:r>
            <a:endParaRPr lang="fr-FR" sz="4000" b="1" dirty="0">
              <a:solidFill>
                <a:schemeClr val="bg1"/>
              </a:solidFill>
            </a:endParaRPr>
          </a:p>
        </p:txBody>
      </p:sp>
      <p:pic>
        <p:nvPicPr>
          <p:cNvPr id="5123" name="Picture 32"/>
          <p:cNvPicPr>
            <a:picLocks noChangeAspect="1" noChangeArrowheads="1"/>
          </p:cNvPicPr>
          <p:nvPr/>
        </p:nvPicPr>
        <p:blipFill>
          <a:blip r:embed="rId2" cstate="print"/>
          <a:srcRect/>
          <a:stretch>
            <a:fillRect/>
          </a:stretch>
        </p:blipFill>
        <p:spPr bwMode="auto">
          <a:xfrm>
            <a:off x="7429500" y="1412776"/>
            <a:ext cx="1427163" cy="647700"/>
          </a:xfrm>
          <a:prstGeom prst="rect">
            <a:avLst/>
          </a:prstGeom>
          <a:noFill/>
          <a:ln w="9525">
            <a:noFill/>
            <a:miter lim="800000"/>
            <a:headEnd/>
            <a:tailEnd/>
          </a:ln>
        </p:spPr>
      </p:pic>
      <p:sp>
        <p:nvSpPr>
          <p:cNvPr id="5" name="Text Box 12"/>
          <p:cNvSpPr txBox="1">
            <a:spLocks noChangeArrowheads="1"/>
          </p:cNvSpPr>
          <p:nvPr/>
        </p:nvSpPr>
        <p:spPr bwMode="auto">
          <a:xfrm>
            <a:off x="3995738" y="692696"/>
            <a:ext cx="4992687" cy="461962"/>
          </a:xfrm>
          <a:prstGeom prst="rect">
            <a:avLst/>
          </a:prstGeom>
          <a:solidFill>
            <a:schemeClr val="accent4">
              <a:lumMod val="75000"/>
            </a:schemeClr>
          </a:solidFill>
          <a:ln w="9525">
            <a:solidFill>
              <a:schemeClr val="accent1">
                <a:lumMod val="20000"/>
                <a:lumOff val="80000"/>
              </a:schemeClr>
            </a:solidFill>
            <a:miter lim="800000"/>
            <a:headEnd/>
            <a:tailEnd/>
          </a:ln>
        </p:spPr>
        <p:txBody>
          <a:bodyPr>
            <a:spAutoFit/>
          </a:bodyPr>
          <a:lstStyle/>
          <a:p>
            <a:pPr algn="r" rtl="1" fontAlgn="auto">
              <a:spcBef>
                <a:spcPct val="50000"/>
              </a:spcBef>
              <a:spcAft>
                <a:spcPts val="0"/>
              </a:spcAft>
              <a:defRPr/>
            </a:pPr>
            <a:r>
              <a:rPr lang="ar-MA" sz="2400" b="1" dirty="0">
                <a:solidFill>
                  <a:schemeClr val="bg1"/>
                </a:solidFill>
                <a:latin typeface="+mn-lt"/>
                <a:cs typeface="+mn-cs"/>
              </a:rPr>
              <a:t>أولا: تتبع تنفيذ السياسة الإرادية لإنعاش التشغيل</a:t>
            </a:r>
            <a:endParaRPr lang="fr-FR" sz="2400" b="1" dirty="0">
              <a:solidFill>
                <a:schemeClr val="bg1"/>
              </a:solidFill>
              <a:latin typeface="+mn-lt"/>
              <a:cs typeface="+mn-cs"/>
            </a:endParaRPr>
          </a:p>
        </p:txBody>
      </p:sp>
      <p:sp>
        <p:nvSpPr>
          <p:cNvPr id="7" name="Text Box 14"/>
          <p:cNvSpPr txBox="1">
            <a:spLocks noChangeArrowheads="1"/>
          </p:cNvSpPr>
          <p:nvPr/>
        </p:nvSpPr>
        <p:spPr bwMode="auto">
          <a:xfrm>
            <a:off x="179512" y="1352962"/>
            <a:ext cx="7217469" cy="707886"/>
          </a:xfrm>
          <a:prstGeom prst="rect">
            <a:avLst/>
          </a:prstGeom>
          <a:solidFill>
            <a:schemeClr val="accent4">
              <a:lumMod val="20000"/>
              <a:lumOff val="80000"/>
            </a:schemeClr>
          </a:solidFill>
          <a:ln w="9525">
            <a:solidFill>
              <a:schemeClr val="bg1"/>
            </a:solidFill>
            <a:miter lim="800000"/>
            <a:headEnd/>
            <a:tailEnd/>
          </a:ln>
        </p:spPr>
        <p:txBody>
          <a:bodyPr wrap="square">
            <a:spAutoFit/>
          </a:bodyPr>
          <a:lstStyle/>
          <a:p>
            <a:pPr algn="just" rtl="1" fontAlgn="auto">
              <a:spcBef>
                <a:spcPct val="50000"/>
              </a:spcBef>
              <a:spcAft>
                <a:spcPts val="0"/>
              </a:spcAft>
              <a:defRPr/>
            </a:pPr>
            <a:r>
              <a:rPr lang="ar-SA" altLang="zh-CN" sz="2000" dirty="0">
                <a:solidFill>
                  <a:schemeClr val="accent4">
                    <a:lumMod val="75000"/>
                  </a:schemeClr>
                </a:solidFill>
                <a:latin typeface="+mn-lt"/>
                <a:cs typeface="+mj-cs"/>
              </a:rPr>
              <a:t>إجمالي منجزات البرنامج منذ سنة 2006</a:t>
            </a:r>
            <a:r>
              <a:rPr lang="ar-MA" altLang="zh-CN" sz="2000" dirty="0">
                <a:solidFill>
                  <a:schemeClr val="accent4">
                    <a:lumMod val="75000"/>
                  </a:schemeClr>
                </a:solidFill>
                <a:latin typeface="+mn-lt"/>
                <a:cs typeface="+mj-cs"/>
              </a:rPr>
              <a:t> إلى نهاية فبراير2013</a:t>
            </a:r>
            <a:r>
              <a:rPr lang="ar-MA" altLang="zh-CN" sz="2000" dirty="0" err="1">
                <a:solidFill>
                  <a:schemeClr val="accent4">
                    <a:lumMod val="75000"/>
                  </a:schemeClr>
                </a:solidFill>
                <a:latin typeface="+mn-lt"/>
                <a:cs typeface="+mj-cs"/>
              </a:rPr>
              <a:t>:</a:t>
            </a:r>
            <a:r>
              <a:rPr lang="ar-MA" altLang="zh-CN" sz="2000" b="1" dirty="0">
                <a:solidFill>
                  <a:schemeClr val="accent4">
                    <a:lumMod val="75000"/>
                  </a:schemeClr>
                </a:solidFill>
                <a:latin typeface="+mn-lt"/>
                <a:cs typeface="+mj-cs"/>
              </a:rPr>
              <a:t> </a:t>
            </a:r>
            <a:r>
              <a:rPr lang="ar-SA" altLang="zh-CN" sz="2000" b="1" dirty="0">
                <a:solidFill>
                  <a:schemeClr val="accent4">
                    <a:lumMod val="75000"/>
                  </a:schemeClr>
                </a:solidFill>
                <a:latin typeface="+mn-lt"/>
                <a:cs typeface="+mj-cs"/>
              </a:rPr>
              <a:t>إدماج</a:t>
            </a:r>
            <a:r>
              <a:rPr lang="ar-MA" altLang="zh-CN" sz="2000" dirty="0">
                <a:solidFill>
                  <a:schemeClr val="accent4">
                    <a:lumMod val="75000"/>
                  </a:schemeClr>
                </a:solidFill>
                <a:latin typeface="+mn-lt"/>
                <a:cs typeface="+mj-cs"/>
              </a:rPr>
              <a:t> </a:t>
            </a:r>
            <a:r>
              <a:rPr lang="ar-MA" altLang="zh-CN" sz="2000" b="1" dirty="0">
                <a:solidFill>
                  <a:schemeClr val="accent4">
                    <a:lumMod val="75000"/>
                  </a:schemeClr>
                </a:solidFill>
                <a:latin typeface="+mn-lt"/>
                <a:cs typeface="+mj-cs"/>
              </a:rPr>
              <a:t>حوالي 349.740</a:t>
            </a:r>
            <a:r>
              <a:rPr lang="ar-MA" altLang="zh-CN" sz="2000" dirty="0">
                <a:solidFill>
                  <a:schemeClr val="accent4">
                    <a:lumMod val="75000"/>
                  </a:schemeClr>
                </a:solidFill>
                <a:latin typeface="+mn-lt"/>
                <a:cs typeface="+mj-cs"/>
              </a:rPr>
              <a:t> باحث عن شغل، منها حوالي</a:t>
            </a:r>
            <a:r>
              <a:rPr lang="ar-MA" sz="2000" dirty="0">
                <a:solidFill>
                  <a:schemeClr val="accent4">
                    <a:lumMod val="75000"/>
                  </a:schemeClr>
                </a:solidFill>
                <a:latin typeface="+mn-lt"/>
                <a:cs typeface="+mj-cs"/>
              </a:rPr>
              <a:t> </a:t>
            </a:r>
            <a:r>
              <a:rPr lang="ar-MA" sz="2000" b="1" dirty="0">
                <a:solidFill>
                  <a:schemeClr val="accent4">
                    <a:lumMod val="75000"/>
                  </a:schemeClr>
                </a:solidFill>
                <a:latin typeface="Times New Roman" pitchFamily="18" charset="0"/>
                <a:cs typeface="Times New Roman" pitchFamily="18" charset="0"/>
              </a:rPr>
              <a:t>7400 خلال الشهرين الأولين من سنة 2013 </a:t>
            </a:r>
            <a:r>
              <a:rPr lang="ar-MA" sz="2000" b="1" dirty="0" smtClean="0">
                <a:solidFill>
                  <a:schemeClr val="accent4">
                    <a:lumMod val="75000"/>
                  </a:schemeClr>
                </a:solidFill>
                <a:latin typeface="Times New Roman" pitchFamily="18" charset="0"/>
                <a:cs typeface="Times New Roman" pitchFamily="18" charset="0"/>
              </a:rPr>
              <a:t>2</a:t>
            </a:r>
          </a:p>
        </p:txBody>
      </p:sp>
      <p:pic>
        <p:nvPicPr>
          <p:cNvPr id="5126" name="Picture 4"/>
          <p:cNvPicPr>
            <a:picLocks noChangeAspect="1" noChangeArrowheads="1"/>
          </p:cNvPicPr>
          <p:nvPr/>
        </p:nvPicPr>
        <p:blipFill>
          <a:blip r:embed="rId3" cstate="print"/>
          <a:srcRect/>
          <a:stretch>
            <a:fillRect/>
          </a:stretch>
        </p:blipFill>
        <p:spPr bwMode="auto">
          <a:xfrm>
            <a:off x="7643813" y="2996952"/>
            <a:ext cx="1285875" cy="811213"/>
          </a:xfrm>
          <a:prstGeom prst="rect">
            <a:avLst/>
          </a:prstGeom>
          <a:noFill/>
          <a:ln w="9525">
            <a:noFill/>
            <a:miter lim="800000"/>
            <a:headEnd/>
            <a:tailEnd/>
          </a:ln>
        </p:spPr>
      </p:pic>
      <p:sp>
        <p:nvSpPr>
          <p:cNvPr id="5127" name="Text Box 17"/>
          <p:cNvSpPr txBox="1">
            <a:spLocks noChangeArrowheads="1"/>
          </p:cNvSpPr>
          <p:nvPr/>
        </p:nvSpPr>
        <p:spPr bwMode="auto">
          <a:xfrm>
            <a:off x="180281" y="2132856"/>
            <a:ext cx="7217469" cy="3046988"/>
          </a:xfrm>
          <a:prstGeom prst="rect">
            <a:avLst/>
          </a:prstGeom>
          <a:solidFill>
            <a:schemeClr val="accent4">
              <a:lumMod val="20000"/>
              <a:lumOff val="80000"/>
            </a:schemeClr>
          </a:solidFill>
          <a:ln w="9525">
            <a:solidFill>
              <a:schemeClr val="bg1"/>
            </a:solidFill>
            <a:miter lim="800000"/>
            <a:headEnd/>
            <a:tailEnd/>
          </a:ln>
        </p:spPr>
        <p:txBody>
          <a:bodyPr wrap="square">
            <a:spAutoFit/>
          </a:bodyPr>
          <a:lstStyle/>
          <a:p>
            <a:pPr marL="285750" indent="-285750" algn="r" rtl="1">
              <a:buClr>
                <a:srgbClr val="800080"/>
              </a:buClr>
              <a:buFont typeface="Wingdings" pitchFamily="2" charset="2"/>
              <a:buChar char="§"/>
            </a:pPr>
            <a:r>
              <a:rPr lang="ar-SA" altLang="zh-CN" sz="2400" dirty="0">
                <a:solidFill>
                  <a:schemeClr val="accent4">
                    <a:lumMod val="75000"/>
                  </a:schemeClr>
                </a:solidFill>
                <a:latin typeface="Calibri" pitchFamily="34" charset="0"/>
                <a:cs typeface="Times New Roman" pitchFamily="18" charset="0"/>
              </a:rPr>
              <a:t>إجمالي منجزات البرنامج منذ سنة 200</a:t>
            </a:r>
            <a:r>
              <a:rPr lang="ar-MA" altLang="zh-CN" sz="2400" dirty="0">
                <a:solidFill>
                  <a:schemeClr val="accent4">
                    <a:lumMod val="75000"/>
                  </a:schemeClr>
                </a:solidFill>
                <a:latin typeface="Calibri" pitchFamily="34" charset="0"/>
                <a:cs typeface="Times New Roman" pitchFamily="18" charset="0"/>
              </a:rPr>
              <a:t>7 إلى </a:t>
            </a:r>
            <a:r>
              <a:rPr lang="ar-MA" altLang="zh-CN" sz="2400" dirty="0">
                <a:solidFill>
                  <a:schemeClr val="accent4">
                    <a:lumMod val="75000"/>
                  </a:schemeClr>
                </a:solidFill>
                <a:cs typeface="Times New Roman" pitchFamily="18" charset="0"/>
              </a:rPr>
              <a:t>نهاية </a:t>
            </a:r>
            <a:r>
              <a:rPr lang="ar-MA" altLang="zh-CN" sz="2400" dirty="0" err="1">
                <a:solidFill>
                  <a:schemeClr val="accent4">
                    <a:lumMod val="75000"/>
                  </a:schemeClr>
                </a:solidFill>
                <a:cs typeface="Times New Roman" pitchFamily="18" charset="0"/>
              </a:rPr>
              <a:t>فبراير2013</a:t>
            </a:r>
            <a:r>
              <a:rPr lang="ar-MA" altLang="zh-CN" sz="2400" dirty="0">
                <a:solidFill>
                  <a:schemeClr val="accent4">
                    <a:lumMod val="75000"/>
                  </a:schemeClr>
                </a:solidFill>
                <a:cs typeface="Times New Roman" pitchFamily="18" charset="0"/>
              </a:rPr>
              <a:t> </a:t>
            </a:r>
            <a:r>
              <a:rPr lang="ar-MA" altLang="zh-CN" sz="2400" dirty="0">
                <a:solidFill>
                  <a:schemeClr val="accent4">
                    <a:lumMod val="75000"/>
                  </a:schemeClr>
                </a:solidFill>
                <a:latin typeface="Calibri" pitchFamily="34" charset="0"/>
                <a:cs typeface="Times New Roman" pitchFamily="18" charset="0"/>
              </a:rPr>
              <a:t>:تأهيل </a:t>
            </a:r>
            <a:r>
              <a:rPr lang="ar-SA" altLang="zh-CN" sz="2400" dirty="0">
                <a:solidFill>
                  <a:schemeClr val="accent4">
                    <a:lumMod val="75000"/>
                  </a:schemeClr>
                </a:solidFill>
                <a:latin typeface="Calibri" pitchFamily="34" charset="0"/>
                <a:cs typeface="Times New Roman" pitchFamily="18" charset="0"/>
              </a:rPr>
              <a:t> </a:t>
            </a:r>
            <a:r>
              <a:rPr lang="ar-MA" altLang="zh-CN" sz="2400" dirty="0">
                <a:solidFill>
                  <a:schemeClr val="accent4">
                    <a:lumMod val="75000"/>
                  </a:schemeClr>
                </a:solidFill>
                <a:latin typeface="Calibri" pitchFamily="34" charset="0"/>
                <a:cs typeface="Times New Roman" pitchFamily="18" charset="0"/>
              </a:rPr>
              <a:t>حوالي </a:t>
            </a:r>
            <a:r>
              <a:rPr lang="ar-MA" altLang="zh-CN" sz="2400" b="1" dirty="0">
                <a:solidFill>
                  <a:schemeClr val="accent4">
                    <a:lumMod val="75000"/>
                  </a:schemeClr>
                </a:solidFill>
                <a:latin typeface="Calibri" pitchFamily="34" charset="0"/>
                <a:cs typeface="Times New Roman" pitchFamily="18" charset="0"/>
              </a:rPr>
              <a:t>90.000 </a:t>
            </a:r>
            <a:r>
              <a:rPr lang="ar-MA" altLang="zh-CN" sz="2400" dirty="0">
                <a:solidFill>
                  <a:schemeClr val="accent4">
                    <a:lumMod val="75000"/>
                  </a:schemeClr>
                </a:solidFill>
                <a:latin typeface="Calibri" pitchFamily="34" charset="0"/>
                <a:cs typeface="Times New Roman" pitchFamily="18" charset="0"/>
              </a:rPr>
              <a:t>باحث عن شغل  من خلال  مختلف أنواع التكوين المبرمجة في إطار البرنامج المذكور مع التركيز </a:t>
            </a:r>
            <a:r>
              <a:rPr lang="ar-MA" altLang="zh-CN" sz="2400">
                <a:solidFill>
                  <a:schemeClr val="accent4">
                    <a:lumMod val="75000"/>
                  </a:schemeClr>
                </a:solidFill>
                <a:latin typeface="Calibri" pitchFamily="34" charset="0"/>
                <a:cs typeface="Times New Roman" pitchFamily="18" charset="0"/>
              </a:rPr>
              <a:t>على:</a:t>
            </a:r>
          </a:p>
          <a:p>
            <a:pPr marL="742950" lvl="1" indent="-285750" algn="r" rtl="1">
              <a:buClr>
                <a:srgbClr val="800080"/>
              </a:buClr>
              <a:buFont typeface="Arial" pitchFamily="34" charset="0"/>
              <a:buChar char="←"/>
            </a:pPr>
            <a:r>
              <a:rPr lang="ar-MA" sz="2400" b="1" dirty="0">
                <a:solidFill>
                  <a:schemeClr val="accent4">
                    <a:lumMod val="75000"/>
                  </a:schemeClr>
                </a:solidFill>
                <a:ea typeface="SimSun" pitchFamily="2" charset="-122"/>
                <a:cs typeface="Times New Roman" pitchFamily="18" charset="0"/>
              </a:rPr>
              <a:t>دعم التكوين بالقطاعات الواعدة</a:t>
            </a:r>
            <a:r>
              <a:rPr lang="ar-MA" sz="2400" dirty="0">
                <a:solidFill>
                  <a:schemeClr val="accent4">
                    <a:lumMod val="75000"/>
                  </a:schemeClr>
                </a:solidFill>
                <a:latin typeface="Verdana" pitchFamily="34" charset="0"/>
                <a:ea typeface="SimSun" pitchFamily="2" charset="-122"/>
                <a:cs typeface="Times New Roman" pitchFamily="18" charset="0"/>
              </a:rPr>
              <a:t>: صناعة السيارات، الطائرات، الخدمات عن بعد، الإلكترونيك</a:t>
            </a:r>
          </a:p>
          <a:p>
            <a:pPr marL="742950" lvl="1" indent="-285750" algn="r" rtl="1">
              <a:buClr>
                <a:srgbClr val="800080"/>
              </a:buClr>
              <a:buFont typeface="Arial" pitchFamily="34" charset="0"/>
              <a:buChar char="←"/>
            </a:pPr>
            <a:r>
              <a:rPr lang="ar-MA" sz="2400" b="1" dirty="0">
                <a:solidFill>
                  <a:schemeClr val="accent4">
                    <a:lumMod val="75000"/>
                  </a:schemeClr>
                </a:solidFill>
                <a:ea typeface="SimSun" pitchFamily="2" charset="-122"/>
                <a:cs typeface="Times New Roman" pitchFamily="18" charset="0"/>
              </a:rPr>
              <a:t>البرامج القطاعية الخاصة</a:t>
            </a:r>
            <a:r>
              <a:rPr lang="ar-EG" sz="2400" dirty="0" err="1">
                <a:solidFill>
                  <a:schemeClr val="accent4">
                    <a:lumMod val="75000"/>
                  </a:schemeClr>
                </a:solidFill>
                <a:latin typeface="Verdana" pitchFamily="34" charset="0"/>
                <a:ea typeface="SimSun" pitchFamily="2" charset="-122"/>
                <a:cs typeface="Times New Roman" pitchFamily="18" charset="0"/>
              </a:rPr>
              <a:t>:</a:t>
            </a:r>
            <a:r>
              <a:rPr lang="fr-FR" sz="2400" dirty="0">
                <a:solidFill>
                  <a:schemeClr val="accent4">
                    <a:lumMod val="75000"/>
                  </a:schemeClr>
                </a:solidFill>
                <a:latin typeface="Verdana" pitchFamily="34" charset="0"/>
                <a:ea typeface="SimSun" pitchFamily="2" charset="-122"/>
                <a:cs typeface="Times New Roman" pitchFamily="18" charset="0"/>
              </a:rPr>
              <a:t> </a:t>
            </a:r>
            <a:r>
              <a:rPr lang="ar-EG" sz="2400" dirty="0">
                <a:solidFill>
                  <a:schemeClr val="accent4">
                    <a:lumMod val="75000"/>
                  </a:schemeClr>
                </a:solidFill>
                <a:latin typeface="Verdana" pitchFamily="34" charset="0"/>
                <a:ea typeface="SimSun" pitchFamily="2" charset="-122"/>
                <a:cs typeface="Times New Roman" pitchFamily="18" charset="0"/>
              </a:rPr>
              <a:t>أكاديمية التدريس</a:t>
            </a:r>
            <a:r>
              <a:rPr lang="ar-MA" sz="2400" dirty="0" err="1">
                <a:solidFill>
                  <a:schemeClr val="accent4">
                    <a:lumMod val="75000"/>
                  </a:schemeClr>
                </a:solidFill>
                <a:latin typeface="Verdana" pitchFamily="34" charset="0"/>
                <a:ea typeface="SimSun" pitchFamily="2" charset="-122"/>
                <a:cs typeface="Times New Roman" pitchFamily="18" charset="0"/>
              </a:rPr>
              <a:t>...،</a:t>
            </a:r>
            <a:r>
              <a:rPr lang="ar-MA" sz="2400" dirty="0">
                <a:solidFill>
                  <a:schemeClr val="accent4">
                    <a:lumMod val="75000"/>
                  </a:schemeClr>
                </a:solidFill>
                <a:latin typeface="Verdana" pitchFamily="34" charset="0"/>
                <a:ea typeface="SimSun" pitchFamily="2" charset="-122"/>
                <a:cs typeface="Times New Roman" pitchFamily="18" charset="0"/>
              </a:rPr>
              <a:t> </a:t>
            </a:r>
          </a:p>
          <a:p>
            <a:pPr marL="285750" indent="-285750" algn="r" rtl="1">
              <a:buClr>
                <a:srgbClr val="800080"/>
              </a:buClr>
              <a:buFont typeface="Wingdings" pitchFamily="2" charset="2"/>
              <a:buChar char="§"/>
            </a:pPr>
            <a:r>
              <a:rPr lang="ar-MA" altLang="zh-CN" sz="2400" dirty="0">
                <a:solidFill>
                  <a:schemeClr val="accent4">
                    <a:lumMod val="75000"/>
                  </a:schemeClr>
                </a:solidFill>
                <a:latin typeface="Verdana" pitchFamily="34" charset="0"/>
                <a:cs typeface="Times New Roman" pitchFamily="18" charset="0"/>
              </a:rPr>
              <a:t>الحصيلة برسم سنة 2013: </a:t>
            </a:r>
            <a:r>
              <a:rPr lang="ar-MA" altLang="zh-CN" sz="2400" dirty="0">
                <a:solidFill>
                  <a:schemeClr val="accent4">
                    <a:lumMod val="75000"/>
                  </a:schemeClr>
                </a:solidFill>
                <a:latin typeface="Calibri" pitchFamily="34" charset="0"/>
                <a:cs typeface="Times New Roman" pitchFamily="18" charset="0"/>
              </a:rPr>
              <a:t>استفادة حوالي </a:t>
            </a:r>
            <a:r>
              <a:rPr lang="ar-MA" altLang="zh-CN" sz="2400" b="1" dirty="0">
                <a:solidFill>
                  <a:schemeClr val="accent4">
                    <a:lumMod val="75000"/>
                  </a:schemeClr>
                </a:solidFill>
                <a:latin typeface="Calibri" pitchFamily="34" charset="0"/>
                <a:cs typeface="Times New Roman" pitchFamily="18" charset="0"/>
              </a:rPr>
              <a:t>3160</a:t>
            </a:r>
            <a:r>
              <a:rPr lang="ar-MA" altLang="zh-CN" sz="2400" dirty="0">
                <a:solidFill>
                  <a:schemeClr val="accent4">
                    <a:lumMod val="75000"/>
                  </a:schemeClr>
                </a:solidFill>
                <a:latin typeface="Calibri" pitchFamily="34" charset="0"/>
                <a:cs typeface="Times New Roman" pitchFamily="18" charset="0"/>
              </a:rPr>
              <a:t> </a:t>
            </a:r>
            <a:r>
              <a:rPr lang="ar-MA" altLang="zh-CN" sz="2400" dirty="0">
                <a:solidFill>
                  <a:schemeClr val="accent4">
                    <a:lumMod val="75000"/>
                  </a:schemeClr>
                </a:solidFill>
                <a:latin typeface="Verdana" pitchFamily="34" charset="0"/>
                <a:cs typeface="Times New Roman" pitchFamily="18" charset="0"/>
              </a:rPr>
              <a:t>برسم الشهرين الأولين من </a:t>
            </a:r>
            <a:r>
              <a:rPr lang="ar-MA" sz="2400" dirty="0">
                <a:solidFill>
                  <a:schemeClr val="accent4">
                    <a:lumMod val="75000"/>
                  </a:schemeClr>
                </a:solidFill>
                <a:latin typeface="Times New Roman" pitchFamily="18" charset="0"/>
                <a:cs typeface="Times New Roman" pitchFamily="18" charset="0"/>
              </a:rPr>
              <a:t>سنة 2013</a:t>
            </a:r>
            <a:endParaRPr lang="ar-MA" sz="2400" dirty="0">
              <a:solidFill>
                <a:schemeClr val="accent4">
                  <a:lumMod val="75000"/>
                </a:schemeClr>
              </a:solidFill>
              <a:latin typeface="Calibri" pitchFamily="34" charset="0"/>
              <a:cs typeface="Times New Roman" pitchFamily="18" charset="0"/>
            </a:endParaRPr>
          </a:p>
        </p:txBody>
      </p:sp>
      <p:pic>
        <p:nvPicPr>
          <p:cNvPr id="5128" name="Picture 13"/>
          <p:cNvPicPr>
            <a:picLocks noChangeAspect="1" noChangeArrowheads="1"/>
          </p:cNvPicPr>
          <p:nvPr/>
        </p:nvPicPr>
        <p:blipFill>
          <a:blip r:embed="rId4" cstate="print"/>
          <a:srcRect/>
          <a:stretch>
            <a:fillRect/>
          </a:stretch>
        </p:blipFill>
        <p:spPr bwMode="auto">
          <a:xfrm>
            <a:off x="7502525" y="5518175"/>
            <a:ext cx="1533525" cy="719137"/>
          </a:xfrm>
          <a:prstGeom prst="rect">
            <a:avLst/>
          </a:prstGeom>
          <a:noFill/>
          <a:ln w="9525">
            <a:noFill/>
            <a:miter lim="800000"/>
            <a:headEnd/>
            <a:tailEnd/>
          </a:ln>
        </p:spPr>
      </p:pic>
      <p:sp>
        <p:nvSpPr>
          <p:cNvPr id="5129" name="Text Box 20"/>
          <p:cNvSpPr txBox="1">
            <a:spLocks noChangeArrowheads="1"/>
          </p:cNvSpPr>
          <p:nvPr/>
        </p:nvSpPr>
        <p:spPr bwMode="auto">
          <a:xfrm>
            <a:off x="181096" y="5301208"/>
            <a:ext cx="7177786" cy="1200329"/>
          </a:xfrm>
          <a:prstGeom prst="rect">
            <a:avLst/>
          </a:prstGeom>
          <a:solidFill>
            <a:schemeClr val="accent4">
              <a:lumMod val="20000"/>
              <a:lumOff val="80000"/>
            </a:schemeClr>
          </a:solidFill>
          <a:ln w="9525">
            <a:solidFill>
              <a:schemeClr val="bg1"/>
            </a:solidFill>
            <a:miter lim="800000"/>
            <a:headEnd/>
            <a:tailEnd/>
          </a:ln>
        </p:spPr>
        <p:txBody>
          <a:bodyPr wrap="square">
            <a:spAutoFit/>
          </a:bodyPr>
          <a:lstStyle/>
          <a:p>
            <a:pPr algn="just" rtl="1">
              <a:spcBef>
                <a:spcPts val="600"/>
              </a:spcBef>
            </a:pPr>
            <a:r>
              <a:rPr lang="ar-SA" altLang="zh-CN" sz="2400" dirty="0">
                <a:solidFill>
                  <a:schemeClr val="accent4">
                    <a:lumMod val="75000"/>
                  </a:schemeClr>
                </a:solidFill>
                <a:latin typeface="Calibri" pitchFamily="34" charset="0"/>
                <a:cs typeface="Times New Roman" pitchFamily="18" charset="0"/>
              </a:rPr>
              <a:t>إجمالي منجزات البرنامج منذ سنة 200</a:t>
            </a:r>
            <a:r>
              <a:rPr lang="ar-MA" altLang="zh-CN" sz="2400" dirty="0">
                <a:solidFill>
                  <a:schemeClr val="accent4">
                    <a:lumMod val="75000"/>
                  </a:schemeClr>
                </a:solidFill>
                <a:latin typeface="Calibri" pitchFamily="34" charset="0"/>
                <a:cs typeface="Times New Roman" pitchFamily="18" charset="0"/>
              </a:rPr>
              <a:t>7 إلى </a:t>
            </a:r>
            <a:r>
              <a:rPr lang="ar-MA" altLang="zh-CN" sz="2400" dirty="0">
                <a:solidFill>
                  <a:schemeClr val="accent4">
                    <a:lumMod val="75000"/>
                  </a:schemeClr>
                </a:solidFill>
                <a:cs typeface="Times New Roman" pitchFamily="18" charset="0"/>
              </a:rPr>
              <a:t>نهاية </a:t>
            </a:r>
            <a:r>
              <a:rPr lang="ar-MA" altLang="zh-CN" sz="2400" dirty="0" err="1">
                <a:solidFill>
                  <a:schemeClr val="accent4">
                    <a:lumMod val="75000"/>
                  </a:schemeClr>
                </a:solidFill>
                <a:cs typeface="Times New Roman" pitchFamily="18" charset="0"/>
              </a:rPr>
              <a:t>فبراير2013</a:t>
            </a:r>
            <a:r>
              <a:rPr lang="ar-MA" altLang="zh-CN" sz="2400" dirty="0">
                <a:solidFill>
                  <a:schemeClr val="accent4">
                    <a:lumMod val="75000"/>
                  </a:schemeClr>
                </a:solidFill>
                <a:cs typeface="Times New Roman" pitchFamily="18" charset="0"/>
              </a:rPr>
              <a:t> </a:t>
            </a:r>
            <a:r>
              <a:rPr lang="ar-MA" altLang="zh-CN" sz="2400" dirty="0" err="1">
                <a:solidFill>
                  <a:schemeClr val="accent4">
                    <a:lumMod val="75000"/>
                  </a:schemeClr>
                </a:solidFill>
                <a:latin typeface="Calibri" pitchFamily="34" charset="0"/>
                <a:cs typeface="Times New Roman" pitchFamily="18" charset="0"/>
              </a:rPr>
              <a:t>:</a:t>
            </a:r>
            <a:r>
              <a:rPr lang="ar-SA" altLang="zh-CN" sz="2400" dirty="0">
                <a:solidFill>
                  <a:schemeClr val="accent4">
                    <a:lumMod val="75000"/>
                  </a:schemeClr>
                </a:solidFill>
                <a:latin typeface="Calibri" pitchFamily="34" charset="0"/>
                <a:cs typeface="Times New Roman" pitchFamily="18" charset="0"/>
              </a:rPr>
              <a:t> </a:t>
            </a:r>
            <a:r>
              <a:rPr lang="ar-MA" altLang="zh-CN" sz="2400" dirty="0">
                <a:solidFill>
                  <a:schemeClr val="accent4">
                    <a:lumMod val="75000"/>
                  </a:schemeClr>
                </a:solidFill>
                <a:latin typeface="Calibri" pitchFamily="34" charset="0"/>
                <a:cs typeface="Times New Roman" pitchFamily="18" charset="0"/>
              </a:rPr>
              <a:t>إحداث  حوالي </a:t>
            </a:r>
            <a:r>
              <a:rPr lang="ar-MA" altLang="zh-CN" sz="2400" b="1" dirty="0">
                <a:solidFill>
                  <a:schemeClr val="accent4">
                    <a:lumMod val="75000"/>
                  </a:schemeClr>
                </a:solidFill>
                <a:latin typeface="Calibri" pitchFamily="34" charset="0"/>
                <a:cs typeface="Times New Roman" pitchFamily="18" charset="0"/>
              </a:rPr>
              <a:t>4830</a:t>
            </a:r>
            <a:r>
              <a:rPr lang="ar-MA" altLang="zh-CN" sz="2400" dirty="0">
                <a:solidFill>
                  <a:schemeClr val="accent4">
                    <a:lumMod val="75000"/>
                  </a:schemeClr>
                </a:solidFill>
                <a:latin typeface="Calibri" pitchFamily="34" charset="0"/>
                <a:cs typeface="Times New Roman" pitchFamily="18" charset="0"/>
              </a:rPr>
              <a:t> مقاولة أحدثت </a:t>
            </a:r>
            <a:r>
              <a:rPr lang="ar-MA" altLang="zh-CN" sz="2400" b="1" dirty="0">
                <a:solidFill>
                  <a:schemeClr val="accent4">
                    <a:lumMod val="75000"/>
                  </a:schemeClr>
                </a:solidFill>
                <a:latin typeface="Calibri" pitchFamily="34" charset="0"/>
                <a:cs typeface="Times New Roman" pitchFamily="18" charset="0"/>
              </a:rPr>
              <a:t>حوالي</a:t>
            </a:r>
            <a:r>
              <a:rPr lang="ar-MA" altLang="zh-CN" sz="2400" dirty="0">
                <a:solidFill>
                  <a:schemeClr val="accent4">
                    <a:lumMod val="75000"/>
                  </a:schemeClr>
                </a:solidFill>
                <a:latin typeface="Calibri" pitchFamily="34" charset="0"/>
                <a:cs typeface="Times New Roman" pitchFamily="18" charset="0"/>
              </a:rPr>
              <a:t>  </a:t>
            </a:r>
            <a:r>
              <a:rPr lang="ar-MA" altLang="zh-CN" sz="2400" b="1" dirty="0">
                <a:solidFill>
                  <a:schemeClr val="accent4">
                    <a:lumMod val="75000"/>
                  </a:schemeClr>
                </a:solidFill>
                <a:latin typeface="Calibri" pitchFamily="34" charset="0"/>
                <a:cs typeface="Times New Roman" pitchFamily="18" charset="0"/>
              </a:rPr>
              <a:t>13.750 </a:t>
            </a:r>
            <a:r>
              <a:rPr lang="ar-MA" altLang="zh-CN" sz="2400" dirty="0">
                <a:solidFill>
                  <a:schemeClr val="accent4">
                    <a:lumMod val="75000"/>
                  </a:schemeClr>
                </a:solidFill>
                <a:latin typeface="Calibri" pitchFamily="34" charset="0"/>
                <a:cs typeface="Times New Roman" pitchFamily="18" charset="0"/>
              </a:rPr>
              <a:t>منصب شغل منها حوالي </a:t>
            </a:r>
            <a:r>
              <a:rPr lang="ar-MA" altLang="zh-CN" sz="2400" b="1" dirty="0">
                <a:solidFill>
                  <a:schemeClr val="accent4">
                    <a:lumMod val="75000"/>
                  </a:schemeClr>
                </a:solidFill>
                <a:latin typeface="Calibri" pitchFamily="34" charset="0"/>
                <a:cs typeface="Times New Roman" pitchFamily="18" charset="0"/>
              </a:rPr>
              <a:t>130 </a:t>
            </a:r>
            <a:r>
              <a:rPr lang="ar-MA" altLang="zh-CN" sz="2400" dirty="0">
                <a:solidFill>
                  <a:schemeClr val="accent4">
                    <a:lumMod val="75000"/>
                  </a:schemeClr>
                </a:solidFill>
                <a:latin typeface="Calibri" pitchFamily="34" charset="0"/>
                <a:cs typeface="Times New Roman" pitchFamily="18" charset="0"/>
              </a:rPr>
              <a:t>مشروع </a:t>
            </a:r>
            <a:r>
              <a:rPr lang="ar-MA" sz="2400" b="1" dirty="0">
                <a:solidFill>
                  <a:schemeClr val="accent4">
                    <a:lumMod val="75000"/>
                  </a:schemeClr>
                </a:solidFill>
                <a:latin typeface="Times New Roman" pitchFamily="18" charset="0"/>
                <a:ea typeface="SimSun" pitchFamily="2" charset="-122"/>
                <a:cs typeface="Times New Roman" pitchFamily="18" charset="0"/>
              </a:rPr>
              <a:t>خلال الشهرين الأولين من سنة 2013</a:t>
            </a:r>
            <a:endParaRPr lang="fr-FR" sz="2400" dirty="0">
              <a:solidFill>
                <a:schemeClr val="accent4">
                  <a:lumMod val="75000"/>
                </a:schemeClr>
              </a:solidFill>
              <a:latin typeface="Calibri" pitchFamily="34" charset="0"/>
              <a:ea typeface="SimSun" pitchFamily="2" charset="-122"/>
              <a:cs typeface="Times New Roman" pitchFamily="18" charset="0"/>
            </a:endParaRPr>
          </a:p>
        </p:txBody>
      </p:sp>
      <p:sp>
        <p:nvSpPr>
          <p:cNvPr id="10" name="Espace réservé du numéro de diapositive 9"/>
          <p:cNvSpPr>
            <a:spLocks noGrp="1"/>
          </p:cNvSpPr>
          <p:nvPr>
            <p:ph type="sldNum" sz="quarter" idx="12"/>
          </p:nvPr>
        </p:nvSpPr>
        <p:spPr/>
        <p:txBody>
          <a:bodyPr/>
          <a:lstStyle/>
          <a:p>
            <a:pPr>
              <a:defRPr/>
            </a:pPr>
            <a:fld id="{000F6988-CAFC-4F71-8884-6F85CB282E80}" type="slidenum">
              <a:rPr lang="fr-FR" smtClean="0"/>
              <a:pPr>
                <a:defRPr/>
              </a:pPr>
              <a:t>6</a:t>
            </a:fld>
            <a:endParaRPr lang="fr-F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descr="Parchemin"/>
          <p:cNvSpPr txBox="1">
            <a:spLocks noChangeArrowheads="1"/>
          </p:cNvSpPr>
          <p:nvPr/>
        </p:nvSpPr>
        <p:spPr>
          <a:xfrm>
            <a:off x="827584" y="2643188"/>
            <a:ext cx="7272808" cy="928687"/>
          </a:xfrm>
          <a:prstGeom prst="rect">
            <a:avLst/>
          </a:prstGeom>
          <a:solidFill>
            <a:schemeClr val="tx2">
              <a:lumMod val="60000"/>
              <a:lumOff val="40000"/>
            </a:schemeClr>
          </a:solidFill>
          <a:ln>
            <a:solidFill>
              <a:schemeClr val="bg1"/>
            </a:solidFill>
          </a:ln>
        </p:spPr>
        <p:style>
          <a:lnRef idx="1">
            <a:schemeClr val="accent6"/>
          </a:lnRef>
          <a:fillRef idx="2">
            <a:schemeClr val="accent6"/>
          </a:fillRef>
          <a:effectRef idx="1">
            <a:schemeClr val="accent6"/>
          </a:effectRef>
          <a:fontRef idx="minor">
            <a:schemeClr val="dk1"/>
          </a:fontRef>
        </p:style>
        <p:txBody>
          <a:bodyPr lIns="91428" tIns="45714" rIns="91428" bIns="45714"/>
          <a:lstStyle/>
          <a:p>
            <a:pPr algn="ctr" defTabSz="1089025" fontAlgn="auto">
              <a:spcAft>
                <a:spcPts val="0"/>
              </a:spcAft>
              <a:defRPr/>
            </a:pPr>
            <a:r>
              <a:rPr lang="ar-MA" altLang="ar-SA" sz="4800" b="1" dirty="0">
                <a:solidFill>
                  <a:schemeClr val="bg1"/>
                </a:solidFill>
                <a:latin typeface="Bookman Old Style" pitchFamily="18" charset="0"/>
              </a:rPr>
              <a:t>شـكرا على حسن تتبعكم</a:t>
            </a:r>
            <a:endParaRPr lang="fr-FR" altLang="ar-SA" sz="4800" b="1" dirty="0">
              <a:solidFill>
                <a:schemeClr val="bg1"/>
              </a:solidFill>
              <a:latin typeface="Bookman Old Style" pitchFamily="18" charset="0"/>
            </a:endParaRPr>
          </a:p>
        </p:txBody>
      </p:sp>
      <p:sp>
        <p:nvSpPr>
          <p:cNvPr id="4" name="Espace réservé du numéro de diapositive 3"/>
          <p:cNvSpPr>
            <a:spLocks noGrp="1"/>
          </p:cNvSpPr>
          <p:nvPr>
            <p:ph type="sldNum" sz="quarter" idx="12"/>
          </p:nvPr>
        </p:nvSpPr>
        <p:spPr/>
        <p:txBody>
          <a:bodyPr/>
          <a:lstStyle/>
          <a:p>
            <a:pPr>
              <a:defRPr/>
            </a:pPr>
            <a:fld id="{0F0A8241-D936-456B-8F37-0C473010374D}" type="slidenum">
              <a:rPr lang="fr-FR" smtClean="0"/>
              <a:pPr>
                <a:defRPr/>
              </a:pPr>
              <a:t>60</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2"/>
          <p:cNvSpPr txBox="1">
            <a:spLocks noChangeArrowheads="1"/>
          </p:cNvSpPr>
          <p:nvPr/>
        </p:nvSpPr>
        <p:spPr bwMode="auto">
          <a:xfrm>
            <a:off x="1403648" y="641350"/>
            <a:ext cx="7668915" cy="461665"/>
          </a:xfrm>
          <a:prstGeom prst="rect">
            <a:avLst/>
          </a:prstGeom>
          <a:solidFill>
            <a:schemeClr val="accent4">
              <a:lumMod val="75000"/>
            </a:schemeClr>
          </a:solidFill>
          <a:ln w="9525">
            <a:solidFill>
              <a:schemeClr val="accent1">
                <a:lumMod val="20000"/>
                <a:lumOff val="80000"/>
              </a:schemeClr>
            </a:solidFill>
            <a:miter lim="800000"/>
            <a:headEnd/>
            <a:tailEnd/>
          </a:ln>
        </p:spPr>
        <p:txBody>
          <a:bodyPr wrap="square">
            <a:spAutoFit/>
          </a:bodyPr>
          <a:lstStyle/>
          <a:p>
            <a:pPr algn="r" rtl="1" fontAlgn="auto">
              <a:spcBef>
                <a:spcPct val="50000"/>
              </a:spcBef>
              <a:spcAft>
                <a:spcPts val="0"/>
              </a:spcAft>
              <a:defRPr/>
            </a:pPr>
            <a:r>
              <a:rPr lang="ar-MA" sz="2400" b="1" dirty="0">
                <a:solidFill>
                  <a:schemeClr val="bg1"/>
                </a:solidFill>
                <a:latin typeface="+mn-lt"/>
                <a:cs typeface="+mn-cs"/>
              </a:rPr>
              <a:t>ثانيا: </a:t>
            </a:r>
            <a:r>
              <a:rPr lang="ar-MA" sz="2400" b="1" dirty="0">
                <a:solidFill>
                  <a:schemeClr val="bg1"/>
                </a:solidFill>
              </a:rPr>
              <a:t>الشروع في إعداد إستراتيجية وطنية لإنعاش التشغيل من خلال :</a:t>
            </a:r>
          </a:p>
        </p:txBody>
      </p:sp>
      <p:sp>
        <p:nvSpPr>
          <p:cNvPr id="10" name="Rectangle 9"/>
          <p:cNvSpPr/>
          <p:nvPr/>
        </p:nvSpPr>
        <p:spPr>
          <a:xfrm>
            <a:off x="179512" y="1199649"/>
            <a:ext cx="8856538" cy="4370427"/>
          </a:xfrm>
          <a:prstGeom prst="rect">
            <a:avLst/>
          </a:prstGeom>
          <a:solidFill>
            <a:schemeClr val="accent4">
              <a:lumMod val="20000"/>
              <a:lumOff val="80000"/>
            </a:schemeClr>
          </a:solidFill>
          <a:ln w="3175">
            <a:solidFill>
              <a:schemeClr val="bg1"/>
            </a:solidFill>
          </a:ln>
        </p:spPr>
        <p:txBody>
          <a:bodyPr wrap="square">
            <a:spAutoFit/>
          </a:bodyPr>
          <a:lstStyle/>
          <a:p>
            <a:pPr marL="365125" indent="-365125" algn="just" rtl="1" fontAlgn="auto">
              <a:spcBef>
                <a:spcPts val="0"/>
              </a:spcBef>
              <a:spcAft>
                <a:spcPts val="0"/>
              </a:spcAft>
              <a:buSzPct val="94000"/>
              <a:buFont typeface="Wingdings" pitchFamily="2" charset="2"/>
              <a:buChar char="q"/>
              <a:defRPr/>
            </a:pPr>
            <a:r>
              <a:rPr lang="ar-MA" sz="2800" b="1" dirty="0">
                <a:solidFill>
                  <a:schemeClr val="accent4">
                    <a:lumMod val="75000"/>
                  </a:schemeClr>
                </a:solidFill>
                <a:latin typeface="+mn-lt"/>
                <a:cs typeface="+mj-cs"/>
              </a:rPr>
              <a:t>تعزيز التشاور بين الحكومة و </a:t>
            </a:r>
            <a:r>
              <a:rPr lang="ar-MA" sz="2800" b="1" dirty="0" err="1">
                <a:solidFill>
                  <a:schemeClr val="accent4">
                    <a:lumMod val="75000"/>
                  </a:schemeClr>
                </a:solidFill>
                <a:latin typeface="+mn-lt"/>
                <a:cs typeface="+mj-cs"/>
              </a:rPr>
              <a:t>الفرقاء</a:t>
            </a:r>
            <a:r>
              <a:rPr lang="ar-MA" sz="2800" b="1" dirty="0">
                <a:solidFill>
                  <a:schemeClr val="accent4">
                    <a:lumMod val="75000"/>
                  </a:schemeClr>
                </a:solidFill>
                <a:latin typeface="+mn-lt"/>
                <a:cs typeface="+mj-cs"/>
              </a:rPr>
              <a:t> الاقتصاديين والاجتماعيين ومشاركة مكتب العمل الدولي :</a:t>
            </a:r>
          </a:p>
          <a:p>
            <a:pPr marL="357188" indent="-179388" algn="just" rtl="1" fontAlgn="auto">
              <a:lnSpc>
                <a:spcPct val="150000"/>
              </a:lnSpc>
              <a:spcBef>
                <a:spcPts val="0"/>
              </a:spcBef>
              <a:spcAft>
                <a:spcPts val="0"/>
              </a:spcAft>
              <a:buSzPct val="100000"/>
              <a:buFont typeface="Wingdings" pitchFamily="2" charset="2"/>
              <a:buChar char="§"/>
              <a:defRPr/>
            </a:pPr>
            <a:r>
              <a:rPr lang="ar-MA" sz="2200" b="1" dirty="0" smtClean="0">
                <a:solidFill>
                  <a:schemeClr val="accent4">
                    <a:lumMod val="75000"/>
                  </a:schemeClr>
                </a:solidFill>
                <a:latin typeface="+mn-lt"/>
                <a:cs typeface="+mj-cs"/>
              </a:rPr>
              <a:t>عقد مناظرة وطنية حول تشغيل الشباب ساهمت في اقتراح جيل جديد من الإجراءات تصب في اتجاه :</a:t>
            </a:r>
          </a:p>
          <a:p>
            <a:pPr marL="625475" lvl="1" indent="-84138" algn="just" rtl="1" fontAlgn="auto">
              <a:spcBef>
                <a:spcPts val="0"/>
              </a:spcBef>
              <a:spcAft>
                <a:spcPts val="0"/>
              </a:spcAft>
              <a:buSzPct val="100000"/>
              <a:buFont typeface="Wingdings" pitchFamily="2" charset="2"/>
              <a:buChar char="ü"/>
              <a:defRPr/>
            </a:pPr>
            <a:r>
              <a:rPr lang="ar-MA" sz="2200" b="1" dirty="0">
                <a:solidFill>
                  <a:schemeClr val="accent4">
                    <a:lumMod val="75000"/>
                  </a:schemeClr>
                </a:solidFill>
                <a:cs typeface="+mj-cs"/>
              </a:rPr>
              <a:t> المساهمة في معالجة إشكالية الملائمة بين التكوين والتشغيل،</a:t>
            </a:r>
          </a:p>
          <a:p>
            <a:pPr marL="625475" lvl="1" indent="-84138" algn="just" rtl="1" fontAlgn="auto">
              <a:spcBef>
                <a:spcPts val="0"/>
              </a:spcBef>
              <a:spcAft>
                <a:spcPts val="0"/>
              </a:spcAft>
              <a:buSzPct val="100000"/>
              <a:buFont typeface="Wingdings" pitchFamily="2" charset="2"/>
              <a:buChar char="ü"/>
              <a:defRPr/>
            </a:pPr>
            <a:r>
              <a:rPr lang="ar-MA" sz="2200" b="1" dirty="0">
                <a:solidFill>
                  <a:schemeClr val="accent4">
                    <a:lumMod val="75000"/>
                  </a:schemeClr>
                </a:solidFill>
                <a:cs typeface="+mj-cs"/>
              </a:rPr>
              <a:t>تحسين جدوى الإجراءات الإرادية لإنعاش التشغيل</a:t>
            </a:r>
          </a:p>
          <a:p>
            <a:pPr marL="625475" lvl="1" indent="-84138" algn="just" rtl="1" fontAlgn="auto">
              <a:spcBef>
                <a:spcPts val="0"/>
              </a:spcBef>
              <a:spcAft>
                <a:spcPts val="0"/>
              </a:spcAft>
              <a:buSzPct val="100000"/>
              <a:buFont typeface="Wingdings" pitchFamily="2" charset="2"/>
              <a:buChar char="ü"/>
              <a:defRPr/>
            </a:pPr>
            <a:r>
              <a:rPr lang="ar-MA" sz="2200" b="1" dirty="0">
                <a:solidFill>
                  <a:schemeClr val="accent4">
                    <a:lumMod val="75000"/>
                  </a:schemeClr>
                </a:solidFill>
                <a:cs typeface="+mj-cs"/>
              </a:rPr>
              <a:t>تعزيز </a:t>
            </a:r>
            <a:r>
              <a:rPr lang="ar-MA" sz="2200" b="1" dirty="0" err="1">
                <a:solidFill>
                  <a:schemeClr val="accent4">
                    <a:lumMod val="75000"/>
                  </a:schemeClr>
                </a:solidFill>
                <a:cs typeface="+mj-cs"/>
              </a:rPr>
              <a:t>حكامة</a:t>
            </a:r>
            <a:r>
              <a:rPr lang="ar-MA" sz="2200" b="1" dirty="0">
                <a:solidFill>
                  <a:schemeClr val="accent4">
                    <a:lumMod val="75000"/>
                  </a:schemeClr>
                </a:solidFill>
                <a:cs typeface="+mj-cs"/>
              </a:rPr>
              <a:t> سوق الشغل</a:t>
            </a:r>
          </a:p>
          <a:p>
            <a:pPr marL="357188" indent="-179388" algn="just" rtl="1" fontAlgn="auto">
              <a:spcBef>
                <a:spcPts val="0"/>
              </a:spcBef>
              <a:spcAft>
                <a:spcPts val="0"/>
              </a:spcAft>
              <a:buSzPct val="100000"/>
              <a:buFont typeface="Wingdings" pitchFamily="2" charset="2"/>
              <a:buChar char="§"/>
              <a:defRPr/>
            </a:pPr>
            <a:r>
              <a:rPr lang="ar-MA" sz="2200" b="1" dirty="0" smtClean="0">
                <a:solidFill>
                  <a:schemeClr val="accent4">
                    <a:lumMod val="75000"/>
                  </a:schemeClr>
                </a:solidFill>
                <a:latin typeface="+mn-lt"/>
                <a:cs typeface="+mj-cs"/>
              </a:rPr>
              <a:t>عقد ورشة عمل </a:t>
            </a:r>
            <a:r>
              <a:rPr lang="ar-MA" sz="2200" b="1" dirty="0" err="1" smtClean="0">
                <a:solidFill>
                  <a:schemeClr val="accent4">
                    <a:lumMod val="75000"/>
                  </a:schemeClr>
                </a:solidFill>
                <a:latin typeface="+mn-lt"/>
                <a:cs typeface="+mj-cs"/>
              </a:rPr>
              <a:t>جهوية</a:t>
            </a:r>
            <a:r>
              <a:rPr lang="ar-MA" sz="2200" b="1" dirty="0" smtClean="0">
                <a:solidFill>
                  <a:schemeClr val="accent4">
                    <a:lumMod val="75000"/>
                  </a:schemeClr>
                </a:solidFill>
                <a:latin typeface="+mn-lt"/>
                <a:cs typeface="+mj-cs"/>
              </a:rPr>
              <a:t> </a:t>
            </a:r>
            <a:r>
              <a:rPr lang="ar-MA" sz="2200" b="1" dirty="0" err="1" smtClean="0">
                <a:solidFill>
                  <a:schemeClr val="accent4">
                    <a:lumMod val="75000"/>
                  </a:schemeClr>
                </a:solidFill>
                <a:latin typeface="+mn-lt"/>
                <a:cs typeface="+mj-cs"/>
              </a:rPr>
              <a:t>مغاربية</a:t>
            </a:r>
            <a:r>
              <a:rPr lang="ar-MA" sz="2200" b="1" dirty="0" smtClean="0">
                <a:solidFill>
                  <a:schemeClr val="accent4">
                    <a:lumMod val="75000"/>
                  </a:schemeClr>
                </a:solidFill>
                <a:latin typeface="+mn-lt"/>
                <a:cs typeface="+mj-cs"/>
              </a:rPr>
              <a:t> حول السياسات النشيطة لإنعاش التشغيل وبمشاركة </a:t>
            </a:r>
            <a:r>
              <a:rPr lang="ar-MA" sz="2200" b="1" dirty="0" err="1" smtClean="0">
                <a:solidFill>
                  <a:schemeClr val="accent4">
                    <a:lumMod val="75000"/>
                  </a:schemeClr>
                </a:solidFill>
                <a:latin typeface="+mn-lt"/>
                <a:cs typeface="+mj-cs"/>
              </a:rPr>
              <a:t>الفرقاء</a:t>
            </a:r>
            <a:r>
              <a:rPr lang="ar-MA" sz="2200" b="1" dirty="0" smtClean="0">
                <a:solidFill>
                  <a:schemeClr val="accent4">
                    <a:lumMod val="75000"/>
                  </a:schemeClr>
                </a:solidFill>
                <a:latin typeface="+mn-lt"/>
                <a:cs typeface="+mj-cs"/>
              </a:rPr>
              <a:t> الاجتماعيين</a:t>
            </a:r>
          </a:p>
          <a:p>
            <a:pPr marL="357188" indent="-179388" algn="just" rtl="1" fontAlgn="auto">
              <a:spcBef>
                <a:spcPts val="0"/>
              </a:spcBef>
              <a:spcAft>
                <a:spcPts val="0"/>
              </a:spcAft>
              <a:buSzPct val="100000"/>
              <a:buFont typeface="Wingdings" pitchFamily="2" charset="2"/>
              <a:buChar char="§"/>
              <a:defRPr/>
            </a:pPr>
            <a:r>
              <a:rPr lang="ar-MA" sz="2200" b="1" dirty="0" smtClean="0">
                <a:solidFill>
                  <a:schemeClr val="accent4">
                    <a:lumMod val="75000"/>
                  </a:schemeClr>
                </a:solidFill>
                <a:latin typeface="+mn-lt"/>
                <a:cs typeface="+mj-cs"/>
              </a:rPr>
              <a:t> عقد اجتماع اللجنة الوطنية الاستشارية المكلفة بتتبع انجاز الإستراتيجية</a:t>
            </a:r>
          </a:p>
          <a:p>
            <a:pPr marL="452438" indent="-274638" algn="just" rtl="1" fontAlgn="auto">
              <a:spcBef>
                <a:spcPts val="0"/>
              </a:spcBef>
              <a:spcAft>
                <a:spcPts val="0"/>
              </a:spcAft>
              <a:buSzPct val="100000"/>
              <a:defRPr/>
            </a:pPr>
            <a:endParaRPr lang="ar-MA" sz="2400" dirty="0">
              <a:solidFill>
                <a:schemeClr val="accent4">
                  <a:lumMod val="75000"/>
                </a:schemeClr>
              </a:solidFill>
              <a:latin typeface="+mn-lt"/>
              <a:cs typeface="+mj-cs"/>
            </a:endParaRPr>
          </a:p>
        </p:txBody>
      </p:sp>
      <p:sp>
        <p:nvSpPr>
          <p:cNvPr id="7" name="Titre 1"/>
          <p:cNvSpPr>
            <a:spLocks noGrp="1"/>
          </p:cNvSpPr>
          <p:nvPr>
            <p:ph type="title"/>
          </p:nvPr>
        </p:nvSpPr>
        <p:spPr>
          <a:xfrm>
            <a:off x="0" y="0"/>
            <a:ext cx="9144000" cy="476672"/>
          </a:xfrm>
          <a:solidFill>
            <a:schemeClr val="tx2">
              <a:lumMod val="60000"/>
              <a:lumOff val="40000"/>
            </a:schemeClr>
          </a:solidFill>
        </p:spPr>
        <p:txBody>
          <a:bodyPr rtlCol="0">
            <a:normAutofit fontScale="90000"/>
          </a:bodyPr>
          <a:lstStyle/>
          <a:p>
            <a:pPr eaLnBrk="1" fontAlgn="auto" hangingPunct="1">
              <a:spcAft>
                <a:spcPts val="0"/>
              </a:spcAft>
              <a:defRPr/>
            </a:pPr>
            <a:r>
              <a:rPr lang="ar-MA" sz="4000" b="1" dirty="0" smtClean="0">
                <a:solidFill>
                  <a:schemeClr val="bg1"/>
                </a:solidFill>
              </a:rPr>
              <a:t>أهم المنجزات</a:t>
            </a:r>
            <a:endParaRPr lang="fr-FR" sz="4000" b="1" dirty="0">
              <a:solidFill>
                <a:schemeClr val="bg1"/>
              </a:solidFill>
            </a:endParaRP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628800"/>
            <a:ext cx="8640960" cy="3672408"/>
          </a:xfrm>
          <a:solidFill>
            <a:schemeClr val="accent4">
              <a:lumMod val="20000"/>
              <a:lumOff val="80000"/>
            </a:schemeClr>
          </a:solidFill>
        </p:spPr>
        <p:txBody>
          <a:bodyPr/>
          <a:lstStyle/>
          <a:p>
            <a:pPr marL="357188" indent="-357188" algn="just" rtl="1" fontAlgn="auto">
              <a:spcBef>
                <a:spcPts val="0"/>
              </a:spcBef>
              <a:spcAft>
                <a:spcPts val="0"/>
              </a:spcAft>
              <a:buSzPct val="100000"/>
              <a:buFont typeface="Wingdings" pitchFamily="2" charset="2"/>
              <a:buChar char="q"/>
              <a:defRPr/>
            </a:pPr>
            <a:r>
              <a:rPr lang="ar-MA" sz="2800" b="1" dirty="0" smtClean="0">
                <a:solidFill>
                  <a:schemeClr val="accent4">
                    <a:lumMod val="75000"/>
                  </a:schemeClr>
                </a:solidFill>
              </a:rPr>
              <a:t>إطلاق مسلسل دعم قدرات الفاعلين </a:t>
            </a:r>
            <a:r>
              <a:rPr lang="ar-MA" sz="2800" b="1" dirty="0" err="1" smtClean="0">
                <a:solidFill>
                  <a:schemeClr val="accent4">
                    <a:lumMod val="75000"/>
                  </a:schemeClr>
                </a:solidFill>
              </a:rPr>
              <a:t>المعنيين:</a:t>
            </a:r>
            <a:endParaRPr lang="ar-MA" sz="2800" b="1" dirty="0" smtClean="0">
              <a:solidFill>
                <a:schemeClr val="accent4">
                  <a:lumMod val="75000"/>
                </a:schemeClr>
              </a:solidFill>
            </a:endParaRPr>
          </a:p>
          <a:p>
            <a:pPr marL="357188" indent="-179388" algn="just" rtl="1" fontAlgn="auto">
              <a:spcBef>
                <a:spcPts val="0"/>
              </a:spcBef>
              <a:spcAft>
                <a:spcPts val="0"/>
              </a:spcAft>
              <a:buSzPct val="100000"/>
              <a:buFont typeface="Wingdings" pitchFamily="2" charset="2"/>
              <a:buChar char="§"/>
              <a:defRPr/>
            </a:pPr>
            <a:r>
              <a:rPr lang="ar-MA" sz="2800" dirty="0" smtClean="0">
                <a:solidFill>
                  <a:schemeClr val="accent4">
                    <a:lumMod val="75000"/>
                  </a:schemeClr>
                </a:solidFill>
              </a:rPr>
              <a:t>تنظيم دورة تكوينية حول دليل بلورة وإعداد السياسات الوطنية  للتشغيل</a:t>
            </a:r>
          </a:p>
          <a:p>
            <a:pPr marL="357188" indent="-179388" algn="just" rtl="1" fontAlgn="auto">
              <a:spcBef>
                <a:spcPts val="0"/>
              </a:spcBef>
              <a:spcAft>
                <a:spcPts val="0"/>
              </a:spcAft>
              <a:buSzPct val="100000"/>
              <a:buFont typeface="Wingdings" pitchFamily="2" charset="2"/>
              <a:buChar char="§"/>
              <a:defRPr/>
            </a:pPr>
            <a:r>
              <a:rPr lang="ar-MA" sz="2800" dirty="0" smtClean="0">
                <a:solidFill>
                  <a:schemeClr val="accent4">
                    <a:lumMod val="75000"/>
                  </a:schemeClr>
                </a:solidFill>
              </a:rPr>
              <a:t>تنظيم دورة تكوينية حول تتبع  وتقييم سياسات التشغيل</a:t>
            </a:r>
          </a:p>
          <a:p>
            <a:pPr marL="357188" indent="-179388" algn="just" rtl="1" fontAlgn="auto">
              <a:spcBef>
                <a:spcPts val="0"/>
              </a:spcBef>
              <a:spcAft>
                <a:spcPts val="0"/>
              </a:spcAft>
              <a:buSzPct val="100000"/>
              <a:buFont typeface="Wingdings" pitchFamily="2" charset="2"/>
              <a:buChar char="v"/>
              <a:defRPr/>
            </a:pPr>
            <a:endParaRPr lang="ar-MA" sz="2800" dirty="0" smtClean="0">
              <a:solidFill>
                <a:schemeClr val="accent4">
                  <a:lumMod val="75000"/>
                </a:schemeClr>
              </a:solidFill>
            </a:endParaRPr>
          </a:p>
          <a:p>
            <a:pPr marL="357188" indent="-357188" algn="just" rtl="1" fontAlgn="auto">
              <a:spcBef>
                <a:spcPts val="0"/>
              </a:spcBef>
              <a:spcAft>
                <a:spcPts val="0"/>
              </a:spcAft>
              <a:buSzPct val="100000"/>
              <a:buFont typeface="Wingdings" pitchFamily="2" charset="2"/>
              <a:buChar char="q"/>
              <a:defRPr/>
            </a:pPr>
            <a:r>
              <a:rPr lang="ar-MA" sz="2800" b="1" dirty="0" smtClean="0">
                <a:solidFill>
                  <a:schemeClr val="accent4">
                    <a:lumMod val="75000"/>
                  </a:schemeClr>
                </a:solidFill>
              </a:rPr>
              <a:t>إطلاق دراسة تشخيصية لسوق الشغل كمرتكز لإعداد الإستراتيجية الوطنية للتشغيل</a:t>
            </a:r>
          </a:p>
          <a:p>
            <a:pPr marL="357188" indent="-179388" algn="just" rtl="1" fontAlgn="auto">
              <a:spcBef>
                <a:spcPts val="0"/>
              </a:spcBef>
              <a:spcAft>
                <a:spcPts val="0"/>
              </a:spcAft>
              <a:buSzPct val="100000"/>
              <a:buFont typeface="Wingdings" pitchFamily="2" charset="2"/>
              <a:buChar char="§"/>
              <a:defRPr/>
            </a:pPr>
            <a:r>
              <a:rPr lang="ar-MA" sz="2800" dirty="0" smtClean="0">
                <a:solidFill>
                  <a:schemeClr val="accent4">
                    <a:lumMod val="75000"/>
                  </a:schemeClr>
                </a:solidFill>
              </a:rPr>
              <a:t>إعداد المصطلحات المرجعية لإطلاق دراسة تشخيصية لسوق الشغل </a:t>
            </a:r>
          </a:p>
          <a:p>
            <a:pPr marL="357188" indent="-179388" algn="just" rtl="1" fontAlgn="auto">
              <a:spcBef>
                <a:spcPts val="0"/>
              </a:spcBef>
              <a:spcAft>
                <a:spcPts val="0"/>
              </a:spcAft>
              <a:buSzPct val="100000"/>
              <a:buFont typeface="Wingdings" pitchFamily="2" charset="2"/>
              <a:buChar char="§"/>
              <a:defRPr/>
            </a:pPr>
            <a:r>
              <a:rPr lang="ar-MA" sz="2800" dirty="0" smtClean="0">
                <a:solidFill>
                  <a:schemeClr val="accent4">
                    <a:lumMod val="75000"/>
                  </a:schemeClr>
                </a:solidFill>
              </a:rPr>
              <a:t>اختيار مكتب الدراسات الذي عهد إليه بانجاز الدراسة</a:t>
            </a:r>
          </a:p>
        </p:txBody>
      </p:sp>
      <p:sp>
        <p:nvSpPr>
          <p:cNvPr id="5" name="Text Box 12"/>
          <p:cNvSpPr txBox="1">
            <a:spLocks noChangeArrowheads="1"/>
          </p:cNvSpPr>
          <p:nvPr/>
        </p:nvSpPr>
        <p:spPr bwMode="auto">
          <a:xfrm>
            <a:off x="2195736" y="837873"/>
            <a:ext cx="6876827" cy="430887"/>
          </a:xfrm>
          <a:prstGeom prst="rect">
            <a:avLst/>
          </a:prstGeom>
          <a:solidFill>
            <a:schemeClr val="accent4">
              <a:lumMod val="75000"/>
            </a:schemeClr>
          </a:solidFill>
          <a:ln w="9525">
            <a:solidFill>
              <a:schemeClr val="accent1">
                <a:lumMod val="20000"/>
                <a:lumOff val="80000"/>
              </a:schemeClr>
            </a:solidFill>
            <a:miter lim="800000"/>
            <a:headEnd/>
            <a:tailEnd/>
          </a:ln>
        </p:spPr>
        <p:txBody>
          <a:bodyPr wrap="square">
            <a:spAutoFit/>
          </a:bodyPr>
          <a:lstStyle/>
          <a:p>
            <a:pPr algn="r" rtl="1" fontAlgn="auto">
              <a:spcBef>
                <a:spcPct val="50000"/>
              </a:spcBef>
              <a:spcAft>
                <a:spcPts val="0"/>
              </a:spcAft>
              <a:defRPr/>
            </a:pPr>
            <a:r>
              <a:rPr lang="ar-MA" sz="2200" b="1" dirty="0">
                <a:solidFill>
                  <a:schemeClr val="bg1"/>
                </a:solidFill>
                <a:latin typeface="+mn-lt"/>
                <a:cs typeface="+mn-cs"/>
              </a:rPr>
              <a:t>ثانيا</a:t>
            </a:r>
            <a:r>
              <a:rPr lang="ar-MA" sz="2000" b="1" dirty="0">
                <a:solidFill>
                  <a:schemeClr val="bg1"/>
                </a:solidFill>
                <a:latin typeface="+mn-lt"/>
                <a:cs typeface="+mn-cs"/>
              </a:rPr>
              <a:t>: </a:t>
            </a:r>
            <a:r>
              <a:rPr lang="ar-MA" sz="2000" b="1" dirty="0">
                <a:solidFill>
                  <a:schemeClr val="bg1"/>
                </a:solidFill>
              </a:rPr>
              <a:t>الشروع في إعداد إستراتيجية وطنية لإنعاش التشغيل من </a:t>
            </a:r>
            <a:r>
              <a:rPr lang="ar-MA" sz="2000" b="1" dirty="0" err="1" smtClean="0">
                <a:solidFill>
                  <a:schemeClr val="bg1"/>
                </a:solidFill>
              </a:rPr>
              <a:t>خلال </a:t>
            </a:r>
            <a:r>
              <a:rPr lang="ar-MA" sz="2000" b="1" dirty="0" smtClean="0">
                <a:solidFill>
                  <a:schemeClr val="bg1"/>
                </a:solidFill>
              </a:rPr>
              <a:t>(تابع</a:t>
            </a:r>
            <a:r>
              <a:rPr lang="ar-MA" sz="2000" b="1" dirty="0" err="1" smtClean="0">
                <a:solidFill>
                  <a:schemeClr val="bg1"/>
                </a:solidFill>
              </a:rPr>
              <a:t>) </a:t>
            </a:r>
            <a:r>
              <a:rPr lang="ar-MA" sz="2000" b="1" dirty="0">
                <a:solidFill>
                  <a:schemeClr val="bg1"/>
                </a:solidFill>
              </a:rPr>
              <a:t>:</a:t>
            </a:r>
          </a:p>
        </p:txBody>
      </p:sp>
      <p:sp>
        <p:nvSpPr>
          <p:cNvPr id="6" name="Titre 1"/>
          <p:cNvSpPr>
            <a:spLocks noGrp="1"/>
          </p:cNvSpPr>
          <p:nvPr>
            <p:ph type="title"/>
          </p:nvPr>
        </p:nvSpPr>
        <p:spPr>
          <a:xfrm>
            <a:off x="0" y="0"/>
            <a:ext cx="9144000" cy="476672"/>
          </a:xfrm>
          <a:solidFill>
            <a:schemeClr val="tx2">
              <a:lumMod val="60000"/>
              <a:lumOff val="40000"/>
            </a:schemeClr>
          </a:solidFill>
        </p:spPr>
        <p:txBody>
          <a:bodyPr rtlCol="0">
            <a:normAutofit fontScale="90000"/>
          </a:bodyPr>
          <a:lstStyle/>
          <a:p>
            <a:pPr eaLnBrk="1" fontAlgn="auto" hangingPunct="1">
              <a:spcAft>
                <a:spcPts val="0"/>
              </a:spcAft>
              <a:defRPr/>
            </a:pPr>
            <a:r>
              <a:rPr lang="ar-MA" sz="4000" b="1" dirty="0" smtClean="0">
                <a:solidFill>
                  <a:schemeClr val="bg1"/>
                </a:solidFill>
              </a:rPr>
              <a:t>أهم المنجزات</a:t>
            </a:r>
            <a:endParaRPr lang="fr-FR" sz="4000" b="1" dirty="0">
              <a:solidFill>
                <a:schemeClr val="bg1"/>
              </a:solidFill>
            </a:endParaRPr>
          </a:p>
        </p:txBody>
      </p:sp>
      <p:sp>
        <p:nvSpPr>
          <p:cNvPr id="7" name="Espace réservé du numéro de diapositive 6"/>
          <p:cNvSpPr>
            <a:spLocks noGrp="1"/>
          </p:cNvSpPr>
          <p:nvPr>
            <p:ph type="sldNum" sz="quarter" idx="12"/>
          </p:nvPr>
        </p:nvSpPr>
        <p:spPr/>
        <p:txBody>
          <a:bodyPr/>
          <a:lstStyle/>
          <a:p>
            <a:pPr>
              <a:defRPr/>
            </a:pPr>
            <a:fld id="{000F6988-CAFC-4F71-8884-6F85CB282E80}" type="slidenum">
              <a:rPr lang="fr-FR" smtClean="0"/>
              <a:pPr>
                <a:defRPr/>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0" y="0"/>
            <a:ext cx="9144000" cy="476672"/>
          </a:xfrm>
          <a:solidFill>
            <a:schemeClr val="tx2">
              <a:lumMod val="60000"/>
              <a:lumOff val="40000"/>
            </a:schemeClr>
          </a:solidFill>
        </p:spPr>
        <p:txBody>
          <a:bodyPr rtlCol="0">
            <a:normAutofit fontScale="90000"/>
          </a:bodyPr>
          <a:lstStyle/>
          <a:p>
            <a:pPr eaLnBrk="1" fontAlgn="auto" hangingPunct="1">
              <a:spcAft>
                <a:spcPts val="0"/>
              </a:spcAft>
              <a:defRPr/>
            </a:pPr>
            <a:r>
              <a:rPr lang="ar-MA" sz="4000" b="1" dirty="0" smtClean="0">
                <a:solidFill>
                  <a:schemeClr val="bg1"/>
                </a:solidFill>
              </a:rPr>
              <a:t>أهم المنجزات</a:t>
            </a:r>
            <a:endParaRPr lang="fr-FR" sz="4000" b="1" dirty="0">
              <a:solidFill>
                <a:schemeClr val="bg1"/>
              </a:solidFill>
            </a:endParaRPr>
          </a:p>
        </p:txBody>
      </p:sp>
      <p:sp>
        <p:nvSpPr>
          <p:cNvPr id="8" name="Text Box 12"/>
          <p:cNvSpPr txBox="1">
            <a:spLocks noChangeArrowheads="1"/>
          </p:cNvSpPr>
          <p:nvPr/>
        </p:nvSpPr>
        <p:spPr bwMode="auto">
          <a:xfrm>
            <a:off x="1928813" y="950813"/>
            <a:ext cx="7000875" cy="461963"/>
          </a:xfrm>
          <a:prstGeom prst="rect">
            <a:avLst/>
          </a:prstGeom>
          <a:solidFill>
            <a:schemeClr val="accent4">
              <a:lumMod val="75000"/>
            </a:schemeClr>
          </a:solidFill>
          <a:ln w="9525">
            <a:solidFill>
              <a:schemeClr val="accent1">
                <a:lumMod val="20000"/>
                <a:lumOff val="80000"/>
              </a:schemeClr>
            </a:solidFill>
            <a:miter lim="800000"/>
            <a:headEnd/>
            <a:tailEnd/>
          </a:ln>
        </p:spPr>
        <p:txBody>
          <a:bodyPr>
            <a:spAutoFit/>
          </a:bodyPr>
          <a:lstStyle/>
          <a:p>
            <a:pPr algn="r" rtl="1" fontAlgn="auto">
              <a:spcBef>
                <a:spcPct val="50000"/>
              </a:spcBef>
              <a:spcAft>
                <a:spcPts val="0"/>
              </a:spcAft>
              <a:defRPr/>
            </a:pPr>
            <a:r>
              <a:rPr lang="ar-MA" sz="2400" b="1" dirty="0">
                <a:solidFill>
                  <a:schemeClr val="bg1"/>
                </a:solidFill>
                <a:latin typeface="+mn-lt"/>
                <a:cs typeface="+mn-cs"/>
              </a:rPr>
              <a:t>ثالثا: تطوير الخدمات الموجهة لفائدة الباحثين عن العمل والمقاولات</a:t>
            </a:r>
            <a:endParaRPr lang="fr-FR" sz="2400" b="1" dirty="0">
              <a:solidFill>
                <a:schemeClr val="bg1"/>
              </a:solidFill>
              <a:latin typeface="+mn-lt"/>
              <a:cs typeface="+mn-cs"/>
            </a:endParaRPr>
          </a:p>
        </p:txBody>
      </p:sp>
      <p:sp>
        <p:nvSpPr>
          <p:cNvPr id="9" name="Rectangle 8"/>
          <p:cNvSpPr/>
          <p:nvPr/>
        </p:nvSpPr>
        <p:spPr>
          <a:xfrm>
            <a:off x="107504" y="1769018"/>
            <a:ext cx="8856983" cy="3244158"/>
          </a:xfrm>
          <a:prstGeom prst="rect">
            <a:avLst/>
          </a:prstGeom>
          <a:solidFill>
            <a:schemeClr val="accent4">
              <a:lumMod val="20000"/>
              <a:lumOff val="80000"/>
            </a:schemeClr>
          </a:solidFill>
          <a:ln w="3175">
            <a:solidFill>
              <a:schemeClr val="bg1"/>
            </a:solidFill>
          </a:ln>
        </p:spPr>
        <p:txBody>
          <a:bodyPr wrap="square">
            <a:spAutoFit/>
          </a:bodyPr>
          <a:lstStyle/>
          <a:p>
            <a:pPr marL="276225" indent="-276225" algn="just" rtl="1" fontAlgn="auto">
              <a:lnSpc>
                <a:spcPct val="150000"/>
              </a:lnSpc>
              <a:spcBef>
                <a:spcPts val="0"/>
              </a:spcBef>
              <a:spcAft>
                <a:spcPts val="0"/>
              </a:spcAft>
              <a:buSzPct val="94000"/>
              <a:buFont typeface="Wingdings" pitchFamily="2" charset="2"/>
              <a:buChar char="q"/>
              <a:defRPr/>
            </a:pPr>
            <a:r>
              <a:rPr lang="ar-MA" sz="2800" b="1" dirty="0">
                <a:solidFill>
                  <a:schemeClr val="accent4">
                    <a:lumMod val="75000"/>
                  </a:schemeClr>
                </a:solidFill>
                <a:latin typeface="+mn-lt"/>
                <a:cs typeface="+mj-cs"/>
              </a:rPr>
              <a:t> </a:t>
            </a:r>
            <a:r>
              <a:rPr lang="ar-MA" sz="2800" b="1" dirty="0">
                <a:solidFill>
                  <a:schemeClr val="accent4">
                    <a:lumMod val="75000"/>
                  </a:schemeClr>
                </a:solidFill>
                <a:latin typeface="+mn-lt"/>
                <a:cs typeface="+mn-cs"/>
              </a:rPr>
              <a:t>حوالي</a:t>
            </a:r>
            <a:r>
              <a:rPr lang="ar-MA" sz="2800" b="1" dirty="0">
                <a:solidFill>
                  <a:schemeClr val="accent4">
                    <a:lumMod val="75000"/>
                  </a:schemeClr>
                </a:solidFill>
                <a:latin typeface="+mn-lt"/>
                <a:cs typeface="+mj-cs"/>
              </a:rPr>
              <a:t> </a:t>
            </a:r>
            <a:r>
              <a:rPr lang="ar-MA" sz="2800" b="1" dirty="0">
                <a:solidFill>
                  <a:schemeClr val="accent4">
                    <a:lumMod val="75000"/>
                  </a:schemeClr>
                </a:solidFill>
                <a:latin typeface="+mn-lt"/>
                <a:cs typeface="+mn-cs"/>
              </a:rPr>
              <a:t>70.000 مستفيد من المقابلات من أجل </a:t>
            </a:r>
            <a:r>
              <a:rPr lang="ar-MA" sz="2800" b="1" dirty="0" err="1">
                <a:solidFill>
                  <a:schemeClr val="accent4">
                    <a:lumMod val="75000"/>
                  </a:schemeClr>
                </a:solidFill>
                <a:latin typeface="+mn-lt"/>
                <a:cs typeface="+mn-cs"/>
              </a:rPr>
              <a:t>التموقع</a:t>
            </a:r>
            <a:r>
              <a:rPr lang="ar-MA" sz="2800" b="1" dirty="0">
                <a:solidFill>
                  <a:schemeClr val="accent4">
                    <a:lumMod val="75000"/>
                  </a:schemeClr>
                </a:solidFill>
                <a:latin typeface="+mn-lt"/>
                <a:cs typeface="+mn-cs"/>
              </a:rPr>
              <a:t> لتوجيه الباحثين عن العمل ومواكبتهم في تحديد مشروع إدماجهم المهني</a:t>
            </a:r>
          </a:p>
          <a:p>
            <a:pPr marL="365125" indent="-365125" algn="just" rtl="1" fontAlgn="auto">
              <a:lnSpc>
                <a:spcPct val="150000"/>
              </a:lnSpc>
              <a:spcBef>
                <a:spcPts val="0"/>
              </a:spcBef>
              <a:spcAft>
                <a:spcPts val="0"/>
              </a:spcAft>
              <a:buSzPct val="94000"/>
              <a:buFont typeface="Wingdings" pitchFamily="2" charset="2"/>
              <a:buChar char="q"/>
              <a:defRPr/>
            </a:pPr>
            <a:r>
              <a:rPr lang="ar-MA" sz="2800" b="1" dirty="0">
                <a:solidFill>
                  <a:schemeClr val="accent4">
                    <a:lumMod val="75000"/>
                  </a:schemeClr>
                </a:solidFill>
                <a:latin typeface="+mn-lt"/>
                <a:cs typeface="+mn-cs"/>
              </a:rPr>
              <a:t>أزيد من  45.600 مستفيد من ورشات البحث عن شغل</a:t>
            </a:r>
          </a:p>
          <a:p>
            <a:pPr marL="365125" indent="-365125" algn="just" rtl="1" fontAlgn="auto">
              <a:lnSpc>
                <a:spcPct val="150000"/>
              </a:lnSpc>
              <a:spcBef>
                <a:spcPts val="0"/>
              </a:spcBef>
              <a:spcAft>
                <a:spcPts val="0"/>
              </a:spcAft>
              <a:buSzPct val="74000"/>
              <a:buFont typeface="Wingdings" pitchFamily="2" charset="2"/>
              <a:buChar char="q"/>
              <a:defRPr/>
            </a:pPr>
            <a:r>
              <a:rPr lang="ar-MA" sz="2800" b="1" dirty="0">
                <a:solidFill>
                  <a:schemeClr val="accent4">
                    <a:lumMod val="75000"/>
                  </a:schemeClr>
                </a:solidFill>
                <a:latin typeface="+mn-lt"/>
                <a:cs typeface="+mn-cs"/>
              </a:rPr>
              <a:t>أزيد من 21.300 عملية تنقيب عن فرص شغل بالمقاولات أسفرت عن تحديد ما يزيد عن 79.000 فرصة عمل</a:t>
            </a:r>
          </a:p>
        </p:txBody>
      </p:sp>
      <p:sp>
        <p:nvSpPr>
          <p:cNvPr id="6" name="Espace réservé du numéro de diapositive 5"/>
          <p:cNvSpPr>
            <a:spLocks noGrp="1"/>
          </p:cNvSpPr>
          <p:nvPr>
            <p:ph type="sldNum" sz="quarter" idx="12"/>
          </p:nvPr>
        </p:nvSpPr>
        <p:spPr/>
        <p:txBody>
          <a:bodyPr/>
          <a:lstStyle/>
          <a:p>
            <a:pPr>
              <a:defRPr/>
            </a:pPr>
            <a:fld id="{000F6988-CAFC-4F71-8884-6F85CB282E80}" type="slidenum">
              <a:rPr lang="fr-FR" smtClean="0"/>
              <a:pPr>
                <a:defRPr/>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3735</TotalTime>
  <Words>5709</Words>
  <Application>Microsoft Office PowerPoint</Application>
  <PresentationFormat>Affichage à l'écran (4:3)</PresentationFormat>
  <Paragraphs>547</Paragraphs>
  <Slides>60</Slides>
  <Notes>0</Notes>
  <HiddenSlides>0</HiddenSlides>
  <MMClips>0</MMClips>
  <ScaleCrop>false</ScaleCrop>
  <HeadingPairs>
    <vt:vector size="4" baseType="variant">
      <vt:variant>
        <vt:lpstr>Thème</vt:lpstr>
      </vt:variant>
      <vt:variant>
        <vt:i4>1</vt:i4>
      </vt:variant>
      <vt:variant>
        <vt:lpstr>Titres des diapositives</vt:lpstr>
      </vt:variant>
      <vt:variant>
        <vt:i4>60</vt:i4>
      </vt:variant>
    </vt:vector>
  </HeadingPairs>
  <TitlesOfParts>
    <vt:vector size="61" baseType="lpstr">
      <vt:lpstr>Thème Office</vt:lpstr>
      <vt:lpstr>Diapositive 1</vt:lpstr>
      <vt:lpstr>Diapositive 2</vt:lpstr>
      <vt:lpstr> أهم مؤشرات سوق الشغل خلال 2012</vt:lpstr>
      <vt:lpstr> أهم مؤشرات سوق الشغل خلال 2012</vt:lpstr>
      <vt:lpstr> أهم مميزات سوق الشغل خلال 2012</vt:lpstr>
      <vt:lpstr>أهم المنجزات</vt:lpstr>
      <vt:lpstr>أهم المنجزات</vt:lpstr>
      <vt:lpstr>أهم المنجزات</vt:lpstr>
      <vt:lpstr>أهم المنجزات</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الالتزامات التي تم تنفيذها</vt:lpstr>
      <vt:lpstr>الالتزامات التي تم تنفيذها (تابع)</vt:lpstr>
      <vt:lpstr>الالتزامات التي شرع في تنفيذها</vt:lpstr>
      <vt:lpstr>الالتزامات التي شرع في تنفيذها (تابع) </vt:lpstr>
      <vt:lpstr>الالتزامات التي في طور الدراسة والإعداد </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تصريح فاتح ماي 2012</dc:title>
  <dc:creator>user</dc:creator>
  <cp:lastModifiedBy>SWEET</cp:lastModifiedBy>
  <cp:revision>480</cp:revision>
  <dcterms:created xsi:type="dcterms:W3CDTF">2012-04-20T09:30:38Z</dcterms:created>
  <dcterms:modified xsi:type="dcterms:W3CDTF">2013-05-14T13:25:24Z</dcterms:modified>
</cp:coreProperties>
</file>