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6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8" d="100"/>
          <a:sy n="78" d="100"/>
        </p:scale>
        <p:origin x="878"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M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64974-4C80-4671-81F0-71453B33B37A}" type="datetimeFigureOut">
              <a:rPr lang="fr-MA" smtClean="0"/>
              <a:t>26/12/2025</a:t>
            </a:fld>
            <a:endParaRPr lang="fr-M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M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F86A5-9D0B-4B3D-8BD7-5ABB4DAC046E}" type="slidenum">
              <a:rPr lang="fr-MA" smtClean="0"/>
              <a:t>‹N°›</a:t>
            </a:fld>
            <a:endParaRPr lang="fr-MA"/>
          </a:p>
        </p:txBody>
      </p:sp>
    </p:spTree>
    <p:extLst>
      <p:ext uri="{BB962C8B-B14F-4D97-AF65-F5344CB8AC3E}">
        <p14:creationId xmlns:p14="http://schemas.microsoft.com/office/powerpoint/2010/main" val="1389269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8DF86A5-9D0B-4B3D-8BD7-5ABB4DAC046E}" type="slidenum">
              <a:rPr lang="fr-MA" smtClean="0"/>
              <a:t>2</a:t>
            </a:fld>
            <a:endParaRPr lang="fr-MA"/>
          </a:p>
        </p:txBody>
      </p:sp>
    </p:spTree>
    <p:extLst>
      <p:ext uri="{BB962C8B-B14F-4D97-AF65-F5344CB8AC3E}">
        <p14:creationId xmlns:p14="http://schemas.microsoft.com/office/powerpoint/2010/main" val="1175805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807DCE-75D8-2007-11FA-D1CC5C4FEBC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MA"/>
          </a:p>
        </p:txBody>
      </p:sp>
      <p:sp>
        <p:nvSpPr>
          <p:cNvPr id="3" name="Sous-titre 2">
            <a:extLst>
              <a:ext uri="{FF2B5EF4-FFF2-40B4-BE49-F238E27FC236}">
                <a16:creationId xmlns:a16="http://schemas.microsoft.com/office/drawing/2014/main" id="{01F3F3E9-3233-8CE7-DD26-9B75D4BCB8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MA"/>
          </a:p>
        </p:txBody>
      </p:sp>
      <p:sp>
        <p:nvSpPr>
          <p:cNvPr id="4" name="Espace réservé de la date 3">
            <a:extLst>
              <a:ext uri="{FF2B5EF4-FFF2-40B4-BE49-F238E27FC236}">
                <a16:creationId xmlns:a16="http://schemas.microsoft.com/office/drawing/2014/main" id="{24EF6D6C-43B2-9624-37CA-1B88A912432F}"/>
              </a:ext>
            </a:extLst>
          </p:cNvPr>
          <p:cNvSpPr>
            <a:spLocks noGrp="1"/>
          </p:cNvSpPr>
          <p:nvPr>
            <p:ph type="dt" sz="half" idx="10"/>
          </p:nvPr>
        </p:nvSpPr>
        <p:spPr/>
        <p:txBody>
          <a:bodyPr/>
          <a:lstStyle/>
          <a:p>
            <a:fld id="{EF300E89-F24A-45B0-8994-DF6A455D8788}" type="datetimeFigureOut">
              <a:rPr lang="fr-MA" smtClean="0"/>
              <a:t>25/12/2025</a:t>
            </a:fld>
            <a:endParaRPr lang="fr-MA"/>
          </a:p>
        </p:txBody>
      </p:sp>
      <p:sp>
        <p:nvSpPr>
          <p:cNvPr id="5" name="Espace réservé du pied de page 4">
            <a:extLst>
              <a:ext uri="{FF2B5EF4-FFF2-40B4-BE49-F238E27FC236}">
                <a16:creationId xmlns:a16="http://schemas.microsoft.com/office/drawing/2014/main" id="{24BD49CA-3FD3-035D-43FF-67024BF771A8}"/>
              </a:ext>
            </a:extLst>
          </p:cNvPr>
          <p:cNvSpPr>
            <a:spLocks noGrp="1"/>
          </p:cNvSpPr>
          <p:nvPr>
            <p:ph type="ftr" sz="quarter" idx="11"/>
          </p:nvPr>
        </p:nvSpPr>
        <p:spPr/>
        <p:txBody>
          <a:bodyPr/>
          <a:lstStyle/>
          <a:p>
            <a:endParaRPr lang="fr-MA"/>
          </a:p>
        </p:txBody>
      </p:sp>
      <p:sp>
        <p:nvSpPr>
          <p:cNvPr id="6" name="Espace réservé du numéro de diapositive 5">
            <a:extLst>
              <a:ext uri="{FF2B5EF4-FFF2-40B4-BE49-F238E27FC236}">
                <a16:creationId xmlns:a16="http://schemas.microsoft.com/office/drawing/2014/main" id="{3984EC77-3C91-A7B1-09FE-F140300D94CE}"/>
              </a:ext>
            </a:extLst>
          </p:cNvPr>
          <p:cNvSpPr>
            <a:spLocks noGrp="1"/>
          </p:cNvSpPr>
          <p:nvPr>
            <p:ph type="sldNum" sz="quarter" idx="12"/>
          </p:nvPr>
        </p:nvSpPr>
        <p:spPr/>
        <p:txBody>
          <a:bodyPr/>
          <a:lstStyle/>
          <a:p>
            <a:fld id="{5DAF9BEC-6B6A-4368-93FF-9C906629568E}" type="slidenum">
              <a:rPr lang="fr-MA" smtClean="0"/>
              <a:t>‹N°›</a:t>
            </a:fld>
            <a:endParaRPr lang="fr-MA"/>
          </a:p>
        </p:txBody>
      </p:sp>
    </p:spTree>
    <p:extLst>
      <p:ext uri="{BB962C8B-B14F-4D97-AF65-F5344CB8AC3E}">
        <p14:creationId xmlns:p14="http://schemas.microsoft.com/office/powerpoint/2010/main" val="641774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049114-D29D-4BBF-B157-A377B283FA4D}"/>
              </a:ext>
            </a:extLst>
          </p:cNvPr>
          <p:cNvSpPr>
            <a:spLocks noGrp="1"/>
          </p:cNvSpPr>
          <p:nvPr>
            <p:ph type="title"/>
          </p:nvPr>
        </p:nvSpPr>
        <p:spPr/>
        <p:txBody>
          <a:bodyPr/>
          <a:lstStyle/>
          <a:p>
            <a:r>
              <a:rPr lang="fr-FR"/>
              <a:t>Modifiez le style du titre</a:t>
            </a:r>
            <a:endParaRPr lang="fr-MA"/>
          </a:p>
        </p:txBody>
      </p:sp>
      <p:sp>
        <p:nvSpPr>
          <p:cNvPr id="3" name="Espace réservé du texte vertical 2">
            <a:extLst>
              <a:ext uri="{FF2B5EF4-FFF2-40B4-BE49-F238E27FC236}">
                <a16:creationId xmlns:a16="http://schemas.microsoft.com/office/drawing/2014/main" id="{27ED174A-ABAE-01B1-1812-8F2289AB09F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4" name="Espace réservé de la date 3">
            <a:extLst>
              <a:ext uri="{FF2B5EF4-FFF2-40B4-BE49-F238E27FC236}">
                <a16:creationId xmlns:a16="http://schemas.microsoft.com/office/drawing/2014/main" id="{5A9FB7BB-C635-FB00-3D7B-378503A6CA19}"/>
              </a:ext>
            </a:extLst>
          </p:cNvPr>
          <p:cNvSpPr>
            <a:spLocks noGrp="1"/>
          </p:cNvSpPr>
          <p:nvPr>
            <p:ph type="dt" sz="half" idx="10"/>
          </p:nvPr>
        </p:nvSpPr>
        <p:spPr/>
        <p:txBody>
          <a:bodyPr/>
          <a:lstStyle/>
          <a:p>
            <a:fld id="{EF300E89-F24A-45B0-8994-DF6A455D8788}" type="datetimeFigureOut">
              <a:rPr lang="fr-MA" smtClean="0"/>
              <a:t>25/12/2025</a:t>
            </a:fld>
            <a:endParaRPr lang="fr-MA"/>
          </a:p>
        </p:txBody>
      </p:sp>
      <p:sp>
        <p:nvSpPr>
          <p:cNvPr id="5" name="Espace réservé du pied de page 4">
            <a:extLst>
              <a:ext uri="{FF2B5EF4-FFF2-40B4-BE49-F238E27FC236}">
                <a16:creationId xmlns:a16="http://schemas.microsoft.com/office/drawing/2014/main" id="{6F8F5AC0-D79A-5A09-CB3F-0D6D992E623F}"/>
              </a:ext>
            </a:extLst>
          </p:cNvPr>
          <p:cNvSpPr>
            <a:spLocks noGrp="1"/>
          </p:cNvSpPr>
          <p:nvPr>
            <p:ph type="ftr" sz="quarter" idx="11"/>
          </p:nvPr>
        </p:nvSpPr>
        <p:spPr/>
        <p:txBody>
          <a:bodyPr/>
          <a:lstStyle/>
          <a:p>
            <a:endParaRPr lang="fr-MA"/>
          </a:p>
        </p:txBody>
      </p:sp>
      <p:sp>
        <p:nvSpPr>
          <p:cNvPr id="6" name="Espace réservé du numéro de diapositive 5">
            <a:extLst>
              <a:ext uri="{FF2B5EF4-FFF2-40B4-BE49-F238E27FC236}">
                <a16:creationId xmlns:a16="http://schemas.microsoft.com/office/drawing/2014/main" id="{52A3DF9A-64A6-3DEC-4ADD-338563339DE1}"/>
              </a:ext>
            </a:extLst>
          </p:cNvPr>
          <p:cNvSpPr>
            <a:spLocks noGrp="1"/>
          </p:cNvSpPr>
          <p:nvPr>
            <p:ph type="sldNum" sz="quarter" idx="12"/>
          </p:nvPr>
        </p:nvSpPr>
        <p:spPr/>
        <p:txBody>
          <a:bodyPr/>
          <a:lstStyle/>
          <a:p>
            <a:fld id="{5DAF9BEC-6B6A-4368-93FF-9C906629568E}" type="slidenum">
              <a:rPr lang="fr-MA" smtClean="0"/>
              <a:t>‹N°›</a:t>
            </a:fld>
            <a:endParaRPr lang="fr-MA"/>
          </a:p>
        </p:txBody>
      </p:sp>
    </p:spTree>
    <p:extLst>
      <p:ext uri="{BB962C8B-B14F-4D97-AF65-F5344CB8AC3E}">
        <p14:creationId xmlns:p14="http://schemas.microsoft.com/office/powerpoint/2010/main" val="1507140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F08AC7D-7C73-7EAC-11C6-C2AA792F6294}"/>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MA"/>
          </a:p>
        </p:txBody>
      </p:sp>
      <p:sp>
        <p:nvSpPr>
          <p:cNvPr id="3" name="Espace réservé du texte vertical 2">
            <a:extLst>
              <a:ext uri="{FF2B5EF4-FFF2-40B4-BE49-F238E27FC236}">
                <a16:creationId xmlns:a16="http://schemas.microsoft.com/office/drawing/2014/main" id="{A6EEADDA-5EFD-9A0B-BCCB-057B7F02461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4" name="Espace réservé de la date 3">
            <a:extLst>
              <a:ext uri="{FF2B5EF4-FFF2-40B4-BE49-F238E27FC236}">
                <a16:creationId xmlns:a16="http://schemas.microsoft.com/office/drawing/2014/main" id="{FF6A078B-2B38-530C-D5AF-0D8444E3E7FD}"/>
              </a:ext>
            </a:extLst>
          </p:cNvPr>
          <p:cNvSpPr>
            <a:spLocks noGrp="1"/>
          </p:cNvSpPr>
          <p:nvPr>
            <p:ph type="dt" sz="half" idx="10"/>
          </p:nvPr>
        </p:nvSpPr>
        <p:spPr/>
        <p:txBody>
          <a:bodyPr/>
          <a:lstStyle/>
          <a:p>
            <a:fld id="{EF300E89-F24A-45B0-8994-DF6A455D8788}" type="datetimeFigureOut">
              <a:rPr lang="fr-MA" smtClean="0"/>
              <a:t>25/12/2025</a:t>
            </a:fld>
            <a:endParaRPr lang="fr-MA"/>
          </a:p>
        </p:txBody>
      </p:sp>
      <p:sp>
        <p:nvSpPr>
          <p:cNvPr id="5" name="Espace réservé du pied de page 4">
            <a:extLst>
              <a:ext uri="{FF2B5EF4-FFF2-40B4-BE49-F238E27FC236}">
                <a16:creationId xmlns:a16="http://schemas.microsoft.com/office/drawing/2014/main" id="{B3E0E2BE-7352-E6E1-A890-DB87DBC10622}"/>
              </a:ext>
            </a:extLst>
          </p:cNvPr>
          <p:cNvSpPr>
            <a:spLocks noGrp="1"/>
          </p:cNvSpPr>
          <p:nvPr>
            <p:ph type="ftr" sz="quarter" idx="11"/>
          </p:nvPr>
        </p:nvSpPr>
        <p:spPr/>
        <p:txBody>
          <a:bodyPr/>
          <a:lstStyle/>
          <a:p>
            <a:endParaRPr lang="fr-MA"/>
          </a:p>
        </p:txBody>
      </p:sp>
      <p:sp>
        <p:nvSpPr>
          <p:cNvPr id="6" name="Espace réservé du numéro de diapositive 5">
            <a:extLst>
              <a:ext uri="{FF2B5EF4-FFF2-40B4-BE49-F238E27FC236}">
                <a16:creationId xmlns:a16="http://schemas.microsoft.com/office/drawing/2014/main" id="{A71653B9-9D7B-E3E7-D866-A3A5BC40F8FD}"/>
              </a:ext>
            </a:extLst>
          </p:cNvPr>
          <p:cNvSpPr>
            <a:spLocks noGrp="1"/>
          </p:cNvSpPr>
          <p:nvPr>
            <p:ph type="sldNum" sz="quarter" idx="12"/>
          </p:nvPr>
        </p:nvSpPr>
        <p:spPr/>
        <p:txBody>
          <a:bodyPr/>
          <a:lstStyle/>
          <a:p>
            <a:fld id="{5DAF9BEC-6B6A-4368-93FF-9C906629568E}" type="slidenum">
              <a:rPr lang="fr-MA" smtClean="0"/>
              <a:t>‹N°›</a:t>
            </a:fld>
            <a:endParaRPr lang="fr-MA"/>
          </a:p>
        </p:txBody>
      </p:sp>
    </p:spTree>
    <p:extLst>
      <p:ext uri="{BB962C8B-B14F-4D97-AF65-F5344CB8AC3E}">
        <p14:creationId xmlns:p14="http://schemas.microsoft.com/office/powerpoint/2010/main" val="2500893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87AD80-8542-7E18-CD6A-4F0B7D46505F}"/>
              </a:ext>
            </a:extLst>
          </p:cNvPr>
          <p:cNvSpPr>
            <a:spLocks noGrp="1"/>
          </p:cNvSpPr>
          <p:nvPr>
            <p:ph type="title"/>
          </p:nvPr>
        </p:nvSpPr>
        <p:spPr/>
        <p:txBody>
          <a:bodyPr/>
          <a:lstStyle/>
          <a:p>
            <a:r>
              <a:rPr lang="fr-FR"/>
              <a:t>Modifiez le style du titre</a:t>
            </a:r>
            <a:endParaRPr lang="fr-MA"/>
          </a:p>
        </p:txBody>
      </p:sp>
      <p:sp>
        <p:nvSpPr>
          <p:cNvPr id="3" name="Espace réservé du contenu 2">
            <a:extLst>
              <a:ext uri="{FF2B5EF4-FFF2-40B4-BE49-F238E27FC236}">
                <a16:creationId xmlns:a16="http://schemas.microsoft.com/office/drawing/2014/main" id="{42D1F492-BF24-69DF-C87C-F24F577F883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4" name="Espace réservé de la date 3">
            <a:extLst>
              <a:ext uri="{FF2B5EF4-FFF2-40B4-BE49-F238E27FC236}">
                <a16:creationId xmlns:a16="http://schemas.microsoft.com/office/drawing/2014/main" id="{E7271F0A-EFB4-A31D-80A8-5899393D2116}"/>
              </a:ext>
            </a:extLst>
          </p:cNvPr>
          <p:cNvSpPr>
            <a:spLocks noGrp="1"/>
          </p:cNvSpPr>
          <p:nvPr>
            <p:ph type="dt" sz="half" idx="10"/>
          </p:nvPr>
        </p:nvSpPr>
        <p:spPr/>
        <p:txBody>
          <a:bodyPr/>
          <a:lstStyle/>
          <a:p>
            <a:fld id="{EF300E89-F24A-45B0-8994-DF6A455D8788}" type="datetimeFigureOut">
              <a:rPr lang="fr-MA" smtClean="0"/>
              <a:t>25/12/2025</a:t>
            </a:fld>
            <a:endParaRPr lang="fr-MA"/>
          </a:p>
        </p:txBody>
      </p:sp>
      <p:sp>
        <p:nvSpPr>
          <p:cNvPr id="5" name="Espace réservé du pied de page 4">
            <a:extLst>
              <a:ext uri="{FF2B5EF4-FFF2-40B4-BE49-F238E27FC236}">
                <a16:creationId xmlns:a16="http://schemas.microsoft.com/office/drawing/2014/main" id="{A029E04A-4322-ED04-E45F-906B618109A9}"/>
              </a:ext>
            </a:extLst>
          </p:cNvPr>
          <p:cNvSpPr>
            <a:spLocks noGrp="1"/>
          </p:cNvSpPr>
          <p:nvPr>
            <p:ph type="ftr" sz="quarter" idx="11"/>
          </p:nvPr>
        </p:nvSpPr>
        <p:spPr/>
        <p:txBody>
          <a:bodyPr/>
          <a:lstStyle/>
          <a:p>
            <a:endParaRPr lang="fr-MA"/>
          </a:p>
        </p:txBody>
      </p:sp>
      <p:sp>
        <p:nvSpPr>
          <p:cNvPr id="6" name="Espace réservé du numéro de diapositive 5">
            <a:extLst>
              <a:ext uri="{FF2B5EF4-FFF2-40B4-BE49-F238E27FC236}">
                <a16:creationId xmlns:a16="http://schemas.microsoft.com/office/drawing/2014/main" id="{05F5572F-5E07-6B6C-A75B-C3EFEFB3A591}"/>
              </a:ext>
            </a:extLst>
          </p:cNvPr>
          <p:cNvSpPr>
            <a:spLocks noGrp="1"/>
          </p:cNvSpPr>
          <p:nvPr>
            <p:ph type="sldNum" sz="quarter" idx="12"/>
          </p:nvPr>
        </p:nvSpPr>
        <p:spPr/>
        <p:txBody>
          <a:bodyPr/>
          <a:lstStyle/>
          <a:p>
            <a:fld id="{5DAF9BEC-6B6A-4368-93FF-9C906629568E}" type="slidenum">
              <a:rPr lang="fr-MA" smtClean="0"/>
              <a:t>‹N°›</a:t>
            </a:fld>
            <a:endParaRPr lang="fr-MA"/>
          </a:p>
        </p:txBody>
      </p:sp>
    </p:spTree>
    <p:extLst>
      <p:ext uri="{BB962C8B-B14F-4D97-AF65-F5344CB8AC3E}">
        <p14:creationId xmlns:p14="http://schemas.microsoft.com/office/powerpoint/2010/main" val="1228184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8DBAEF-03DB-3D07-1F06-349EDF1369B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MA"/>
          </a:p>
        </p:txBody>
      </p:sp>
      <p:sp>
        <p:nvSpPr>
          <p:cNvPr id="3" name="Espace réservé du texte 2">
            <a:extLst>
              <a:ext uri="{FF2B5EF4-FFF2-40B4-BE49-F238E27FC236}">
                <a16:creationId xmlns:a16="http://schemas.microsoft.com/office/drawing/2014/main" id="{30DB5D2A-426A-2679-EF98-1CB73700C5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9E21CEF-817D-670B-D303-870489DCA84E}"/>
              </a:ext>
            </a:extLst>
          </p:cNvPr>
          <p:cNvSpPr>
            <a:spLocks noGrp="1"/>
          </p:cNvSpPr>
          <p:nvPr>
            <p:ph type="dt" sz="half" idx="10"/>
          </p:nvPr>
        </p:nvSpPr>
        <p:spPr/>
        <p:txBody>
          <a:bodyPr/>
          <a:lstStyle/>
          <a:p>
            <a:fld id="{EF300E89-F24A-45B0-8994-DF6A455D8788}" type="datetimeFigureOut">
              <a:rPr lang="fr-MA" smtClean="0"/>
              <a:t>25/12/2025</a:t>
            </a:fld>
            <a:endParaRPr lang="fr-MA"/>
          </a:p>
        </p:txBody>
      </p:sp>
      <p:sp>
        <p:nvSpPr>
          <p:cNvPr id="5" name="Espace réservé du pied de page 4">
            <a:extLst>
              <a:ext uri="{FF2B5EF4-FFF2-40B4-BE49-F238E27FC236}">
                <a16:creationId xmlns:a16="http://schemas.microsoft.com/office/drawing/2014/main" id="{A293101F-0D80-8878-5A1D-F1D2CEC2DB9B}"/>
              </a:ext>
            </a:extLst>
          </p:cNvPr>
          <p:cNvSpPr>
            <a:spLocks noGrp="1"/>
          </p:cNvSpPr>
          <p:nvPr>
            <p:ph type="ftr" sz="quarter" idx="11"/>
          </p:nvPr>
        </p:nvSpPr>
        <p:spPr/>
        <p:txBody>
          <a:bodyPr/>
          <a:lstStyle/>
          <a:p>
            <a:endParaRPr lang="fr-MA"/>
          </a:p>
        </p:txBody>
      </p:sp>
      <p:sp>
        <p:nvSpPr>
          <p:cNvPr id="6" name="Espace réservé du numéro de diapositive 5">
            <a:extLst>
              <a:ext uri="{FF2B5EF4-FFF2-40B4-BE49-F238E27FC236}">
                <a16:creationId xmlns:a16="http://schemas.microsoft.com/office/drawing/2014/main" id="{CB05F1B8-9073-3E7D-2C63-043F54D2929D}"/>
              </a:ext>
            </a:extLst>
          </p:cNvPr>
          <p:cNvSpPr>
            <a:spLocks noGrp="1"/>
          </p:cNvSpPr>
          <p:nvPr>
            <p:ph type="sldNum" sz="quarter" idx="12"/>
          </p:nvPr>
        </p:nvSpPr>
        <p:spPr/>
        <p:txBody>
          <a:bodyPr/>
          <a:lstStyle/>
          <a:p>
            <a:fld id="{5DAF9BEC-6B6A-4368-93FF-9C906629568E}" type="slidenum">
              <a:rPr lang="fr-MA" smtClean="0"/>
              <a:t>‹N°›</a:t>
            </a:fld>
            <a:endParaRPr lang="fr-MA"/>
          </a:p>
        </p:txBody>
      </p:sp>
    </p:spTree>
    <p:extLst>
      <p:ext uri="{BB962C8B-B14F-4D97-AF65-F5344CB8AC3E}">
        <p14:creationId xmlns:p14="http://schemas.microsoft.com/office/powerpoint/2010/main" val="4169142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A4119E-32CA-55CD-B129-8137439D8C04}"/>
              </a:ext>
            </a:extLst>
          </p:cNvPr>
          <p:cNvSpPr>
            <a:spLocks noGrp="1"/>
          </p:cNvSpPr>
          <p:nvPr>
            <p:ph type="title"/>
          </p:nvPr>
        </p:nvSpPr>
        <p:spPr/>
        <p:txBody>
          <a:bodyPr/>
          <a:lstStyle/>
          <a:p>
            <a:r>
              <a:rPr lang="fr-FR"/>
              <a:t>Modifiez le style du titre</a:t>
            </a:r>
            <a:endParaRPr lang="fr-MA"/>
          </a:p>
        </p:txBody>
      </p:sp>
      <p:sp>
        <p:nvSpPr>
          <p:cNvPr id="3" name="Espace réservé du contenu 2">
            <a:extLst>
              <a:ext uri="{FF2B5EF4-FFF2-40B4-BE49-F238E27FC236}">
                <a16:creationId xmlns:a16="http://schemas.microsoft.com/office/drawing/2014/main" id="{1995E8B2-648A-0E25-243D-0116CF2FC6B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4" name="Espace réservé du contenu 3">
            <a:extLst>
              <a:ext uri="{FF2B5EF4-FFF2-40B4-BE49-F238E27FC236}">
                <a16:creationId xmlns:a16="http://schemas.microsoft.com/office/drawing/2014/main" id="{91FE24CA-C11B-4533-8A87-AE65FAEC12A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5" name="Espace réservé de la date 4">
            <a:extLst>
              <a:ext uri="{FF2B5EF4-FFF2-40B4-BE49-F238E27FC236}">
                <a16:creationId xmlns:a16="http://schemas.microsoft.com/office/drawing/2014/main" id="{3DB72361-0908-B0B0-985B-19B7BBFDA0D7}"/>
              </a:ext>
            </a:extLst>
          </p:cNvPr>
          <p:cNvSpPr>
            <a:spLocks noGrp="1"/>
          </p:cNvSpPr>
          <p:nvPr>
            <p:ph type="dt" sz="half" idx="10"/>
          </p:nvPr>
        </p:nvSpPr>
        <p:spPr/>
        <p:txBody>
          <a:bodyPr/>
          <a:lstStyle/>
          <a:p>
            <a:fld id="{EF300E89-F24A-45B0-8994-DF6A455D8788}" type="datetimeFigureOut">
              <a:rPr lang="fr-MA" smtClean="0"/>
              <a:t>25/12/2025</a:t>
            </a:fld>
            <a:endParaRPr lang="fr-MA"/>
          </a:p>
        </p:txBody>
      </p:sp>
      <p:sp>
        <p:nvSpPr>
          <p:cNvPr id="6" name="Espace réservé du pied de page 5">
            <a:extLst>
              <a:ext uri="{FF2B5EF4-FFF2-40B4-BE49-F238E27FC236}">
                <a16:creationId xmlns:a16="http://schemas.microsoft.com/office/drawing/2014/main" id="{061968FB-6281-718C-F437-7AE9787FE5D8}"/>
              </a:ext>
            </a:extLst>
          </p:cNvPr>
          <p:cNvSpPr>
            <a:spLocks noGrp="1"/>
          </p:cNvSpPr>
          <p:nvPr>
            <p:ph type="ftr" sz="quarter" idx="11"/>
          </p:nvPr>
        </p:nvSpPr>
        <p:spPr/>
        <p:txBody>
          <a:bodyPr/>
          <a:lstStyle/>
          <a:p>
            <a:endParaRPr lang="fr-MA"/>
          </a:p>
        </p:txBody>
      </p:sp>
      <p:sp>
        <p:nvSpPr>
          <p:cNvPr id="7" name="Espace réservé du numéro de diapositive 6">
            <a:extLst>
              <a:ext uri="{FF2B5EF4-FFF2-40B4-BE49-F238E27FC236}">
                <a16:creationId xmlns:a16="http://schemas.microsoft.com/office/drawing/2014/main" id="{DE95954F-8269-5B92-CE4B-94A1A25024B5}"/>
              </a:ext>
            </a:extLst>
          </p:cNvPr>
          <p:cNvSpPr>
            <a:spLocks noGrp="1"/>
          </p:cNvSpPr>
          <p:nvPr>
            <p:ph type="sldNum" sz="quarter" idx="12"/>
          </p:nvPr>
        </p:nvSpPr>
        <p:spPr/>
        <p:txBody>
          <a:bodyPr/>
          <a:lstStyle/>
          <a:p>
            <a:fld id="{5DAF9BEC-6B6A-4368-93FF-9C906629568E}" type="slidenum">
              <a:rPr lang="fr-MA" smtClean="0"/>
              <a:t>‹N°›</a:t>
            </a:fld>
            <a:endParaRPr lang="fr-MA"/>
          </a:p>
        </p:txBody>
      </p:sp>
    </p:spTree>
    <p:extLst>
      <p:ext uri="{BB962C8B-B14F-4D97-AF65-F5344CB8AC3E}">
        <p14:creationId xmlns:p14="http://schemas.microsoft.com/office/powerpoint/2010/main" val="3705285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62967C-DB61-3C04-46CA-2B391274A3A4}"/>
              </a:ext>
            </a:extLst>
          </p:cNvPr>
          <p:cNvSpPr>
            <a:spLocks noGrp="1"/>
          </p:cNvSpPr>
          <p:nvPr>
            <p:ph type="title"/>
          </p:nvPr>
        </p:nvSpPr>
        <p:spPr>
          <a:xfrm>
            <a:off x="839788" y="365125"/>
            <a:ext cx="10515600" cy="1325563"/>
          </a:xfrm>
        </p:spPr>
        <p:txBody>
          <a:bodyPr/>
          <a:lstStyle/>
          <a:p>
            <a:r>
              <a:rPr lang="fr-FR"/>
              <a:t>Modifiez le style du titre</a:t>
            </a:r>
            <a:endParaRPr lang="fr-MA"/>
          </a:p>
        </p:txBody>
      </p:sp>
      <p:sp>
        <p:nvSpPr>
          <p:cNvPr id="3" name="Espace réservé du texte 2">
            <a:extLst>
              <a:ext uri="{FF2B5EF4-FFF2-40B4-BE49-F238E27FC236}">
                <a16:creationId xmlns:a16="http://schemas.microsoft.com/office/drawing/2014/main" id="{3674FCF2-622E-3A24-CD52-2C39FA74B4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B32331E-B796-DEE8-42B2-5973D936092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5" name="Espace réservé du texte 4">
            <a:extLst>
              <a:ext uri="{FF2B5EF4-FFF2-40B4-BE49-F238E27FC236}">
                <a16:creationId xmlns:a16="http://schemas.microsoft.com/office/drawing/2014/main" id="{A6735A0E-8B81-8938-31FD-0C6F8FE66A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E1E9EB0-160B-0670-ABE9-8AF7F924544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7" name="Espace réservé de la date 6">
            <a:extLst>
              <a:ext uri="{FF2B5EF4-FFF2-40B4-BE49-F238E27FC236}">
                <a16:creationId xmlns:a16="http://schemas.microsoft.com/office/drawing/2014/main" id="{1F9BB4C0-CFA7-89D4-9371-C1B62600A5FF}"/>
              </a:ext>
            </a:extLst>
          </p:cNvPr>
          <p:cNvSpPr>
            <a:spLocks noGrp="1"/>
          </p:cNvSpPr>
          <p:nvPr>
            <p:ph type="dt" sz="half" idx="10"/>
          </p:nvPr>
        </p:nvSpPr>
        <p:spPr/>
        <p:txBody>
          <a:bodyPr/>
          <a:lstStyle/>
          <a:p>
            <a:fld id="{EF300E89-F24A-45B0-8994-DF6A455D8788}" type="datetimeFigureOut">
              <a:rPr lang="fr-MA" smtClean="0"/>
              <a:t>25/12/2025</a:t>
            </a:fld>
            <a:endParaRPr lang="fr-MA"/>
          </a:p>
        </p:txBody>
      </p:sp>
      <p:sp>
        <p:nvSpPr>
          <p:cNvPr id="8" name="Espace réservé du pied de page 7">
            <a:extLst>
              <a:ext uri="{FF2B5EF4-FFF2-40B4-BE49-F238E27FC236}">
                <a16:creationId xmlns:a16="http://schemas.microsoft.com/office/drawing/2014/main" id="{7E627DB6-3E26-6980-BFD5-519C096B927A}"/>
              </a:ext>
            </a:extLst>
          </p:cNvPr>
          <p:cNvSpPr>
            <a:spLocks noGrp="1"/>
          </p:cNvSpPr>
          <p:nvPr>
            <p:ph type="ftr" sz="quarter" idx="11"/>
          </p:nvPr>
        </p:nvSpPr>
        <p:spPr/>
        <p:txBody>
          <a:bodyPr/>
          <a:lstStyle/>
          <a:p>
            <a:endParaRPr lang="fr-MA"/>
          </a:p>
        </p:txBody>
      </p:sp>
      <p:sp>
        <p:nvSpPr>
          <p:cNvPr id="9" name="Espace réservé du numéro de diapositive 8">
            <a:extLst>
              <a:ext uri="{FF2B5EF4-FFF2-40B4-BE49-F238E27FC236}">
                <a16:creationId xmlns:a16="http://schemas.microsoft.com/office/drawing/2014/main" id="{3D3F388D-1E43-B290-0BA0-922D862F9603}"/>
              </a:ext>
            </a:extLst>
          </p:cNvPr>
          <p:cNvSpPr>
            <a:spLocks noGrp="1"/>
          </p:cNvSpPr>
          <p:nvPr>
            <p:ph type="sldNum" sz="quarter" idx="12"/>
          </p:nvPr>
        </p:nvSpPr>
        <p:spPr/>
        <p:txBody>
          <a:bodyPr/>
          <a:lstStyle/>
          <a:p>
            <a:fld id="{5DAF9BEC-6B6A-4368-93FF-9C906629568E}" type="slidenum">
              <a:rPr lang="fr-MA" smtClean="0"/>
              <a:t>‹N°›</a:t>
            </a:fld>
            <a:endParaRPr lang="fr-MA"/>
          </a:p>
        </p:txBody>
      </p:sp>
    </p:spTree>
    <p:extLst>
      <p:ext uri="{BB962C8B-B14F-4D97-AF65-F5344CB8AC3E}">
        <p14:creationId xmlns:p14="http://schemas.microsoft.com/office/powerpoint/2010/main" val="1519955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1D9597-BFCA-544C-D3D8-76B48EDFAF87}"/>
              </a:ext>
            </a:extLst>
          </p:cNvPr>
          <p:cNvSpPr>
            <a:spLocks noGrp="1"/>
          </p:cNvSpPr>
          <p:nvPr>
            <p:ph type="title"/>
          </p:nvPr>
        </p:nvSpPr>
        <p:spPr/>
        <p:txBody>
          <a:bodyPr/>
          <a:lstStyle/>
          <a:p>
            <a:r>
              <a:rPr lang="fr-FR"/>
              <a:t>Modifiez le style du titre</a:t>
            </a:r>
            <a:endParaRPr lang="fr-MA"/>
          </a:p>
        </p:txBody>
      </p:sp>
      <p:sp>
        <p:nvSpPr>
          <p:cNvPr id="3" name="Espace réservé de la date 2">
            <a:extLst>
              <a:ext uri="{FF2B5EF4-FFF2-40B4-BE49-F238E27FC236}">
                <a16:creationId xmlns:a16="http://schemas.microsoft.com/office/drawing/2014/main" id="{BC581859-390A-05A8-CB05-3172C6A6BC67}"/>
              </a:ext>
            </a:extLst>
          </p:cNvPr>
          <p:cNvSpPr>
            <a:spLocks noGrp="1"/>
          </p:cNvSpPr>
          <p:nvPr>
            <p:ph type="dt" sz="half" idx="10"/>
          </p:nvPr>
        </p:nvSpPr>
        <p:spPr/>
        <p:txBody>
          <a:bodyPr/>
          <a:lstStyle/>
          <a:p>
            <a:fld id="{EF300E89-F24A-45B0-8994-DF6A455D8788}" type="datetimeFigureOut">
              <a:rPr lang="fr-MA" smtClean="0"/>
              <a:t>25/12/2025</a:t>
            </a:fld>
            <a:endParaRPr lang="fr-MA"/>
          </a:p>
        </p:txBody>
      </p:sp>
      <p:sp>
        <p:nvSpPr>
          <p:cNvPr id="4" name="Espace réservé du pied de page 3">
            <a:extLst>
              <a:ext uri="{FF2B5EF4-FFF2-40B4-BE49-F238E27FC236}">
                <a16:creationId xmlns:a16="http://schemas.microsoft.com/office/drawing/2014/main" id="{8C19D941-D75C-CF18-9484-55A4051C5669}"/>
              </a:ext>
            </a:extLst>
          </p:cNvPr>
          <p:cNvSpPr>
            <a:spLocks noGrp="1"/>
          </p:cNvSpPr>
          <p:nvPr>
            <p:ph type="ftr" sz="quarter" idx="11"/>
          </p:nvPr>
        </p:nvSpPr>
        <p:spPr/>
        <p:txBody>
          <a:bodyPr/>
          <a:lstStyle/>
          <a:p>
            <a:endParaRPr lang="fr-MA"/>
          </a:p>
        </p:txBody>
      </p:sp>
      <p:sp>
        <p:nvSpPr>
          <p:cNvPr id="5" name="Espace réservé du numéro de diapositive 4">
            <a:extLst>
              <a:ext uri="{FF2B5EF4-FFF2-40B4-BE49-F238E27FC236}">
                <a16:creationId xmlns:a16="http://schemas.microsoft.com/office/drawing/2014/main" id="{40691F12-DD3A-53F3-086E-50016AD1561C}"/>
              </a:ext>
            </a:extLst>
          </p:cNvPr>
          <p:cNvSpPr>
            <a:spLocks noGrp="1"/>
          </p:cNvSpPr>
          <p:nvPr>
            <p:ph type="sldNum" sz="quarter" idx="12"/>
          </p:nvPr>
        </p:nvSpPr>
        <p:spPr/>
        <p:txBody>
          <a:bodyPr/>
          <a:lstStyle/>
          <a:p>
            <a:fld id="{5DAF9BEC-6B6A-4368-93FF-9C906629568E}" type="slidenum">
              <a:rPr lang="fr-MA" smtClean="0"/>
              <a:t>‹N°›</a:t>
            </a:fld>
            <a:endParaRPr lang="fr-MA"/>
          </a:p>
        </p:txBody>
      </p:sp>
    </p:spTree>
    <p:extLst>
      <p:ext uri="{BB962C8B-B14F-4D97-AF65-F5344CB8AC3E}">
        <p14:creationId xmlns:p14="http://schemas.microsoft.com/office/powerpoint/2010/main" val="4148941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C12E85C-1E6C-4235-29E4-CC561B7CDCD4}"/>
              </a:ext>
            </a:extLst>
          </p:cNvPr>
          <p:cNvSpPr>
            <a:spLocks noGrp="1"/>
          </p:cNvSpPr>
          <p:nvPr>
            <p:ph type="dt" sz="half" idx="10"/>
          </p:nvPr>
        </p:nvSpPr>
        <p:spPr/>
        <p:txBody>
          <a:bodyPr/>
          <a:lstStyle/>
          <a:p>
            <a:fld id="{EF300E89-F24A-45B0-8994-DF6A455D8788}" type="datetimeFigureOut">
              <a:rPr lang="fr-MA" smtClean="0"/>
              <a:t>25/12/2025</a:t>
            </a:fld>
            <a:endParaRPr lang="fr-MA"/>
          </a:p>
        </p:txBody>
      </p:sp>
      <p:sp>
        <p:nvSpPr>
          <p:cNvPr id="3" name="Espace réservé du pied de page 2">
            <a:extLst>
              <a:ext uri="{FF2B5EF4-FFF2-40B4-BE49-F238E27FC236}">
                <a16:creationId xmlns:a16="http://schemas.microsoft.com/office/drawing/2014/main" id="{B26FE44D-987A-B7A2-049B-5D12078215D1}"/>
              </a:ext>
            </a:extLst>
          </p:cNvPr>
          <p:cNvSpPr>
            <a:spLocks noGrp="1"/>
          </p:cNvSpPr>
          <p:nvPr>
            <p:ph type="ftr" sz="quarter" idx="11"/>
          </p:nvPr>
        </p:nvSpPr>
        <p:spPr/>
        <p:txBody>
          <a:bodyPr/>
          <a:lstStyle/>
          <a:p>
            <a:endParaRPr lang="fr-MA"/>
          </a:p>
        </p:txBody>
      </p:sp>
      <p:sp>
        <p:nvSpPr>
          <p:cNvPr id="4" name="Espace réservé du numéro de diapositive 3">
            <a:extLst>
              <a:ext uri="{FF2B5EF4-FFF2-40B4-BE49-F238E27FC236}">
                <a16:creationId xmlns:a16="http://schemas.microsoft.com/office/drawing/2014/main" id="{BEACD34E-EA03-1575-BA81-DF75DF602111}"/>
              </a:ext>
            </a:extLst>
          </p:cNvPr>
          <p:cNvSpPr>
            <a:spLocks noGrp="1"/>
          </p:cNvSpPr>
          <p:nvPr>
            <p:ph type="sldNum" sz="quarter" idx="12"/>
          </p:nvPr>
        </p:nvSpPr>
        <p:spPr/>
        <p:txBody>
          <a:bodyPr/>
          <a:lstStyle/>
          <a:p>
            <a:fld id="{5DAF9BEC-6B6A-4368-93FF-9C906629568E}" type="slidenum">
              <a:rPr lang="fr-MA" smtClean="0"/>
              <a:t>‹N°›</a:t>
            </a:fld>
            <a:endParaRPr lang="fr-MA"/>
          </a:p>
        </p:txBody>
      </p:sp>
    </p:spTree>
    <p:extLst>
      <p:ext uri="{BB962C8B-B14F-4D97-AF65-F5344CB8AC3E}">
        <p14:creationId xmlns:p14="http://schemas.microsoft.com/office/powerpoint/2010/main" val="2531893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43EE97-8D8F-36C0-FF92-FAB6D525402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MA"/>
          </a:p>
        </p:txBody>
      </p:sp>
      <p:sp>
        <p:nvSpPr>
          <p:cNvPr id="3" name="Espace réservé du contenu 2">
            <a:extLst>
              <a:ext uri="{FF2B5EF4-FFF2-40B4-BE49-F238E27FC236}">
                <a16:creationId xmlns:a16="http://schemas.microsoft.com/office/drawing/2014/main" id="{328DD84F-C359-BD31-9361-AA7541BAEF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4" name="Espace réservé du texte 3">
            <a:extLst>
              <a:ext uri="{FF2B5EF4-FFF2-40B4-BE49-F238E27FC236}">
                <a16:creationId xmlns:a16="http://schemas.microsoft.com/office/drawing/2014/main" id="{445E9ACD-6BB8-8748-20CA-87641FC2E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C0502D9-299D-3F04-4150-76EEEE17A422}"/>
              </a:ext>
            </a:extLst>
          </p:cNvPr>
          <p:cNvSpPr>
            <a:spLocks noGrp="1"/>
          </p:cNvSpPr>
          <p:nvPr>
            <p:ph type="dt" sz="half" idx="10"/>
          </p:nvPr>
        </p:nvSpPr>
        <p:spPr/>
        <p:txBody>
          <a:bodyPr/>
          <a:lstStyle/>
          <a:p>
            <a:fld id="{EF300E89-F24A-45B0-8994-DF6A455D8788}" type="datetimeFigureOut">
              <a:rPr lang="fr-MA" smtClean="0"/>
              <a:t>25/12/2025</a:t>
            </a:fld>
            <a:endParaRPr lang="fr-MA"/>
          </a:p>
        </p:txBody>
      </p:sp>
      <p:sp>
        <p:nvSpPr>
          <p:cNvPr id="6" name="Espace réservé du pied de page 5">
            <a:extLst>
              <a:ext uri="{FF2B5EF4-FFF2-40B4-BE49-F238E27FC236}">
                <a16:creationId xmlns:a16="http://schemas.microsoft.com/office/drawing/2014/main" id="{6D3A467F-0C3B-0583-0530-19EAFDC3B56F}"/>
              </a:ext>
            </a:extLst>
          </p:cNvPr>
          <p:cNvSpPr>
            <a:spLocks noGrp="1"/>
          </p:cNvSpPr>
          <p:nvPr>
            <p:ph type="ftr" sz="quarter" idx="11"/>
          </p:nvPr>
        </p:nvSpPr>
        <p:spPr/>
        <p:txBody>
          <a:bodyPr/>
          <a:lstStyle/>
          <a:p>
            <a:endParaRPr lang="fr-MA"/>
          </a:p>
        </p:txBody>
      </p:sp>
      <p:sp>
        <p:nvSpPr>
          <p:cNvPr id="7" name="Espace réservé du numéro de diapositive 6">
            <a:extLst>
              <a:ext uri="{FF2B5EF4-FFF2-40B4-BE49-F238E27FC236}">
                <a16:creationId xmlns:a16="http://schemas.microsoft.com/office/drawing/2014/main" id="{95023927-38AC-2A05-B8E2-BA57ED5EACAC}"/>
              </a:ext>
            </a:extLst>
          </p:cNvPr>
          <p:cNvSpPr>
            <a:spLocks noGrp="1"/>
          </p:cNvSpPr>
          <p:nvPr>
            <p:ph type="sldNum" sz="quarter" idx="12"/>
          </p:nvPr>
        </p:nvSpPr>
        <p:spPr/>
        <p:txBody>
          <a:bodyPr/>
          <a:lstStyle/>
          <a:p>
            <a:fld id="{5DAF9BEC-6B6A-4368-93FF-9C906629568E}" type="slidenum">
              <a:rPr lang="fr-MA" smtClean="0"/>
              <a:t>‹N°›</a:t>
            </a:fld>
            <a:endParaRPr lang="fr-MA"/>
          </a:p>
        </p:txBody>
      </p:sp>
    </p:spTree>
    <p:extLst>
      <p:ext uri="{BB962C8B-B14F-4D97-AF65-F5344CB8AC3E}">
        <p14:creationId xmlns:p14="http://schemas.microsoft.com/office/powerpoint/2010/main" val="3714623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F9F1A7-06FE-34FB-C7A2-39031A8EBAD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MA"/>
          </a:p>
        </p:txBody>
      </p:sp>
      <p:sp>
        <p:nvSpPr>
          <p:cNvPr id="3" name="Espace réservé pour une image  2">
            <a:extLst>
              <a:ext uri="{FF2B5EF4-FFF2-40B4-BE49-F238E27FC236}">
                <a16:creationId xmlns:a16="http://schemas.microsoft.com/office/drawing/2014/main" id="{D7ACD0AA-2167-FC1D-5FC9-B8ADADCC90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MA"/>
          </a:p>
        </p:txBody>
      </p:sp>
      <p:sp>
        <p:nvSpPr>
          <p:cNvPr id="4" name="Espace réservé du texte 3">
            <a:extLst>
              <a:ext uri="{FF2B5EF4-FFF2-40B4-BE49-F238E27FC236}">
                <a16:creationId xmlns:a16="http://schemas.microsoft.com/office/drawing/2014/main" id="{97DA2DE0-3783-0C36-2EBB-5CFCBE69A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E721F63-FC88-8C74-58D0-A6F3F5DDD8E4}"/>
              </a:ext>
            </a:extLst>
          </p:cNvPr>
          <p:cNvSpPr>
            <a:spLocks noGrp="1"/>
          </p:cNvSpPr>
          <p:nvPr>
            <p:ph type="dt" sz="half" idx="10"/>
          </p:nvPr>
        </p:nvSpPr>
        <p:spPr/>
        <p:txBody>
          <a:bodyPr/>
          <a:lstStyle/>
          <a:p>
            <a:fld id="{EF300E89-F24A-45B0-8994-DF6A455D8788}" type="datetimeFigureOut">
              <a:rPr lang="fr-MA" smtClean="0"/>
              <a:t>25/12/2025</a:t>
            </a:fld>
            <a:endParaRPr lang="fr-MA"/>
          </a:p>
        </p:txBody>
      </p:sp>
      <p:sp>
        <p:nvSpPr>
          <p:cNvPr id="6" name="Espace réservé du pied de page 5">
            <a:extLst>
              <a:ext uri="{FF2B5EF4-FFF2-40B4-BE49-F238E27FC236}">
                <a16:creationId xmlns:a16="http://schemas.microsoft.com/office/drawing/2014/main" id="{3B334D92-6B8E-6188-608D-36D41F4F49BD}"/>
              </a:ext>
            </a:extLst>
          </p:cNvPr>
          <p:cNvSpPr>
            <a:spLocks noGrp="1"/>
          </p:cNvSpPr>
          <p:nvPr>
            <p:ph type="ftr" sz="quarter" idx="11"/>
          </p:nvPr>
        </p:nvSpPr>
        <p:spPr/>
        <p:txBody>
          <a:bodyPr/>
          <a:lstStyle/>
          <a:p>
            <a:endParaRPr lang="fr-MA"/>
          </a:p>
        </p:txBody>
      </p:sp>
      <p:sp>
        <p:nvSpPr>
          <p:cNvPr id="7" name="Espace réservé du numéro de diapositive 6">
            <a:extLst>
              <a:ext uri="{FF2B5EF4-FFF2-40B4-BE49-F238E27FC236}">
                <a16:creationId xmlns:a16="http://schemas.microsoft.com/office/drawing/2014/main" id="{FD43961D-95D6-C8E2-1263-1E3B55E8ED34}"/>
              </a:ext>
            </a:extLst>
          </p:cNvPr>
          <p:cNvSpPr>
            <a:spLocks noGrp="1"/>
          </p:cNvSpPr>
          <p:nvPr>
            <p:ph type="sldNum" sz="quarter" idx="12"/>
          </p:nvPr>
        </p:nvSpPr>
        <p:spPr/>
        <p:txBody>
          <a:bodyPr/>
          <a:lstStyle/>
          <a:p>
            <a:fld id="{5DAF9BEC-6B6A-4368-93FF-9C906629568E}" type="slidenum">
              <a:rPr lang="fr-MA" smtClean="0"/>
              <a:t>‹N°›</a:t>
            </a:fld>
            <a:endParaRPr lang="fr-MA"/>
          </a:p>
        </p:txBody>
      </p:sp>
    </p:spTree>
    <p:extLst>
      <p:ext uri="{BB962C8B-B14F-4D97-AF65-F5344CB8AC3E}">
        <p14:creationId xmlns:p14="http://schemas.microsoft.com/office/powerpoint/2010/main" val="4181592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49AE773-61C2-2FB3-F643-3A0A014EDD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MA"/>
          </a:p>
        </p:txBody>
      </p:sp>
      <p:sp>
        <p:nvSpPr>
          <p:cNvPr id="3" name="Espace réservé du texte 2">
            <a:extLst>
              <a:ext uri="{FF2B5EF4-FFF2-40B4-BE49-F238E27FC236}">
                <a16:creationId xmlns:a16="http://schemas.microsoft.com/office/drawing/2014/main" id="{C9192892-760D-7991-DA41-F18094AF53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4" name="Espace réservé de la date 3">
            <a:extLst>
              <a:ext uri="{FF2B5EF4-FFF2-40B4-BE49-F238E27FC236}">
                <a16:creationId xmlns:a16="http://schemas.microsoft.com/office/drawing/2014/main" id="{E41884D7-9E61-53A7-B202-AD34B44204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300E89-F24A-45B0-8994-DF6A455D8788}" type="datetimeFigureOut">
              <a:rPr lang="fr-MA" smtClean="0"/>
              <a:t>25/12/2025</a:t>
            </a:fld>
            <a:endParaRPr lang="fr-MA"/>
          </a:p>
        </p:txBody>
      </p:sp>
      <p:sp>
        <p:nvSpPr>
          <p:cNvPr id="5" name="Espace réservé du pied de page 4">
            <a:extLst>
              <a:ext uri="{FF2B5EF4-FFF2-40B4-BE49-F238E27FC236}">
                <a16:creationId xmlns:a16="http://schemas.microsoft.com/office/drawing/2014/main" id="{EE1708E4-B944-7664-F375-36FC007585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MA"/>
          </a:p>
        </p:txBody>
      </p:sp>
      <p:sp>
        <p:nvSpPr>
          <p:cNvPr id="6" name="Espace réservé du numéro de diapositive 5">
            <a:extLst>
              <a:ext uri="{FF2B5EF4-FFF2-40B4-BE49-F238E27FC236}">
                <a16:creationId xmlns:a16="http://schemas.microsoft.com/office/drawing/2014/main" id="{B4CC3413-9E30-C0A6-BF64-D07D300E96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AF9BEC-6B6A-4368-93FF-9C906629568E}" type="slidenum">
              <a:rPr lang="fr-MA" smtClean="0"/>
              <a:t>‹N°›</a:t>
            </a:fld>
            <a:endParaRPr lang="fr-MA"/>
          </a:p>
        </p:txBody>
      </p:sp>
    </p:spTree>
    <p:extLst>
      <p:ext uri="{BB962C8B-B14F-4D97-AF65-F5344CB8AC3E}">
        <p14:creationId xmlns:p14="http://schemas.microsoft.com/office/powerpoint/2010/main" val="2556843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5F7B0BD-8A32-91AF-F190-7616CC5C6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 7">
            <a:extLst>
              <a:ext uri="{FF2B5EF4-FFF2-40B4-BE49-F238E27FC236}">
                <a16:creationId xmlns:a16="http://schemas.microsoft.com/office/drawing/2014/main" id="{F659DF02-CF03-918D-7C2F-AC4646EEF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9688557"/>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3E3BB0F-6CD9-C6C0-FC0C-EC835DF49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2AAA4E5F-45DA-5102-ED96-B1290FFFC34B}"/>
              </a:ext>
            </a:extLst>
          </p:cNvPr>
          <p:cNvSpPr txBox="1"/>
          <p:nvPr/>
        </p:nvSpPr>
        <p:spPr>
          <a:xfrm>
            <a:off x="493986" y="318655"/>
            <a:ext cx="9476008" cy="6332375"/>
          </a:xfrm>
          <a:prstGeom prst="rect">
            <a:avLst/>
          </a:prstGeom>
          <a:noFill/>
        </p:spPr>
        <p:txBody>
          <a:bodyPr wrap="square">
            <a:spAutoFit/>
          </a:bodyPr>
          <a:lstStyle/>
          <a:p>
            <a:pPr algn="just" rtl="1">
              <a:lnSpc>
                <a:spcPct val="150000"/>
              </a:lnSpc>
            </a:pPr>
            <a:r>
              <a:rPr lang="ar-MA" sz="1600" b="1" u="sng" dirty="0">
                <a:latin typeface="Al-Jazeera-Arabic-Bold" panose="01000500000000020006" pitchFamily="2" charset="-78"/>
                <a:cs typeface="Al-Jazeera-Arabic-Bold" panose="01000500000000020006" pitchFamily="2" charset="-78"/>
              </a:rPr>
              <a:t>المستجدات المتعلقة بالتدابير الوقتية والتحفظية التي تتخذها النيابة العامة خلال سريان الأبحاث الجنائية </a:t>
            </a:r>
            <a:endParaRPr lang="fr-MA" sz="1600" b="1" u="sng" dirty="0">
              <a:latin typeface="Al-Jazeera-Arabic-Bold" panose="01000500000000020006" pitchFamily="2" charset="-78"/>
              <a:cs typeface="Al-Jazeera-Arabic-Bold" panose="01000500000000020006" pitchFamily="2" charset="-78"/>
            </a:endParaRPr>
          </a:p>
          <a:p>
            <a:pPr algn="just" rtl="1">
              <a:lnSpc>
                <a:spcPct val="150000"/>
              </a:lnSpc>
            </a:pPr>
            <a:endParaRPr lang="ar-MA" sz="1600" b="1" u="sng" dirty="0">
              <a:latin typeface="Al-Jazeera-Arabic-Bold" panose="01000500000000020006" pitchFamily="2" charset="-78"/>
              <a:cs typeface="Al-Jazeera-Arabic-Bold" panose="01000500000000020006" pitchFamily="2" charset="-78"/>
            </a:endParaRPr>
          </a:p>
          <a:p>
            <a:pPr algn="just" rtl="1">
              <a:lnSpc>
                <a:spcPct val="150000"/>
              </a:lnSpc>
            </a:pPr>
            <a:r>
              <a:rPr lang="ar-MA" sz="1600" b="1" u="sng" dirty="0">
                <a:latin typeface="Al-Jazeera-Arabic-Bold" panose="01000500000000020006" pitchFamily="2" charset="-78"/>
                <a:cs typeface="Al-Jazeera-Arabic-Bold" panose="01000500000000020006" pitchFamily="2" charset="-78"/>
              </a:rPr>
              <a:t>1.3- توسيع نطاق رد الأشياء المضبوطة بمناسبة إجراء الأبحاث الجنائية </a:t>
            </a:r>
          </a:p>
          <a:p>
            <a:pPr algn="just" rtl="1">
              <a:lnSpc>
                <a:spcPct val="150000"/>
              </a:lnSpc>
            </a:pPr>
            <a:r>
              <a:rPr lang="ar-MA" sz="1600" dirty="0">
                <a:latin typeface="Al-Jazeera-Arabic-Bold" panose="01000500000000020006" pitchFamily="2" charset="-78"/>
                <a:cs typeface="Al-Jazeera-Arabic-Bold" panose="01000500000000020006" pitchFamily="2" charset="-78"/>
              </a:rPr>
              <a:t>من المقتضيات التي أضيفت إلى هذه الصلاحية التي كانت متاحة للنيابة العامة بمقتضى المادتين 40 و 49 من قانون المسطرة الجنائية قبل التعديل، أن مجال الرد الذي تأمر به النيابة العامة يشمل إلى جانب الأشياء، الأدوات ووسائل النقل او الإنتاج التي ضبطت أثناء البحث مع تكليف من ردت إليه بحراستها واتخاذ كافة التدابير اللازمة لمنع تفويتها، وذلك شريطة عدم وجود منازعة بجدية أو عدم توفر وسائل اثبات كافية، وما لم تكن هذه الأشياء والأدوات المضبوطة لازمة لسير الدعوى أو خطيرة. </a:t>
            </a:r>
            <a:endParaRPr lang="fr-MA" sz="1600" dirty="0">
              <a:latin typeface="Al-Jazeera-Arabic-Bold" panose="01000500000000020006" pitchFamily="2" charset="-78"/>
              <a:cs typeface="Al-Jazeera-Arabic-Bold" panose="01000500000000020006" pitchFamily="2" charset="-78"/>
            </a:endParaRPr>
          </a:p>
          <a:p>
            <a:pPr algn="just" rtl="1">
              <a:lnSpc>
                <a:spcPct val="150000"/>
              </a:lnSpc>
            </a:pPr>
            <a:endParaRPr lang="ar-MA" sz="1600" dirty="0">
              <a:latin typeface="Al-Jazeera-Arabic-Bold" panose="01000500000000020006" pitchFamily="2" charset="-78"/>
              <a:cs typeface="Al-Jazeera-Arabic-Bold" panose="01000500000000020006" pitchFamily="2" charset="-78"/>
            </a:endParaRPr>
          </a:p>
          <a:p>
            <a:pPr algn="just" rtl="1">
              <a:lnSpc>
                <a:spcPct val="150000"/>
              </a:lnSpc>
            </a:pPr>
            <a:r>
              <a:rPr lang="ar-MA" sz="1600" b="1" u="sng" dirty="0">
                <a:latin typeface="Al-Jazeera-Arabic-Bold" panose="01000500000000020006" pitchFamily="2" charset="-78"/>
                <a:cs typeface="Al-Jazeera-Arabic-Bold" panose="01000500000000020006" pitchFamily="2" charset="-78"/>
              </a:rPr>
              <a:t>2.3 -بخصوص سحب جواز السفر وإغلاق الحدود: </a:t>
            </a:r>
            <a:r>
              <a:rPr lang="ar-MA" sz="1600" dirty="0">
                <a:latin typeface="Al-Jazeera-Arabic-Bold" panose="01000500000000020006" pitchFamily="2" charset="-78"/>
                <a:cs typeface="Al-Jazeera-Arabic-Bold" panose="01000500000000020006" pitchFamily="2" charset="-78"/>
              </a:rPr>
              <a:t>تمت إضافة أجل جديد إلى الأجل الأصلي لمدة السحب يتمثل في شهر واحد يقبل التمديد مرتين لمدة شهر واحد في كل مرة إذا اقتضت ضرورة البحث ذلك، عندما يتعلق البحث بالجرائم المنصوص عليها في المادة 108 من قانون المسطرة الجنائية. </a:t>
            </a:r>
          </a:p>
          <a:p>
            <a:pPr algn="just" rtl="1">
              <a:lnSpc>
                <a:spcPct val="150000"/>
              </a:lnSpc>
            </a:pPr>
            <a:r>
              <a:rPr lang="ar-MA" sz="1600" dirty="0">
                <a:latin typeface="Al-Jazeera-Arabic-Bold" panose="01000500000000020006" pitchFamily="2" charset="-78"/>
                <a:cs typeface="Al-Jazeera-Arabic-Bold" panose="01000500000000020006" pitchFamily="2" charset="-78"/>
              </a:rPr>
              <a:t>ومن جهة اخرى، فقد أسندت المادتان 1-40 و1-49 إلى قضاة النيابة العامة لدى المحاكم الابتدائية ومحاكم الاستئناف مهمة السهر على تنفيذ الإجراءات المتعلقة بسحب جواز السفر وإغلاق الحدود، وكذا تلك المتصلة بوضع حد لهما متى تحققت إحدى الحالات التالية:</a:t>
            </a:r>
          </a:p>
          <a:p>
            <a:pPr marL="1200150" lvl="2" indent="-285750" algn="just" rtl="1">
              <a:lnSpc>
                <a:spcPct val="150000"/>
              </a:lnSpc>
              <a:buFont typeface="Wingdings" panose="05000000000000000000" pitchFamily="2" charset="2"/>
              <a:buChar char="§"/>
            </a:pPr>
            <a:r>
              <a:rPr lang="ar-MA" sz="1600" dirty="0">
                <a:latin typeface="Al-Jazeera-Arabic-Bold" panose="01000500000000020006" pitchFamily="2" charset="-78"/>
                <a:cs typeface="Al-Jazeera-Arabic-Bold" panose="01000500000000020006" pitchFamily="2" charset="-78"/>
              </a:rPr>
              <a:t>إحالة القضية إلى هيئة التحقيق أو الحكم المختصة؛ </a:t>
            </a:r>
          </a:p>
          <a:p>
            <a:pPr marL="1200150" lvl="2" indent="-285750" algn="just" rtl="1">
              <a:lnSpc>
                <a:spcPct val="150000"/>
              </a:lnSpc>
              <a:buFont typeface="Wingdings" panose="05000000000000000000" pitchFamily="2" charset="2"/>
              <a:buChar char="§"/>
            </a:pPr>
            <a:r>
              <a:rPr lang="ar-MA" sz="1600" dirty="0">
                <a:latin typeface="Al-Jazeera-Arabic-Bold" panose="01000500000000020006" pitchFamily="2" charset="-78"/>
                <a:cs typeface="Al-Jazeera-Arabic-Bold" panose="01000500000000020006" pitchFamily="2" charset="-78"/>
              </a:rPr>
              <a:t>اتخاذ قرار بحفظ القضية.</a:t>
            </a:r>
          </a:p>
        </p:txBody>
      </p:sp>
      <p:sp>
        <p:nvSpPr>
          <p:cNvPr id="4" name="Rectangle 3">
            <a:extLst>
              <a:ext uri="{FF2B5EF4-FFF2-40B4-BE49-F238E27FC236}">
                <a16:creationId xmlns:a16="http://schemas.microsoft.com/office/drawing/2014/main" id="{4ABBC6BA-8525-8C3F-AFB3-9170BE7A6BCE}"/>
              </a:ext>
            </a:extLst>
          </p:cNvPr>
          <p:cNvSpPr/>
          <p:nvPr/>
        </p:nvSpPr>
        <p:spPr>
          <a:xfrm>
            <a:off x="9983371" y="483970"/>
            <a:ext cx="96050" cy="599040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131101402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0653555-2974-FBE3-7BAB-0F80D50FF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B9B507FB-BBF7-B480-3B7F-F0C959A9E0C0}"/>
              </a:ext>
            </a:extLst>
          </p:cNvPr>
          <p:cNvSpPr txBox="1"/>
          <p:nvPr/>
        </p:nvSpPr>
        <p:spPr>
          <a:xfrm>
            <a:off x="493986" y="318655"/>
            <a:ext cx="9476008" cy="5963043"/>
          </a:xfrm>
          <a:prstGeom prst="rect">
            <a:avLst/>
          </a:prstGeom>
          <a:noFill/>
        </p:spPr>
        <p:txBody>
          <a:bodyPr wrap="square">
            <a:spAutoFit/>
          </a:bodyPr>
          <a:lstStyle/>
          <a:p>
            <a:pPr algn="just" rtl="1">
              <a:lnSpc>
                <a:spcPct val="150000"/>
              </a:lnSpc>
            </a:pPr>
            <a:r>
              <a:rPr lang="ar-MA" sz="1600" b="1" u="sng" dirty="0">
                <a:latin typeface="Al-Jazeera-Arabic-Bold" panose="01000500000000020006" pitchFamily="2" charset="-78"/>
                <a:cs typeface="Al-Jazeera-Arabic-Bold" panose="01000500000000020006" pitchFamily="2" charset="-78"/>
              </a:rPr>
              <a:t>   الأمر بإجراء الأبحاث المالية الموازية (المادتان 1-40 و1-49 من قانون المسطرة الجنائية)</a:t>
            </a:r>
            <a:endParaRPr lang="fr-MA" sz="1600" b="1" u="sng" dirty="0">
              <a:latin typeface="Al-Jazeera-Arabic-Bold" panose="01000500000000020006" pitchFamily="2" charset="-78"/>
              <a:cs typeface="Al-Jazeera-Arabic-Bold" panose="01000500000000020006" pitchFamily="2" charset="-78"/>
            </a:endParaRPr>
          </a:p>
          <a:p>
            <a:pPr algn="just" rtl="1">
              <a:lnSpc>
                <a:spcPct val="150000"/>
              </a:lnSpc>
            </a:pPr>
            <a:endParaRPr lang="ar-MA" sz="1600" b="1" dirty="0">
              <a:latin typeface="Al-Jazeera-Arabic-Bold" panose="01000500000000020006" pitchFamily="2" charset="-78"/>
              <a:cs typeface="Al-Jazeera-Arabic-Bold" panose="01000500000000020006" pitchFamily="2" charset="-78"/>
            </a:endParaRPr>
          </a:p>
          <a:p>
            <a:pPr algn="just" rtl="1">
              <a:lnSpc>
                <a:spcPct val="150000"/>
              </a:lnSpc>
            </a:pPr>
            <a:r>
              <a:rPr lang="ar-MA" sz="1600" b="1" dirty="0">
                <a:latin typeface="Al-Jazeera-Arabic-Bold" panose="01000500000000020006" pitchFamily="2" charset="-78"/>
                <a:cs typeface="Al-Jazeera-Arabic-Bold" panose="01000500000000020006" pitchFamily="2" charset="-78"/>
              </a:rPr>
              <a:t>يمكن للوكيل العام للملك ولوكيل الملك ان يأمروا بإجراء بحث مالي موازي في الجرائم التي يشتبه في كونها تدر عائدات مالية لتحديد الأموال والممتلكات والمتحصلات ومصدرها وتاريخ تملكها وعلاقتها بالجريمة، كان يتعلق الأمر بجرائم المخدرات والمؤثرات العقلية، والاتجار بالبشر وتهريب المهاجرين وغيرها من الجرائم التي يتحصل من خلالها مقترفوها على عائدات أو ممتلكات، ولا سيما تلك الواردة في الفصل 2-574 من مجموعة القانون الجنائي. </a:t>
            </a:r>
            <a:endParaRPr lang="fr-MA" sz="1600" b="1" dirty="0">
              <a:latin typeface="Al-Jazeera-Arabic-Bold" panose="01000500000000020006" pitchFamily="2" charset="-78"/>
              <a:cs typeface="Al-Jazeera-Arabic-Bold" panose="01000500000000020006" pitchFamily="2" charset="-78"/>
            </a:endParaRPr>
          </a:p>
          <a:p>
            <a:pPr algn="just" rtl="1">
              <a:lnSpc>
                <a:spcPct val="150000"/>
              </a:lnSpc>
            </a:pPr>
            <a:endParaRPr lang="ar-MA" sz="1600" b="1" dirty="0">
              <a:latin typeface="Al-Jazeera-Arabic-Bold" panose="01000500000000020006" pitchFamily="2" charset="-78"/>
              <a:cs typeface="Al-Jazeera-Arabic-Bold" panose="01000500000000020006" pitchFamily="2" charset="-78"/>
            </a:endParaRPr>
          </a:p>
          <a:p>
            <a:pPr algn="just" rtl="1">
              <a:lnSpc>
                <a:spcPct val="150000"/>
              </a:lnSpc>
            </a:pPr>
            <a:r>
              <a:rPr lang="ar-MA" sz="1600" b="1" dirty="0">
                <a:latin typeface="Al-Jazeera-Arabic-Bold" panose="01000500000000020006" pitchFamily="2" charset="-78"/>
                <a:cs typeface="Al-Jazeera-Arabic-Bold" panose="01000500000000020006" pitchFamily="2" charset="-78"/>
              </a:rPr>
              <a:t>ويحق لقضاة النيابة العامة أن يصدروا أمراً بحجز الأموال والممتلكات التي يشتبه في كونها متحصلة من الجريمة حتى وإن كانت بيد شخص آخر، لكن مع ضرورة مراعاة حقوق الغير حسن النية واحترام الضوابط التالية: </a:t>
            </a:r>
          </a:p>
          <a:p>
            <a:pPr marL="742950" lvl="1" indent="-285750" algn="just" rtl="1">
              <a:lnSpc>
                <a:spcPct val="150000"/>
              </a:lnSpc>
              <a:buFont typeface="Wingdings" panose="05000000000000000000" pitchFamily="2" charset="2"/>
              <a:buChar char="§"/>
            </a:pPr>
            <a:r>
              <a:rPr lang="ar-MA" sz="1600" b="1" dirty="0">
                <a:latin typeface="Al-Jazeera-Arabic-Bold" panose="01000500000000020006" pitchFamily="2" charset="-78"/>
                <a:cs typeface="Al-Jazeera-Arabic-Bold" panose="01000500000000020006" pitchFamily="2" charset="-78"/>
              </a:rPr>
              <a:t>لا يمكن ان يشمل الحجز الأشياء والأموال والممتلكات التي لا علاقة لها بالجريمة ولاسيما الأجور والمعاشات المكتسبة قانونا والتركات والأموال المكتسبة قبل تاريخ ارتكاب الجريمة والتي لم يثبت أن لها علاقة بها؛</a:t>
            </a:r>
          </a:p>
          <a:p>
            <a:pPr marL="742950" lvl="1" indent="-285750" algn="just" rtl="1">
              <a:lnSpc>
                <a:spcPct val="150000"/>
              </a:lnSpc>
              <a:buFont typeface="Wingdings" panose="05000000000000000000" pitchFamily="2" charset="2"/>
              <a:buChar char="§"/>
            </a:pPr>
            <a:r>
              <a:rPr lang="ar-MA" sz="1600" b="1" dirty="0">
                <a:latin typeface="Al-Jazeera-Arabic-Bold" panose="01000500000000020006" pitchFamily="2" charset="-78"/>
                <a:cs typeface="Al-Jazeera-Arabic-Bold" panose="01000500000000020006" pitchFamily="2" charset="-78"/>
              </a:rPr>
              <a:t>يتعين اتخاذ كافة الإجراءات والتدابير اللازمة لمنع تأثير الإجراءات المتعلقة بحجز الأموال أو تجميد الحسابات او عقل الممتلكات على الأنشطة الاقتصادية والاجتماعية المرتبطة بها، وكذا على الوضع القانوني للأشخاص، سواء كانوا اشخاصا ذاتيين أو اعتباريين؛ </a:t>
            </a:r>
          </a:p>
        </p:txBody>
      </p:sp>
      <p:sp>
        <p:nvSpPr>
          <p:cNvPr id="4" name="Rectangle 3">
            <a:extLst>
              <a:ext uri="{FF2B5EF4-FFF2-40B4-BE49-F238E27FC236}">
                <a16:creationId xmlns:a16="http://schemas.microsoft.com/office/drawing/2014/main" id="{6546D63B-F4B6-639C-7CA7-B171D1B6D4C6}"/>
              </a:ext>
            </a:extLst>
          </p:cNvPr>
          <p:cNvSpPr/>
          <p:nvPr/>
        </p:nvSpPr>
        <p:spPr>
          <a:xfrm>
            <a:off x="9983371" y="483970"/>
            <a:ext cx="96050" cy="566458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ZoneTexte 4">
            <a:extLst>
              <a:ext uri="{FF2B5EF4-FFF2-40B4-BE49-F238E27FC236}">
                <a16:creationId xmlns:a16="http://schemas.microsoft.com/office/drawing/2014/main" id="{5294D46A-8E0A-CF08-A37F-29F06623587A}"/>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Tree>
    <p:extLst>
      <p:ext uri="{BB962C8B-B14F-4D97-AF65-F5344CB8AC3E}">
        <p14:creationId xmlns:p14="http://schemas.microsoft.com/office/powerpoint/2010/main" val="89946829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885F7FC-9C37-29AC-F3B8-9D0B5016E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3912E472-DE57-B85F-EE07-4FAB8B3F88B0}"/>
              </a:ext>
            </a:extLst>
          </p:cNvPr>
          <p:cNvSpPr txBox="1"/>
          <p:nvPr/>
        </p:nvSpPr>
        <p:spPr>
          <a:xfrm>
            <a:off x="507363" y="888736"/>
            <a:ext cx="9476008" cy="4855047"/>
          </a:xfrm>
          <a:prstGeom prst="rect">
            <a:avLst/>
          </a:prstGeom>
          <a:noFill/>
        </p:spPr>
        <p:txBody>
          <a:bodyPr wrap="square">
            <a:spAutoFit/>
          </a:bodyPr>
          <a:lstStyle/>
          <a:p>
            <a:pPr marL="285750" indent="-285750" algn="just" rtl="1">
              <a:lnSpc>
                <a:spcPct val="150000"/>
              </a:lnSpc>
              <a:buFont typeface="Wingdings" panose="05000000000000000000" pitchFamily="2" charset="2"/>
              <a:buChar char="§"/>
            </a:pPr>
            <a:r>
              <a:rPr lang="ar-MA" sz="1600" b="1" u="sng" dirty="0">
                <a:latin typeface="Al-Jazeera-Arabic-Bold" panose="01000500000000020006" pitchFamily="2" charset="-78"/>
                <a:cs typeface="Al-Jazeera-Arabic-Bold" panose="01000500000000020006" pitchFamily="2" charset="-78"/>
              </a:rPr>
              <a:t>الأبحاث المالية الموازي</a:t>
            </a:r>
          </a:p>
          <a:p>
            <a:pPr algn="just" rtl="1">
              <a:lnSpc>
                <a:spcPct val="150000"/>
              </a:lnSpc>
            </a:pPr>
            <a:r>
              <a:rPr lang="ar-MA" sz="1600" b="1" dirty="0">
                <a:latin typeface="Al-Jazeera-Arabic-Bold" panose="01000500000000020006" pitchFamily="2" charset="-78"/>
                <a:cs typeface="Al-Jazeera-Arabic-Bold" panose="01000500000000020006" pitchFamily="2" charset="-78"/>
              </a:rPr>
              <a:t> إصدار أمر معلل، إما تلقائيا من طرف النيابة العامة، أو بناء على طلب ممن له المصلحة في ذلك، برفع الحجز او التجميد أو العقل من الأشياء والأموال والممتلكات التي ثبت أن لا علاقة لها بالجريمة أو أنها تتعلق بحقوق الغير حسن النية؛</a:t>
            </a:r>
            <a:endParaRPr lang="fr-MA" sz="1600" b="1" dirty="0">
              <a:latin typeface="Al-Jazeera-Arabic-Bold" panose="01000500000000020006" pitchFamily="2" charset="-78"/>
              <a:cs typeface="Al-Jazeera-Arabic-Bold" panose="01000500000000020006" pitchFamily="2" charset="-78"/>
            </a:endParaRPr>
          </a:p>
          <a:p>
            <a:pPr algn="just" rtl="1">
              <a:lnSpc>
                <a:spcPct val="150000"/>
              </a:lnSpc>
            </a:pPr>
            <a:endParaRPr lang="ar-MA" sz="1600" b="1" dirty="0">
              <a:latin typeface="Al-Jazeera-Arabic-Bold" panose="01000500000000020006" pitchFamily="2" charset="-78"/>
              <a:cs typeface="Al-Jazeera-Arabic-Bold" panose="01000500000000020006" pitchFamily="2" charset="-78"/>
            </a:endParaRPr>
          </a:p>
          <a:p>
            <a:pPr marL="285750" indent="-285750" algn="just" rtl="1">
              <a:lnSpc>
                <a:spcPct val="150000"/>
              </a:lnSpc>
              <a:buFont typeface="Wingdings" panose="05000000000000000000" pitchFamily="2" charset="2"/>
              <a:buChar char="§"/>
            </a:pPr>
            <a:r>
              <a:rPr lang="ar-MA" sz="1600" b="1" dirty="0">
                <a:latin typeface="Al-Jazeera-Arabic-Bold" panose="01000500000000020006" pitchFamily="2" charset="-78"/>
                <a:cs typeface="Al-Jazeera-Arabic-Bold" panose="01000500000000020006" pitchFamily="2" charset="-78"/>
              </a:rPr>
              <a:t>في حالة تقديم طلب رفع الحجز او التجميد من قبل كل من له مصلحة، يتعين أن يتم البت فيه داخل أجل لا يتجاوز 10 ايام من تاريخ تقديم الطلب، مع إشعار صاحبه بالمال. </a:t>
            </a:r>
          </a:p>
          <a:p>
            <a:pPr marL="742950" lvl="1" indent="-285750" algn="just" rtl="1">
              <a:lnSpc>
                <a:spcPct val="150000"/>
              </a:lnSpc>
              <a:buFont typeface="Arial" panose="020B0604020202020204" pitchFamily="34" charset="0"/>
              <a:buChar char="•"/>
            </a:pPr>
            <a:r>
              <a:rPr lang="ar-MA" sz="1600" b="1" dirty="0">
                <a:latin typeface="Al-Jazeera-Arabic-Bold" panose="01000500000000020006" pitchFamily="2" charset="-78"/>
                <a:cs typeface="Al-Jazeera-Arabic-Bold" panose="01000500000000020006" pitchFamily="2" charset="-78"/>
              </a:rPr>
              <a:t> في حالة رفض الطلب، أو في حالة الصرام أجل 10 أيام من تاريخ تقديمه دون صدور قرار عن النيابة العامة، يحق للمعني بالأمر الذي قدم طلب رفع الحجز أو التجميد أن يطعن في قرار النيابة العامة أمام رئيس المحكمة أو الرئيس الأول المحكمة الاستئناف حيث يقدم هذا الطلب إلى كتابة النيابة العامة المختصة، ويجب على هذه الأخيرة إحالة الملف على رئاسة المحكمة مشفوعا برأيها الذي يجب الإدلاء به داخل أجل ثلاثة أيام من تاريخ التصريح بالطعن وقد حدد اجل بت رئيس المحكمة أو الرئيس الأول في 10 أيام من تاريخ إيداعه بكتابة الضبط ولا يقبل القرار الصادر في هذا الشأن أي طعن. </a:t>
            </a:r>
          </a:p>
        </p:txBody>
      </p:sp>
      <p:sp>
        <p:nvSpPr>
          <p:cNvPr id="4" name="Rectangle 3">
            <a:extLst>
              <a:ext uri="{FF2B5EF4-FFF2-40B4-BE49-F238E27FC236}">
                <a16:creationId xmlns:a16="http://schemas.microsoft.com/office/drawing/2014/main" id="{FFFF7CC4-4F50-7001-AA58-7ACE19471A1D}"/>
              </a:ext>
            </a:extLst>
          </p:cNvPr>
          <p:cNvSpPr/>
          <p:nvPr/>
        </p:nvSpPr>
        <p:spPr>
          <a:xfrm>
            <a:off x="9983370" y="1030014"/>
            <a:ext cx="127581" cy="47137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ZoneTexte 4">
            <a:extLst>
              <a:ext uri="{FF2B5EF4-FFF2-40B4-BE49-F238E27FC236}">
                <a16:creationId xmlns:a16="http://schemas.microsoft.com/office/drawing/2014/main" id="{86FDE335-6902-9FFB-6948-414E8E016F28}"/>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Tree>
    <p:extLst>
      <p:ext uri="{BB962C8B-B14F-4D97-AF65-F5344CB8AC3E}">
        <p14:creationId xmlns:p14="http://schemas.microsoft.com/office/powerpoint/2010/main" val="305644807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A061EC7-1AD2-C720-BE82-5A27701E7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64FE85D1-CE50-4E38-810B-663783EA98AC}"/>
              </a:ext>
            </a:extLst>
          </p:cNvPr>
          <p:cNvSpPr txBox="1"/>
          <p:nvPr/>
        </p:nvSpPr>
        <p:spPr>
          <a:xfrm>
            <a:off x="409903" y="161756"/>
            <a:ext cx="9476008" cy="6634830"/>
          </a:xfrm>
          <a:prstGeom prst="rect">
            <a:avLst/>
          </a:prstGeom>
          <a:noFill/>
        </p:spPr>
        <p:txBody>
          <a:bodyPr wrap="square">
            <a:spAutoFit/>
          </a:bodyPr>
          <a:lstStyle/>
          <a:p>
            <a:pPr algn="just" rtl="1">
              <a:lnSpc>
                <a:spcPct val="150000"/>
              </a:lnSpc>
            </a:pPr>
            <a:r>
              <a:rPr lang="ar-MA" sz="1500" b="1" u="sng" dirty="0">
                <a:latin typeface="Al-Jazeera-Arabic-Bold" panose="01000500000000020006" pitchFamily="2" charset="-78"/>
                <a:cs typeface="Al-Jazeera-Arabic-Bold" panose="01000500000000020006" pitchFamily="2" charset="-78"/>
              </a:rPr>
              <a:t>الجهة التي تشرف على مسطرة البحث في الجرائم المنسوبة للأشخاص الخاضعين لقواعد الاختصاص الاستثنائية (المادة 1-264 وما يليها)</a:t>
            </a:r>
            <a:endParaRPr lang="fr-MA" sz="1500" b="1" u="sng" dirty="0">
              <a:latin typeface="Al-Jazeera-Arabic-Bold" panose="01000500000000020006" pitchFamily="2" charset="-78"/>
              <a:cs typeface="Al-Jazeera-Arabic-Bold" panose="01000500000000020006" pitchFamily="2" charset="-78"/>
            </a:endParaRPr>
          </a:p>
          <a:p>
            <a:pPr algn="just" rtl="1">
              <a:lnSpc>
                <a:spcPct val="150000"/>
              </a:lnSpc>
            </a:pPr>
            <a:endParaRPr lang="ar-MA" sz="1500" b="1" u="sng" dirty="0">
              <a:latin typeface="Al-Jazeera-Arabic-Bold" panose="01000500000000020006" pitchFamily="2" charset="-78"/>
              <a:cs typeface="Al-Jazeera-Arabic-Bold" panose="01000500000000020006" pitchFamily="2" charset="-78"/>
            </a:endParaRPr>
          </a:p>
          <a:p>
            <a:pPr algn="just" rtl="1">
              <a:lnSpc>
                <a:spcPct val="150000"/>
              </a:lnSpc>
            </a:pPr>
            <a:r>
              <a:rPr lang="ar-MA" sz="1500" b="1" dirty="0">
                <a:latin typeface="Al-Jazeera-Arabic-Bold" panose="01000500000000020006" pitchFamily="2" charset="-78"/>
                <a:cs typeface="Al-Jazeera-Arabic-Bold" panose="01000500000000020006" pitchFamily="2" charset="-78"/>
              </a:rPr>
              <a:t>تختلف النيابة العامة المشرفة على البحث بحسب الفئة المعنية بمسطرة الاختصاص الاستثنائي وفق ما يلي: </a:t>
            </a:r>
          </a:p>
          <a:p>
            <a:pPr marL="285750" indent="-285750" algn="just" rtl="1">
              <a:lnSpc>
                <a:spcPct val="150000"/>
              </a:lnSpc>
              <a:buFont typeface="Arial" panose="020B0604020202020204" pitchFamily="34" charset="0"/>
              <a:buChar char="•"/>
            </a:pPr>
            <a:r>
              <a:rPr lang="ar-MA" sz="1500" b="1" dirty="0">
                <a:latin typeface="Al-Jazeera-Arabic-Bold" panose="01000500000000020006" pitchFamily="2" charset="-78"/>
                <a:cs typeface="Al-Jazeera-Arabic-Bold" panose="01000500000000020006" pitchFamily="2" charset="-78"/>
              </a:rPr>
              <a:t>إذا تعلق الأمر بالأشخاص المشار إليهم في المادة 265 من قانون المسطرة الجنائية، فإن الوكيل العام للملك لدى محكمة النقض أو من ينوب عنه من المحامين العامين هو الذي يشرف على البحث ويباشر شخصيا الاستماع إليهم وتفتيش منازلهم، كما يمكن له أن ينتدب لهذه الغاية واحدا أو أكثر من قضاة النيابة العامة أو من ضباط الشرطة القضائية من ذوي الاختصاص الوطني (الفقرة 3 من المادة 1-264 من قانون المسطرة الجنائية).</a:t>
            </a:r>
          </a:p>
          <a:p>
            <a:pPr marL="285750" indent="-285750" algn="just" rtl="1">
              <a:lnSpc>
                <a:spcPct val="150000"/>
              </a:lnSpc>
              <a:buFont typeface="Arial" panose="020B0604020202020204" pitchFamily="34" charset="0"/>
              <a:buChar char="•"/>
            </a:pPr>
            <a:r>
              <a:rPr lang="ar-MA" sz="1500" b="1" dirty="0">
                <a:latin typeface="Al-Jazeera-Arabic-Bold" panose="01000500000000020006" pitchFamily="2" charset="-78"/>
                <a:cs typeface="Al-Jazeera-Arabic-Bold" panose="01000500000000020006" pitchFamily="2" charset="-78"/>
              </a:rPr>
              <a:t>إذا تعلق الأمر بالأشخاص المشار إليهم في المواد 266 و 267 و 268 من القانون السالف الذكر، فإن الوكيل العام للملك لدى محكمة الاستئناف المختص هو الذي يشرف على البحث ويقوم شخصيا أو بواسطة أحد قضاة النيابة العامة العاملين بدائرة نفوذه بالاستماع إليهم وتفتيش منازلهم، كما يمكن له أن ينتدب لذلك أحد ضباط الشرطة القضائية من ذوي الاختصاص الوطني. </a:t>
            </a:r>
          </a:p>
          <a:p>
            <a:pPr marL="285750" indent="-285750" algn="just" rtl="1">
              <a:lnSpc>
                <a:spcPct val="150000"/>
              </a:lnSpc>
              <a:buFont typeface="Arial" panose="020B0604020202020204" pitchFamily="34" charset="0"/>
              <a:buChar char="•"/>
            </a:pPr>
            <a:r>
              <a:rPr lang="ar-MA" sz="1500" b="1" dirty="0">
                <a:latin typeface="Al-Jazeera-Arabic-Bold" panose="01000500000000020006" pitchFamily="2" charset="-78"/>
                <a:cs typeface="Al-Jazeera-Arabic-Bold" panose="01000500000000020006" pitchFamily="2" charset="-78"/>
              </a:rPr>
              <a:t>طبقا للمادة 19 المعدلة من قانون المسطرة الجنائية فإن الوكيل العام للملك لدى محكمة النقض والمحامين العامين أصبحت لهم صفة ضابط سامي للشرطة القضائية. </a:t>
            </a:r>
          </a:p>
          <a:p>
            <a:pPr algn="just" rtl="1">
              <a:lnSpc>
                <a:spcPct val="150000"/>
              </a:lnSpc>
            </a:pPr>
            <a:r>
              <a:rPr lang="fr-MA" sz="1500" b="1" dirty="0">
                <a:latin typeface="Al-Jazeera-Arabic-Bold" panose="01000500000000020006" pitchFamily="2" charset="-78"/>
                <a:cs typeface="Al-Jazeera-Arabic-Bold" panose="01000500000000020006" pitchFamily="2" charset="-78"/>
              </a:rPr>
              <a:t>  </a:t>
            </a:r>
            <a:r>
              <a:rPr lang="ar-MA" sz="1500" b="1" dirty="0">
                <a:latin typeface="Al-Jazeera-Arabic-Bold" panose="01000500000000020006" pitchFamily="2" charset="-78"/>
                <a:cs typeface="Al-Jazeera-Arabic-Bold" panose="01000500000000020006" pitchFamily="2" charset="-78"/>
              </a:rPr>
              <a:t>وتجدر الإشارة إلى أنه بخصوص الوضع تحت الحراسة النظرية أو المراقبة القضائية اثناء البحث، فتطبيقا للفقرة الأخيرة من المادة 1-264 من قانون المسطرة الجنائية، فإنه لا يمكن اتخاذ بعض الإجراءات المقيدة للحرية كالوضع تحت الحراسة النظرية أو تحت المراقبة القضائية، في حق الأشخاص المذكورين في المواد من 266 إلى 268 من قانون المسطرة الجنائية، إلا بموافقة الوكيل العام للملك لدى محكمة النقض بناء على طلب يرفعه إليه الوكيل العام للملك لدى محكمة الاستئناف المشرف على البحث للحصول على الموافقة المقررة قانونا.</a:t>
            </a:r>
          </a:p>
        </p:txBody>
      </p:sp>
      <p:sp>
        <p:nvSpPr>
          <p:cNvPr id="4" name="Rectangle 3">
            <a:extLst>
              <a:ext uri="{FF2B5EF4-FFF2-40B4-BE49-F238E27FC236}">
                <a16:creationId xmlns:a16="http://schemas.microsoft.com/office/drawing/2014/main" id="{3008ADC7-09CE-9204-602C-D13E17DA9608}"/>
              </a:ext>
            </a:extLst>
          </p:cNvPr>
          <p:cNvSpPr/>
          <p:nvPr/>
        </p:nvSpPr>
        <p:spPr>
          <a:xfrm flipH="1">
            <a:off x="9948162" y="336825"/>
            <a:ext cx="45719" cy="62952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378304670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281093E-2E38-81E4-0AC3-02C5F3967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9F431E9A-AB2B-0B06-1C5E-45C2457B119F}"/>
              </a:ext>
            </a:extLst>
          </p:cNvPr>
          <p:cNvSpPr txBox="1"/>
          <p:nvPr/>
        </p:nvSpPr>
        <p:spPr>
          <a:xfrm>
            <a:off x="507362" y="471292"/>
            <a:ext cx="9476008" cy="5831212"/>
          </a:xfrm>
          <a:prstGeom prst="rect">
            <a:avLst/>
          </a:prstGeom>
          <a:noFill/>
        </p:spPr>
        <p:txBody>
          <a:bodyPr wrap="square">
            <a:spAutoFit/>
          </a:bodyPr>
          <a:lstStyle/>
          <a:p>
            <a:pPr algn="just" rtl="1">
              <a:lnSpc>
                <a:spcPct val="150000"/>
              </a:lnSpc>
            </a:pPr>
            <a:r>
              <a:rPr lang="ar-MA" b="1" u="sng" dirty="0">
                <a:latin typeface="Al-Jazeera-Arabic-Bold" panose="01000500000000020006" pitchFamily="2" charset="-78"/>
                <a:cs typeface="Al-Jazeera-Arabic-Bold" panose="01000500000000020006" pitchFamily="2" charset="-78"/>
              </a:rPr>
              <a:t>تخويل قضاة النيابة العامة إمكانية استنطاق المشتبه فيهم بمقر الشرطة القضائية </a:t>
            </a:r>
          </a:p>
          <a:p>
            <a:pPr marL="285750" indent="-285750" algn="just" rtl="1">
              <a:lnSpc>
                <a:spcPct val="150000"/>
              </a:lnSpc>
              <a:buFont typeface="Wingdings" panose="05000000000000000000" pitchFamily="2" charset="2"/>
              <a:buChar char="§"/>
            </a:pPr>
            <a:endParaRPr lang="ar-MA" b="1" u="sng" dirty="0">
              <a:latin typeface="Al-Jazeera-Arabic-Bold" panose="01000500000000020006" pitchFamily="2" charset="-78"/>
              <a:cs typeface="Al-Jazeera-Arabic-Bold" panose="01000500000000020006" pitchFamily="2" charset="-78"/>
            </a:endParaRPr>
          </a:p>
          <a:p>
            <a:pPr algn="just" rtl="1">
              <a:lnSpc>
                <a:spcPct val="200000"/>
              </a:lnSpc>
            </a:pPr>
            <a:r>
              <a:rPr lang="ar-MA" b="1" dirty="0">
                <a:latin typeface="Al-Jazeera-Arabic-Bold" panose="01000500000000020006" pitchFamily="2" charset="-78"/>
                <a:cs typeface="Al-Jazeera-Arabic-Bold" panose="01000500000000020006" pitchFamily="2" charset="-78"/>
              </a:rPr>
              <a:t>خولت مقتضيات المادة 1-384 المتممة بموجب القانون رقم 03.23 لوكيل الملك أو من ينوب عنه إمكانية الانتقال إلى مقر الشرطة القضائية من أجل معاينة المشتبه فيه واستفساره عن هويته واستنطاقه عن الأفعال المنسوبة إليه بعد إشعاره بحقه في تنصيب محام عنه.</a:t>
            </a:r>
          </a:p>
          <a:p>
            <a:pPr algn="just" rtl="1">
              <a:lnSpc>
                <a:spcPct val="200000"/>
              </a:lnSpc>
            </a:pPr>
            <a:endParaRPr lang="ar-MA" b="1" dirty="0">
              <a:latin typeface="Al-Jazeera-Arabic-Bold" panose="01000500000000020006" pitchFamily="2" charset="-78"/>
              <a:cs typeface="Al-Jazeera-Arabic-Bold" panose="01000500000000020006" pitchFamily="2" charset="-78"/>
            </a:endParaRPr>
          </a:p>
          <a:p>
            <a:pPr algn="just" rtl="1">
              <a:lnSpc>
                <a:spcPct val="200000"/>
              </a:lnSpc>
            </a:pPr>
            <a:r>
              <a:rPr lang="ar-MA" b="1" dirty="0">
                <a:latin typeface="Al-Jazeera-Arabic-Bold" panose="01000500000000020006" pitchFamily="2" charset="-78"/>
                <a:cs typeface="Al-Jazeera-Arabic-Bold" panose="01000500000000020006" pitchFamily="2" charset="-78"/>
              </a:rPr>
              <a:t>ويروم هذا المقتضى التشريعي تخفيف الضغط على مكاتب الاستنطاق بالنيابات العامة لدى محاكم المملكة، خاصة تلك التي تسجل معدلات تقديم مرتفعة مع ملاحظة أن تطبيق هذه الآلية قاصر على المشتبه فيه الراشد الخاضع لتدابير الحراسة النظرية بسبب ارتكابه جنحة ولا يشمل الأحداث الذين يجب تقديمهم إلى وكيل الملك أو مرتكبي الجنايات الذين سيتم تقديمهم أمام الوكلاء العامين للملك لدى محاكم الاستئناف. </a:t>
            </a:r>
          </a:p>
        </p:txBody>
      </p:sp>
      <p:sp>
        <p:nvSpPr>
          <p:cNvPr id="4" name="Rectangle 3">
            <a:extLst>
              <a:ext uri="{FF2B5EF4-FFF2-40B4-BE49-F238E27FC236}">
                <a16:creationId xmlns:a16="http://schemas.microsoft.com/office/drawing/2014/main" id="{B0CCB8C1-9943-D467-D98D-84DBF550943C}"/>
              </a:ext>
            </a:extLst>
          </p:cNvPr>
          <p:cNvSpPr/>
          <p:nvPr/>
        </p:nvSpPr>
        <p:spPr>
          <a:xfrm>
            <a:off x="10098254" y="685800"/>
            <a:ext cx="96781" cy="54864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ZoneTexte 4">
            <a:extLst>
              <a:ext uri="{FF2B5EF4-FFF2-40B4-BE49-F238E27FC236}">
                <a16:creationId xmlns:a16="http://schemas.microsoft.com/office/drawing/2014/main" id="{DED71E76-C5A5-91FA-8E6B-3ACB9D6E13C1}"/>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Tree>
    <p:extLst>
      <p:ext uri="{BB962C8B-B14F-4D97-AF65-F5344CB8AC3E}">
        <p14:creationId xmlns:p14="http://schemas.microsoft.com/office/powerpoint/2010/main" val="81496772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646CC9D-A1AF-05EA-B6C8-9FEF7A386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ZoneTexte 4">
            <a:extLst>
              <a:ext uri="{FF2B5EF4-FFF2-40B4-BE49-F238E27FC236}">
                <a16:creationId xmlns:a16="http://schemas.microsoft.com/office/drawing/2014/main" id="{16759C76-BB82-5746-6424-763D5E728D51}"/>
              </a:ext>
            </a:extLst>
          </p:cNvPr>
          <p:cNvSpPr txBox="1"/>
          <p:nvPr/>
        </p:nvSpPr>
        <p:spPr>
          <a:xfrm>
            <a:off x="507362" y="471292"/>
            <a:ext cx="9476008" cy="5034840"/>
          </a:xfrm>
          <a:prstGeom prst="rect">
            <a:avLst/>
          </a:prstGeom>
          <a:noFill/>
        </p:spPr>
        <p:txBody>
          <a:bodyPr wrap="square">
            <a:spAutoFit/>
          </a:bodyPr>
          <a:lstStyle/>
          <a:p>
            <a:pPr algn="just" rtl="1">
              <a:lnSpc>
                <a:spcPct val="150000"/>
              </a:lnSpc>
            </a:pPr>
            <a:r>
              <a:rPr lang="ar-MA" b="1" u="sng" dirty="0">
                <a:latin typeface="Al-Jazeera-Arabic-Bold" panose="01000500000000020006" pitchFamily="2" charset="-78"/>
                <a:cs typeface="Al-Jazeera-Arabic-Bold" panose="01000500000000020006" pitchFamily="2" charset="-78"/>
              </a:rPr>
              <a:t>اعتماد تقنيات الاتصال عن بعد بمناسبة تمديد الحراسة النظرية أثناء البحث التمهيدي</a:t>
            </a:r>
          </a:p>
          <a:p>
            <a:pPr algn="just" rtl="1">
              <a:lnSpc>
                <a:spcPct val="150000"/>
              </a:lnSpc>
            </a:pPr>
            <a:endParaRPr lang="ar-MA" b="1" u="sng" dirty="0">
              <a:latin typeface="Al-Jazeera-Arabic-Bold" panose="01000500000000020006" pitchFamily="2" charset="-78"/>
              <a:cs typeface="Al-Jazeera-Arabic-Bold" panose="01000500000000020006" pitchFamily="2" charset="-78"/>
            </a:endParaRPr>
          </a:p>
          <a:p>
            <a:pPr algn="just" rtl="1">
              <a:lnSpc>
                <a:spcPct val="150000"/>
              </a:lnSpc>
            </a:pPr>
            <a:r>
              <a:rPr lang="ar-MA" b="1" dirty="0">
                <a:latin typeface="Al-Jazeera-Arabic-Bold" panose="01000500000000020006" pitchFamily="2" charset="-78"/>
                <a:cs typeface="Al-Jazeera-Arabic-Bold" panose="01000500000000020006" pitchFamily="2" charset="-78"/>
              </a:rPr>
              <a:t>   تضمنت الفقرة 4 من المادة 78 من قانون المسطرة الجنائية، مقتضى جديداً يمكن قضاة النيابة العامة بغرض تمديد الحراسة النظرية من الاستماع إلى الشخص المعني بهذا الإجراء عن طريق تقنية من تقنيات الاتصال عن بعد. حيث يتعين في هذا الإطار احترام الضوابط الواردة في القسم الخامس (من الكتاب الخامس) المتعلق باستعمال تقنيات الاتصال عن بعد، لا سيما المادة 11-595 التي تحدد الضوابط الواجب العمل بها في هذا الإطار. </a:t>
            </a:r>
          </a:p>
          <a:p>
            <a:pPr algn="just" rtl="1">
              <a:lnSpc>
                <a:spcPct val="150000"/>
              </a:lnSpc>
            </a:pPr>
            <a:endParaRPr lang="ar-MA" b="1" dirty="0">
              <a:latin typeface="Al-Jazeera-Arabic-Bold" panose="01000500000000020006" pitchFamily="2" charset="-78"/>
              <a:cs typeface="Al-Jazeera-Arabic-Bold" panose="01000500000000020006" pitchFamily="2" charset="-78"/>
            </a:endParaRPr>
          </a:p>
          <a:p>
            <a:pPr algn="just" rtl="1">
              <a:lnSpc>
                <a:spcPct val="150000"/>
              </a:lnSpc>
            </a:pPr>
            <a:r>
              <a:rPr lang="ar-MA" b="1" dirty="0">
                <a:latin typeface="Al-Jazeera-Arabic-Bold" panose="01000500000000020006" pitchFamily="2" charset="-78"/>
                <a:cs typeface="Al-Jazeera-Arabic-Bold" panose="01000500000000020006" pitchFamily="2" charset="-78"/>
              </a:rPr>
              <a:t>  ويمكن اللجوء إلى هذا الإجراء في الحالات التي تقدرونها، كما لو تعلق الأمر ببعد المسافة بين مقر مصلحة الشرطة القضائية منجزة البحث عن مقر المحكمة، أو مراعاة للوضعية الصحية للمشتبه فيه، أو لضرورة البحث التي تقتضي بقاء هذا الأخير رهن إشارة ضباط الشرطة القضائية لإنجاز بعض الإجراءات كإجراء المواجهات مع المصرحين. </a:t>
            </a:r>
          </a:p>
        </p:txBody>
      </p:sp>
      <p:sp>
        <p:nvSpPr>
          <p:cNvPr id="6" name="Rectangle 5">
            <a:extLst>
              <a:ext uri="{FF2B5EF4-FFF2-40B4-BE49-F238E27FC236}">
                <a16:creationId xmlns:a16="http://schemas.microsoft.com/office/drawing/2014/main" id="{A94349CB-9A47-F9C3-7F0E-6B4A6A059889}"/>
              </a:ext>
            </a:extLst>
          </p:cNvPr>
          <p:cNvSpPr/>
          <p:nvPr/>
        </p:nvSpPr>
        <p:spPr>
          <a:xfrm>
            <a:off x="10098254" y="685800"/>
            <a:ext cx="54739" cy="468498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7" name="ZoneTexte 6">
            <a:extLst>
              <a:ext uri="{FF2B5EF4-FFF2-40B4-BE49-F238E27FC236}">
                <a16:creationId xmlns:a16="http://schemas.microsoft.com/office/drawing/2014/main" id="{546DBE3E-3CB3-4ADF-55EA-910B2B9B31DB}"/>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Tree>
    <p:extLst>
      <p:ext uri="{BB962C8B-B14F-4D97-AF65-F5344CB8AC3E}">
        <p14:creationId xmlns:p14="http://schemas.microsoft.com/office/powerpoint/2010/main" val="173713717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3AD8462-2E93-AC1D-5364-2A93B2DF9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941DD397-21CD-7BD1-7688-1F5232D963DE}"/>
              </a:ext>
            </a:extLst>
          </p:cNvPr>
          <p:cNvSpPr/>
          <p:nvPr/>
        </p:nvSpPr>
        <p:spPr>
          <a:xfrm>
            <a:off x="230908" y="139856"/>
            <a:ext cx="9781309" cy="523220"/>
          </a:xfrm>
          <a:prstGeom prst="round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ZoneTexte 3">
            <a:extLst>
              <a:ext uri="{FF2B5EF4-FFF2-40B4-BE49-F238E27FC236}">
                <a16:creationId xmlns:a16="http://schemas.microsoft.com/office/drawing/2014/main" id="{07EA219B-D05B-A08D-BD47-7F157861CF49}"/>
              </a:ext>
            </a:extLst>
          </p:cNvPr>
          <p:cNvSpPr txBox="1"/>
          <p:nvPr/>
        </p:nvSpPr>
        <p:spPr>
          <a:xfrm>
            <a:off x="-73891" y="238418"/>
            <a:ext cx="9855199" cy="353943"/>
          </a:xfrm>
          <a:prstGeom prst="rect">
            <a:avLst/>
          </a:prstGeom>
          <a:noFill/>
        </p:spPr>
        <p:txBody>
          <a:bodyPr wrap="square">
            <a:spAutoFit/>
          </a:bodyPr>
          <a:lstStyle/>
          <a:p>
            <a:pPr algn="r" rtl="1"/>
            <a:r>
              <a:rPr lang="ar-MA" sz="1700" b="1" dirty="0">
                <a:solidFill>
                  <a:schemeClr val="bg1"/>
                </a:solidFill>
                <a:cs typeface="AlHurraTxtBold" panose="00000400000000000000" pitchFamily="2" charset="-78"/>
              </a:rPr>
              <a:t>المستجدات المتعلقة بإشراف النيابة العامة على إجراءات البحث المنجزة من طرف ضباط الشرطة القضائية</a:t>
            </a:r>
          </a:p>
        </p:txBody>
      </p:sp>
      <p:sp>
        <p:nvSpPr>
          <p:cNvPr id="5" name="ZoneTexte 4">
            <a:extLst>
              <a:ext uri="{FF2B5EF4-FFF2-40B4-BE49-F238E27FC236}">
                <a16:creationId xmlns:a16="http://schemas.microsoft.com/office/drawing/2014/main" id="{53B21E3E-C527-9965-3C2E-D24DDAECB0F9}"/>
              </a:ext>
            </a:extLst>
          </p:cNvPr>
          <p:cNvSpPr txBox="1"/>
          <p:nvPr/>
        </p:nvSpPr>
        <p:spPr>
          <a:xfrm>
            <a:off x="136635" y="672696"/>
            <a:ext cx="10447282" cy="6198685"/>
          </a:xfrm>
          <a:prstGeom prst="rect">
            <a:avLst/>
          </a:prstGeom>
          <a:noFill/>
        </p:spPr>
        <p:txBody>
          <a:bodyPr wrap="square">
            <a:spAutoFit/>
          </a:bodyPr>
          <a:lstStyle/>
          <a:p>
            <a:pPr algn="justLow" rtl="1">
              <a:lnSpc>
                <a:spcPct val="150000"/>
              </a:lnSpc>
            </a:pPr>
            <a:r>
              <a:rPr lang="ar-MA" sz="1400" b="1" u="sng" dirty="0">
                <a:latin typeface="Al-Jazeera-Arabic-Bold" panose="01000500000000020006" pitchFamily="2" charset="-78"/>
                <a:cs typeface="Al-Jazeera-Arabic-Bold" panose="01000500000000020006" pitchFamily="2" charset="-78"/>
              </a:rPr>
              <a:t>-1 تنظيم إجراءات التفتيش الرقمي </a:t>
            </a:r>
          </a:p>
          <a:p>
            <a:pPr algn="justLow" rtl="1">
              <a:lnSpc>
                <a:spcPct val="150000"/>
              </a:lnSpc>
            </a:pPr>
            <a:r>
              <a:rPr lang="ar-MA" sz="1400" dirty="0">
                <a:latin typeface="Al-Jazeera-Arabic-Bold" panose="01000500000000020006" pitchFamily="2" charset="-78"/>
                <a:cs typeface="Al-Jazeera-Arabic-Bold" panose="01000500000000020006" pitchFamily="2" charset="-78"/>
              </a:rPr>
              <a:t>يمكن لضابط الشرطة القضائية بمناسبة قيامه بإجراءات البحث الجنائي أن يجري تفتيشا رقميا بالأجهزة المعلوماتية والأدوات الإلكترونية وحجز جميع البيانات والأدلة الإلكترونية والآثار الرقمية المفيدة في إظهار الحقيقة، بما فيها تلك التي تم فك تشفيرها أو استرجاعها بعد حذفها، ويمكن بعد الحصول على إذن من النيابة العامة إخضاع الأجهزة المعلوماتية ودعامات التخزين المحجوزة لخبرة تقنية يعهد بها إلى المختبرات المتخصصة في تحليل الآثار الرقمية من اجل استخراج البيانات والأدلة الإلكترونية والآثار الرقمية ذات الصلة بالجرائم موضوع البحث. </a:t>
            </a:r>
          </a:p>
          <a:p>
            <a:pPr algn="justLow" rtl="1">
              <a:lnSpc>
                <a:spcPct val="150000"/>
              </a:lnSpc>
            </a:pPr>
            <a:r>
              <a:rPr lang="ar-MA" sz="1400" dirty="0">
                <a:latin typeface="Al-Jazeera-Arabic-Bold" panose="01000500000000020006" pitchFamily="2" charset="-78"/>
                <a:cs typeface="Al-Jazeera-Arabic-Bold" panose="01000500000000020006" pitchFamily="2" charset="-78"/>
              </a:rPr>
              <a:t>وتجدر الإشارة إلى أنه بمناسبة حجز المعطيات والبرامج المعلوماتية (الفقرات من 8 إلى 14 من المادة 59 من قانون المسطرة الجنائية) يتعين على قضاة النيابة العامة استحضار ما يلي: </a:t>
            </a:r>
          </a:p>
          <a:p>
            <a:pPr marL="285750" indent="-285750" algn="justLow" rtl="1">
              <a:lnSpc>
                <a:spcPct val="150000"/>
              </a:lnSpc>
              <a:buFont typeface="Wingdings" panose="05000000000000000000" pitchFamily="2" charset="2"/>
              <a:buChar char="§"/>
            </a:pPr>
            <a:r>
              <a:rPr lang="ar-MA" sz="1400" dirty="0">
                <a:latin typeface="Al-Jazeera-Arabic-Bold" panose="01000500000000020006" pitchFamily="2" charset="-78"/>
                <a:cs typeface="Al-Jazeera-Arabic-Bold" panose="01000500000000020006" pitchFamily="2" charset="-78"/>
              </a:rPr>
              <a:t>إذا كان الأصل أنه لا تحجز إلا المستندات أو الوثائق أو المعطيات أو الأدوات أو البرامج المعلوماتية أو الأشياء الأخرى المفيدة في إظهار الحقيقة، فإنه يمكن بعد موافقة النيابة العامة حجز كل شيء يتم العثور عليه عرضا خلال التفتيش وله علاقة بجريمة أخرى؛ </a:t>
            </a:r>
          </a:p>
          <a:p>
            <a:pPr marL="285750" indent="-285750" algn="justLow" rtl="1">
              <a:lnSpc>
                <a:spcPct val="150000"/>
              </a:lnSpc>
              <a:buFont typeface="Wingdings" panose="05000000000000000000" pitchFamily="2" charset="2"/>
              <a:buChar char="§"/>
            </a:pPr>
            <a:r>
              <a:rPr lang="ar-MA" sz="1400" dirty="0">
                <a:latin typeface="Al-Jazeera-Arabic-Bold" panose="01000500000000020006" pitchFamily="2" charset="-78"/>
                <a:cs typeface="Al-Jazeera-Arabic-Bold" panose="01000500000000020006" pitchFamily="2" charset="-78"/>
              </a:rPr>
              <a:t>يمكن لقاضي النيابة العامة المشرف على البحث أن يأمر بالحذف النهائي للمعطيات أو البرامج المعلوماتية الأصلية من الدعامة المادية التي لم توضع رهن إشارة المحكمة بعد أخذ نسخة منها، وذلك إذا كانت حيازتها أو استعمالها غير مشروع أو كانت تشكل خطرا على امن الأفراد أو الممتلكات أو منافية للأخلاق العامة؛</a:t>
            </a:r>
          </a:p>
          <a:p>
            <a:pPr marL="285750" indent="-285750" algn="justLow" rtl="1">
              <a:lnSpc>
                <a:spcPct val="150000"/>
              </a:lnSpc>
              <a:buFont typeface="Wingdings" panose="05000000000000000000" pitchFamily="2" charset="2"/>
              <a:buChar char="§"/>
            </a:pPr>
            <a:r>
              <a:rPr lang="ar-MA" sz="1400" dirty="0">
                <a:latin typeface="Al-Jazeera-Arabic-Bold" panose="01000500000000020006" pitchFamily="2" charset="-78"/>
                <a:cs typeface="Al-Jazeera-Arabic-Bold" panose="01000500000000020006" pitchFamily="2" charset="-78"/>
              </a:rPr>
              <a:t>يمكن للوكيل العام للملك أو وكيل الملك كل فيما يخصه، أن يأمروا بإيقاف بث أو حجب نشر معطيات رقمية يشكل مضمونها جريمة، ويُحرر محضرا بالحذف أو الحجب أو بإيقاف البث تتم إضافته إلى المسطرة المنجزة في الموضوع. </a:t>
            </a:r>
          </a:p>
          <a:p>
            <a:pPr algn="justLow" rtl="1">
              <a:lnSpc>
                <a:spcPct val="150000"/>
              </a:lnSpc>
            </a:pPr>
            <a:r>
              <a:rPr lang="ar-MA" sz="1400" dirty="0">
                <a:latin typeface="Al-Jazeera-Arabic-Bold" panose="01000500000000020006" pitchFamily="2" charset="-78"/>
                <a:cs typeface="Al-Jazeera-Arabic-Bold" panose="01000500000000020006" pitchFamily="2" charset="-78"/>
              </a:rPr>
              <a:t>وبالنظر للطابع المستجد لهذه المواد التي أقرها المشرع لسد الفراغ التشريعي الذي كان يطبع عمليات التفتيش والحجز والإتلاف الرقمي او المعلوماتي بحسب الأحوال، فإن قضاة النيابة العامة مطالبون بالتفعيل السليم لهذه المقتضيات من خلال إصدار الأوامر أو الأذون الضرورية لتيسير هذه العمليات وفقا للضوابط المحددة بما يخدم البحث الجنائي ويعزز من فعاليته في إظهار الحقيقة، أخذا بعين الاعتبار ان أي إخلال بهذه الضوابط يترتب عنه بطلان الإجراء المعيب وما قد يترتب عنه من إجراءات وفقا لما تقضي به المادة 63 من قانون المسطرة الجنائية. </a:t>
            </a:r>
          </a:p>
        </p:txBody>
      </p:sp>
    </p:spTree>
    <p:extLst>
      <p:ext uri="{BB962C8B-B14F-4D97-AF65-F5344CB8AC3E}">
        <p14:creationId xmlns:p14="http://schemas.microsoft.com/office/powerpoint/2010/main" val="302638026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56051EA-91D9-BE9C-BD17-CEAF763D7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2F1377CC-6293-844B-A419-92A1A90A5B16}"/>
              </a:ext>
            </a:extLst>
          </p:cNvPr>
          <p:cNvSpPr txBox="1"/>
          <p:nvPr/>
        </p:nvSpPr>
        <p:spPr>
          <a:xfrm>
            <a:off x="507362" y="471292"/>
            <a:ext cx="9476008" cy="4619341"/>
          </a:xfrm>
          <a:prstGeom prst="rect">
            <a:avLst/>
          </a:prstGeom>
          <a:noFill/>
        </p:spPr>
        <p:txBody>
          <a:bodyPr wrap="square">
            <a:spAutoFit/>
          </a:bodyPr>
          <a:lstStyle/>
          <a:p>
            <a:pPr algn="just" rtl="1">
              <a:lnSpc>
                <a:spcPct val="150000"/>
              </a:lnSpc>
            </a:pPr>
            <a:r>
              <a:rPr lang="ar-MA" b="1" u="sng" dirty="0">
                <a:latin typeface="Al-Jazeera-Arabic-Bold" panose="01000500000000020006" pitchFamily="2" charset="-78"/>
                <a:cs typeface="Al-Jazeera-Arabic-Bold" panose="01000500000000020006" pitchFamily="2" charset="-78"/>
              </a:rPr>
              <a:t>اشتراط إذن النيابة العامة الكتابي للحصول على بعض المعطيات أو المعلومات المفيدة في البحث </a:t>
            </a:r>
          </a:p>
          <a:p>
            <a:pPr algn="just" rtl="1">
              <a:lnSpc>
                <a:spcPct val="150000"/>
              </a:lnSpc>
            </a:pPr>
            <a:endParaRPr lang="ar-MA" b="1" u="sng" dirty="0">
              <a:latin typeface="Al-Jazeera-Arabic-Bold" panose="01000500000000020006" pitchFamily="2" charset="-78"/>
              <a:cs typeface="Al-Jazeera-Arabic-Bold" panose="01000500000000020006" pitchFamily="2" charset="-78"/>
            </a:endParaRPr>
          </a:p>
          <a:p>
            <a:pPr algn="just" rtl="1">
              <a:lnSpc>
                <a:spcPct val="150000"/>
              </a:lnSpc>
            </a:pPr>
            <a:endParaRPr lang="ar-MA" b="1" u="sng" dirty="0">
              <a:latin typeface="Al-Jazeera-Arabic-Bold" panose="01000500000000020006" pitchFamily="2" charset="-78"/>
              <a:cs typeface="Al-Jazeera-Arabic-Bold" panose="01000500000000020006" pitchFamily="2" charset="-78"/>
            </a:endParaRPr>
          </a:p>
          <a:p>
            <a:pPr algn="just" rtl="1">
              <a:lnSpc>
                <a:spcPct val="150000"/>
              </a:lnSpc>
            </a:pPr>
            <a:r>
              <a:rPr lang="ar-MA" b="1" dirty="0">
                <a:latin typeface="Al-Jazeera-Arabic-Bold" panose="01000500000000020006" pitchFamily="2" charset="-78"/>
                <a:cs typeface="Al-Jazeera-Arabic-Bold" panose="01000500000000020006" pitchFamily="2" charset="-78"/>
              </a:rPr>
              <a:t>   بمقتضى المادة 1-6 يمكن لضابط الشرطة القضائية، بعد حصوله على إذن كتابي من النيابة العامة المختصة أن ينتدب أي شخص أو مؤسسة عامة أو خاصة أو أي إدارة عمومية تحوز معطيات مفيدة في البحث، بما في ذلك المعطيات المخزنة في أي نظام للمعالجة الآلية للمعطيات أو أي نظام معلوماتي آخر حيث يتعين مد الضابط وباستعجال بتلك المعطيات ولو في شكل إلكتروني. </a:t>
            </a:r>
          </a:p>
          <a:p>
            <a:pPr algn="just" rtl="1">
              <a:lnSpc>
                <a:spcPct val="150000"/>
              </a:lnSpc>
            </a:pPr>
            <a:endParaRPr lang="ar-MA" b="1" dirty="0">
              <a:latin typeface="Al-Jazeera-Arabic-Bold" panose="01000500000000020006" pitchFamily="2" charset="-78"/>
              <a:cs typeface="Al-Jazeera-Arabic-Bold" panose="01000500000000020006" pitchFamily="2" charset="-78"/>
            </a:endParaRPr>
          </a:p>
          <a:p>
            <a:pPr algn="just" rtl="1">
              <a:lnSpc>
                <a:spcPct val="150000"/>
              </a:lnSpc>
            </a:pPr>
            <a:r>
              <a:rPr lang="ar-MA" b="1" dirty="0">
                <a:latin typeface="Al-Jazeera-Arabic-Bold" panose="01000500000000020006" pitchFamily="2" charset="-78"/>
                <a:cs typeface="Al-Jazeera-Arabic-Bold" panose="01000500000000020006" pitchFamily="2" charset="-78"/>
              </a:rPr>
              <a:t>كما يمكن للنيابة العامة أن تأذن كتابة لضابط الشرطة القضائية، بأن يطلب من أي مستغل الشبكة عامة أو مصلحة للاتصالات مشار إليها في القانون المتعلق بالبريد والمواصلات أن يضع رهن إشارته جميع المعطيات التي تم الاطلاع عليها من قبل المشتبه فيه مستعمل هذه الخدمات</a:t>
            </a:r>
          </a:p>
        </p:txBody>
      </p:sp>
      <p:sp>
        <p:nvSpPr>
          <p:cNvPr id="4" name="Rectangle 3">
            <a:extLst>
              <a:ext uri="{FF2B5EF4-FFF2-40B4-BE49-F238E27FC236}">
                <a16:creationId xmlns:a16="http://schemas.microsoft.com/office/drawing/2014/main" id="{D222C642-2530-6637-FD3E-2A522FA5D968}"/>
              </a:ext>
            </a:extLst>
          </p:cNvPr>
          <p:cNvSpPr/>
          <p:nvPr/>
        </p:nvSpPr>
        <p:spPr>
          <a:xfrm>
            <a:off x="10098254" y="685800"/>
            <a:ext cx="54739" cy="468498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ZoneTexte 4">
            <a:extLst>
              <a:ext uri="{FF2B5EF4-FFF2-40B4-BE49-F238E27FC236}">
                <a16:creationId xmlns:a16="http://schemas.microsoft.com/office/drawing/2014/main" id="{9DFD3E5A-804F-FAE6-B9AC-56B3778DC7A6}"/>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Tree>
    <p:extLst>
      <p:ext uri="{BB962C8B-B14F-4D97-AF65-F5344CB8AC3E}">
        <p14:creationId xmlns:p14="http://schemas.microsoft.com/office/powerpoint/2010/main" val="313866885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718E0E8-2F8E-87D9-B8C0-BEA84C1B2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31EB72B3-ADAA-9A3C-ED8E-6DA251AB70BA}"/>
              </a:ext>
            </a:extLst>
          </p:cNvPr>
          <p:cNvSpPr txBox="1"/>
          <p:nvPr/>
        </p:nvSpPr>
        <p:spPr>
          <a:xfrm>
            <a:off x="496852" y="933747"/>
            <a:ext cx="9476008" cy="4619341"/>
          </a:xfrm>
          <a:prstGeom prst="rect">
            <a:avLst/>
          </a:prstGeom>
          <a:noFill/>
        </p:spPr>
        <p:txBody>
          <a:bodyPr wrap="square">
            <a:spAutoFit/>
          </a:bodyPr>
          <a:lstStyle/>
          <a:p>
            <a:pPr algn="just" rtl="1">
              <a:lnSpc>
                <a:spcPct val="150000"/>
              </a:lnSpc>
            </a:pPr>
            <a:r>
              <a:rPr lang="ar-MA" b="1" u="sng" dirty="0">
                <a:latin typeface="Al-Jazeera-Arabic-Bold" panose="01000500000000020006" pitchFamily="2" charset="-78"/>
                <a:cs typeface="Al-Jazeera-Arabic-Bold" panose="01000500000000020006" pitchFamily="2" charset="-78"/>
              </a:rPr>
              <a:t>مراعاة الضوابط الجديدة </a:t>
            </a:r>
            <a:r>
              <a:rPr lang="ar-MA" b="1" u="sng" dirty="0" err="1">
                <a:latin typeface="Al-Jazeera-Arabic-Bold" panose="01000500000000020006" pitchFamily="2" charset="-78"/>
                <a:cs typeface="Al-Jazeera-Arabic-Bold" panose="01000500000000020006" pitchFamily="2" charset="-78"/>
              </a:rPr>
              <a:t>المؤطرة</a:t>
            </a:r>
            <a:r>
              <a:rPr lang="ar-MA" b="1" u="sng" dirty="0">
                <a:latin typeface="Al-Jazeera-Arabic-Bold" panose="01000500000000020006" pitchFamily="2" charset="-78"/>
                <a:cs typeface="Al-Jazeera-Arabic-Bold" panose="01000500000000020006" pitchFamily="2" charset="-78"/>
              </a:rPr>
              <a:t> للحق في الاتصال بالمحامي</a:t>
            </a:r>
          </a:p>
          <a:p>
            <a:pPr algn="just" rtl="1">
              <a:lnSpc>
                <a:spcPct val="150000"/>
              </a:lnSpc>
            </a:pPr>
            <a:endParaRPr lang="ar-MA" b="1" u="sng" dirty="0">
              <a:latin typeface="Al-Jazeera-Arabic-Bold" panose="01000500000000020006" pitchFamily="2" charset="-78"/>
              <a:cs typeface="Al-Jazeera-Arabic-Bold" panose="01000500000000020006" pitchFamily="2" charset="-78"/>
            </a:endParaRPr>
          </a:p>
          <a:p>
            <a:pPr algn="just" rtl="1">
              <a:lnSpc>
                <a:spcPct val="150000"/>
              </a:lnSpc>
            </a:pPr>
            <a:r>
              <a:rPr lang="ar-MA" b="1" dirty="0">
                <a:latin typeface="Al-Jazeera-Arabic-Bold" panose="01000500000000020006" pitchFamily="2" charset="-78"/>
                <a:cs typeface="Al-Jazeera-Arabic-Bold" panose="01000500000000020006" pitchFamily="2" charset="-78"/>
              </a:rPr>
              <a:t>يتعين على قضاة النيابة العامة مراعاة المقتضيات الجديدة التي تؤطر حق المشتبه فيه الموضوع رهن الحراسة النظرية في الاتصال بمحام وفق ما يلي: </a:t>
            </a:r>
          </a:p>
          <a:p>
            <a:pPr algn="just" rtl="1">
              <a:lnSpc>
                <a:spcPct val="150000"/>
              </a:lnSpc>
            </a:pPr>
            <a:endParaRPr lang="ar-MA" b="1" dirty="0">
              <a:latin typeface="Al-Jazeera-Arabic-Bold" panose="01000500000000020006" pitchFamily="2" charset="-78"/>
              <a:cs typeface="Al-Jazeera-Arabic-Bold" panose="01000500000000020006" pitchFamily="2" charset="-78"/>
            </a:endParaRPr>
          </a:p>
          <a:p>
            <a:pPr marL="742950" lvl="1" indent="-285750" algn="just" rtl="1">
              <a:lnSpc>
                <a:spcPct val="150000"/>
              </a:lnSpc>
              <a:buFont typeface="Wingdings" panose="05000000000000000000" pitchFamily="2" charset="2"/>
              <a:buChar char="§"/>
            </a:pPr>
            <a:r>
              <a:rPr lang="ar-MA" b="1" dirty="0">
                <a:latin typeface="Al-Jazeera-Arabic-Bold" panose="01000500000000020006" pitchFamily="2" charset="-78"/>
                <a:cs typeface="Al-Jazeera-Arabic-Bold" panose="01000500000000020006" pitchFamily="2" charset="-78"/>
              </a:rPr>
              <a:t>يتم الاتصال بالمحامي ابتداء من الساعة الأولى لوضع المعني بالأمر تحت الحراسة النظرية؛</a:t>
            </a:r>
          </a:p>
          <a:p>
            <a:pPr lvl="1" algn="just" rtl="1">
              <a:lnSpc>
                <a:spcPct val="150000"/>
              </a:lnSpc>
            </a:pPr>
            <a:endParaRPr lang="ar-MA" b="1" dirty="0">
              <a:latin typeface="Al-Jazeera-Arabic-Bold" panose="01000500000000020006" pitchFamily="2" charset="-78"/>
              <a:cs typeface="Al-Jazeera-Arabic-Bold" panose="01000500000000020006" pitchFamily="2" charset="-78"/>
            </a:endParaRPr>
          </a:p>
          <a:p>
            <a:pPr marL="742950" lvl="1" indent="-285750" algn="just" rtl="1">
              <a:lnSpc>
                <a:spcPct val="150000"/>
              </a:lnSpc>
              <a:buFont typeface="Wingdings" panose="05000000000000000000" pitchFamily="2" charset="2"/>
              <a:buChar char="§"/>
            </a:pPr>
            <a:r>
              <a:rPr lang="ar-MA" b="1" dirty="0">
                <a:latin typeface="Al-Jazeera-Arabic-Bold" panose="01000500000000020006" pitchFamily="2" charset="-78"/>
                <a:cs typeface="Al-Jazeera-Arabic-Bold" panose="01000500000000020006" pitchFamily="2" charset="-78"/>
              </a:rPr>
              <a:t>يمكن لممثل النيابة العامة كلما تعلق الأمر بجريمة إرهابية أو بجريمة من الجرائم المنصوص عليها في المادة 108 من قانون المسطرة الجنائية واقتضت ضرورة البحث ذلك، ان يؤخر بصفة استثنائية، اتصال المحامي بموكله بناء على طلب من ضابط الشرطة القضائية على الا تتجاوز مدة التأخير نصف المدة الأصلية للحراسة النظرية. </a:t>
            </a:r>
          </a:p>
        </p:txBody>
      </p:sp>
      <p:sp>
        <p:nvSpPr>
          <p:cNvPr id="4" name="Rectangle 3">
            <a:extLst>
              <a:ext uri="{FF2B5EF4-FFF2-40B4-BE49-F238E27FC236}">
                <a16:creationId xmlns:a16="http://schemas.microsoft.com/office/drawing/2014/main" id="{3E773BE6-19FD-CFFC-7494-73D6ACE15B9E}"/>
              </a:ext>
            </a:extLst>
          </p:cNvPr>
          <p:cNvSpPr/>
          <p:nvPr/>
        </p:nvSpPr>
        <p:spPr>
          <a:xfrm>
            <a:off x="10098254" y="1208690"/>
            <a:ext cx="107291" cy="41620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ZoneTexte 4">
            <a:extLst>
              <a:ext uri="{FF2B5EF4-FFF2-40B4-BE49-F238E27FC236}">
                <a16:creationId xmlns:a16="http://schemas.microsoft.com/office/drawing/2014/main" id="{1EA766F5-7242-76F0-9290-2AB1BA8311F9}"/>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Tree>
    <p:extLst>
      <p:ext uri="{BB962C8B-B14F-4D97-AF65-F5344CB8AC3E}">
        <p14:creationId xmlns:p14="http://schemas.microsoft.com/office/powerpoint/2010/main" val="21429802"/>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E8609EC-5168-D55D-9239-30AD19161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B4A75273-95B4-781C-EF93-B36243471C4E}"/>
              </a:ext>
            </a:extLst>
          </p:cNvPr>
          <p:cNvSpPr txBox="1"/>
          <p:nvPr/>
        </p:nvSpPr>
        <p:spPr>
          <a:xfrm>
            <a:off x="465321" y="1208690"/>
            <a:ext cx="9476008" cy="3372846"/>
          </a:xfrm>
          <a:prstGeom prst="rect">
            <a:avLst/>
          </a:prstGeom>
          <a:noFill/>
        </p:spPr>
        <p:txBody>
          <a:bodyPr wrap="square">
            <a:spAutoFit/>
          </a:bodyPr>
          <a:lstStyle/>
          <a:p>
            <a:pPr algn="just" rtl="1">
              <a:lnSpc>
                <a:spcPct val="150000"/>
              </a:lnSpc>
            </a:pPr>
            <a:r>
              <a:rPr lang="ar-MA" b="1" u="sng" dirty="0">
                <a:latin typeface="Al-Jazeera-Arabic-Bold" panose="01000500000000020006" pitchFamily="2" charset="-78"/>
                <a:cs typeface="Al-Jazeera-Arabic-Bold" panose="01000500000000020006" pitchFamily="2" charset="-78"/>
              </a:rPr>
              <a:t>التسجيل السمعي البصري للحظة قراءة المشتبه فيه لتصريحاته أو لحظة توقيعه </a:t>
            </a:r>
          </a:p>
          <a:p>
            <a:pPr algn="just" rtl="1">
              <a:lnSpc>
                <a:spcPct val="150000"/>
              </a:lnSpc>
            </a:pPr>
            <a:endParaRPr lang="ar-MA" b="1" u="sng" dirty="0">
              <a:latin typeface="Al-Jazeera-Arabic-Bold" panose="01000500000000020006" pitchFamily="2" charset="-78"/>
              <a:cs typeface="Al-Jazeera-Arabic-Bold" panose="01000500000000020006" pitchFamily="2" charset="-78"/>
            </a:endParaRPr>
          </a:p>
          <a:p>
            <a:pPr algn="just" rtl="1">
              <a:lnSpc>
                <a:spcPct val="150000"/>
              </a:lnSpc>
            </a:pPr>
            <a:r>
              <a:rPr lang="ar-MA" b="1" dirty="0">
                <a:latin typeface="Al-Jazeera-Arabic-Bold" panose="01000500000000020006" pitchFamily="2" charset="-78"/>
                <a:cs typeface="Al-Jazeera-Arabic-Bold" panose="01000500000000020006" pitchFamily="2" charset="-78"/>
              </a:rPr>
              <a:t>ينص الفصل 66-3 من قانون المسطرة الجنائية على أنه "ينجز في الجنايات والجنح المعاقب عليها قانونا بخمس سنوات فأكثر تسجيل سمعي بصري للمشتبه فيه الموضوع تحت الحراسة النظرية أثناء قراءة تصريحاته المضمنة في  المحضر ولحظة توقيعه أو </a:t>
            </a:r>
            <a:r>
              <a:rPr lang="ar-MA" b="1" dirty="0" err="1">
                <a:latin typeface="Al-Jazeera-Arabic-Bold" panose="01000500000000020006" pitchFamily="2" charset="-78"/>
                <a:cs typeface="Al-Jazeera-Arabic-Bold" panose="01000500000000020006" pitchFamily="2" charset="-78"/>
              </a:rPr>
              <a:t>إبصامه</a:t>
            </a:r>
            <a:r>
              <a:rPr lang="ar-MA" b="1" dirty="0">
                <a:latin typeface="Al-Jazeera-Arabic-Bold" panose="01000500000000020006" pitchFamily="2" charset="-78"/>
                <a:cs typeface="Al-Jazeera-Arabic-Bold" panose="01000500000000020006" pitchFamily="2" charset="-78"/>
              </a:rPr>
              <a:t> أو رفضه.</a:t>
            </a:r>
          </a:p>
          <a:p>
            <a:pPr algn="just" rtl="1">
              <a:lnSpc>
                <a:spcPct val="150000"/>
              </a:lnSpc>
            </a:pPr>
            <a:endParaRPr lang="ar-MA" b="1" dirty="0">
              <a:latin typeface="Al-Jazeera-Arabic-Bold" panose="01000500000000020006" pitchFamily="2" charset="-78"/>
              <a:cs typeface="Al-Jazeera-Arabic-Bold" panose="01000500000000020006" pitchFamily="2" charset="-78"/>
            </a:endParaRPr>
          </a:p>
          <a:p>
            <a:pPr algn="just" rtl="1">
              <a:lnSpc>
                <a:spcPct val="150000"/>
              </a:lnSpc>
            </a:pPr>
            <a:r>
              <a:rPr lang="ar-MA" b="1" dirty="0">
                <a:latin typeface="Al-Jazeera-Arabic-Bold" panose="01000500000000020006" pitchFamily="2" charset="-78"/>
                <a:cs typeface="Al-Jazeera-Arabic-Bold" panose="01000500000000020006" pitchFamily="2" charset="-78"/>
              </a:rPr>
              <a:t>تحدد بنص تنظيمي كيفيات إجراء التسجيل السمعي البصري يمكن للمحكمة كلما اقتضى الأمر المطالبة بمحتوى التسجيل الذي يحتفظ به طبقا لأحكام المادة 113 من هذا القانون </a:t>
            </a:r>
          </a:p>
        </p:txBody>
      </p:sp>
      <p:sp>
        <p:nvSpPr>
          <p:cNvPr id="4" name="Rectangle 3">
            <a:extLst>
              <a:ext uri="{FF2B5EF4-FFF2-40B4-BE49-F238E27FC236}">
                <a16:creationId xmlns:a16="http://schemas.microsoft.com/office/drawing/2014/main" id="{6C39AAFA-AB33-7F70-3286-9AEA494063C8}"/>
              </a:ext>
            </a:extLst>
          </p:cNvPr>
          <p:cNvSpPr/>
          <p:nvPr/>
        </p:nvSpPr>
        <p:spPr>
          <a:xfrm>
            <a:off x="10098254" y="1439916"/>
            <a:ext cx="138822" cy="30164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ZoneTexte 4">
            <a:extLst>
              <a:ext uri="{FF2B5EF4-FFF2-40B4-BE49-F238E27FC236}">
                <a16:creationId xmlns:a16="http://schemas.microsoft.com/office/drawing/2014/main" id="{3E0E23A3-0CA9-AF42-7727-F0625C9B3112}"/>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Tree>
    <p:extLst>
      <p:ext uri="{BB962C8B-B14F-4D97-AF65-F5344CB8AC3E}">
        <p14:creationId xmlns:p14="http://schemas.microsoft.com/office/powerpoint/2010/main" val="348780174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8980EF7C-1A98-7AB3-12E8-1AE4F1031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 coins arrondis 9">
            <a:extLst>
              <a:ext uri="{FF2B5EF4-FFF2-40B4-BE49-F238E27FC236}">
                <a16:creationId xmlns:a16="http://schemas.microsoft.com/office/drawing/2014/main" id="{FA3DE435-0A26-80D2-4B82-0444F8B5AF8F}"/>
              </a:ext>
            </a:extLst>
          </p:cNvPr>
          <p:cNvSpPr/>
          <p:nvPr/>
        </p:nvSpPr>
        <p:spPr>
          <a:xfrm>
            <a:off x="1745674" y="150127"/>
            <a:ext cx="6299200" cy="523220"/>
          </a:xfrm>
          <a:prstGeom prst="round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ZoneTexte 4">
            <a:extLst>
              <a:ext uri="{FF2B5EF4-FFF2-40B4-BE49-F238E27FC236}">
                <a16:creationId xmlns:a16="http://schemas.microsoft.com/office/drawing/2014/main" id="{1006BA9C-E222-A9DA-FCD2-378A60B722C6}"/>
              </a:ext>
            </a:extLst>
          </p:cNvPr>
          <p:cNvSpPr txBox="1"/>
          <p:nvPr/>
        </p:nvSpPr>
        <p:spPr>
          <a:xfrm>
            <a:off x="927908" y="211682"/>
            <a:ext cx="6643047" cy="461665"/>
          </a:xfrm>
          <a:prstGeom prst="rect">
            <a:avLst/>
          </a:prstGeom>
          <a:noFill/>
        </p:spPr>
        <p:txBody>
          <a:bodyPr wrap="square">
            <a:spAutoFit/>
          </a:bodyPr>
          <a:lstStyle/>
          <a:p>
            <a:pPr algn="r" rtl="1"/>
            <a:r>
              <a:rPr lang="ar-MA" sz="2400" b="1" dirty="0">
                <a:solidFill>
                  <a:schemeClr val="bg1"/>
                </a:solidFill>
                <a:cs typeface="AlHurraTxtBold" panose="00000400000000000000" pitchFamily="2" charset="-78"/>
              </a:rPr>
              <a:t>تقديم:</a:t>
            </a:r>
            <a:r>
              <a:rPr lang="fr-MA" sz="2400" b="1" dirty="0">
                <a:solidFill>
                  <a:schemeClr val="bg1"/>
                </a:solidFill>
                <a:cs typeface="AlHurraTxtBold" panose="00000400000000000000" pitchFamily="2" charset="-78"/>
              </a:rPr>
              <a:t> </a:t>
            </a:r>
            <a:r>
              <a:rPr lang="ar-MA" sz="2400" b="1" dirty="0">
                <a:solidFill>
                  <a:schemeClr val="bg1"/>
                </a:solidFill>
                <a:cs typeface="AlHurraTxtBold" panose="00000400000000000000" pitchFamily="2" charset="-78"/>
              </a:rPr>
              <a:t>القواعد الناظمة للبحث التمهيدي </a:t>
            </a:r>
          </a:p>
        </p:txBody>
      </p:sp>
      <p:sp>
        <p:nvSpPr>
          <p:cNvPr id="7" name="ZoneTexte 6">
            <a:extLst>
              <a:ext uri="{FF2B5EF4-FFF2-40B4-BE49-F238E27FC236}">
                <a16:creationId xmlns:a16="http://schemas.microsoft.com/office/drawing/2014/main" id="{87F13F3F-4C65-1788-9889-8A585A4CFA46}"/>
              </a:ext>
            </a:extLst>
          </p:cNvPr>
          <p:cNvSpPr txBox="1"/>
          <p:nvPr/>
        </p:nvSpPr>
        <p:spPr>
          <a:xfrm>
            <a:off x="120581" y="1201467"/>
            <a:ext cx="8096458" cy="4455066"/>
          </a:xfrm>
          <a:prstGeom prst="rect">
            <a:avLst/>
          </a:prstGeom>
          <a:noFill/>
        </p:spPr>
        <p:txBody>
          <a:bodyPr wrap="square">
            <a:spAutoFit/>
          </a:bodyPr>
          <a:lstStyle/>
          <a:p>
            <a:pPr marL="285750" indent="-285750" algn="r" rtl="1">
              <a:lnSpc>
                <a:spcPct val="200000"/>
              </a:lnSpc>
              <a:buFont typeface="Arial" panose="020B0604020202020204" pitchFamily="34" charset="0"/>
              <a:buChar char="•"/>
            </a:pPr>
            <a:r>
              <a:rPr lang="ar-MA" sz="1800" b="1" dirty="0">
                <a:cs typeface="AlHurraTxtBold" panose="00000400000000000000" pitchFamily="2" charset="-78"/>
              </a:rPr>
              <a:t>التوازن بين متطلبات صيانة النظام العام وحماية حقوق الأطراف </a:t>
            </a:r>
            <a:endParaRPr lang="fr-FR" sz="1800" dirty="0">
              <a:cs typeface="AlHurraTxtBold" panose="00000400000000000000" pitchFamily="2" charset="-78"/>
            </a:endParaRPr>
          </a:p>
          <a:p>
            <a:pPr marL="285750" indent="-285750" algn="r" rtl="1">
              <a:lnSpc>
                <a:spcPct val="200000"/>
              </a:lnSpc>
              <a:buFont typeface="Arial" panose="020B0604020202020204" pitchFamily="34" charset="0"/>
              <a:buChar char="•"/>
            </a:pPr>
            <a:r>
              <a:rPr lang="ar-MA" sz="1800" b="1" dirty="0">
                <a:cs typeface="AlHurraTxtBold" panose="00000400000000000000" pitchFamily="2" charset="-78"/>
              </a:rPr>
              <a:t>حماية قرينة البراءة للمشتبه فيه </a:t>
            </a:r>
          </a:p>
          <a:p>
            <a:pPr marL="285750" indent="-285750" algn="r" rtl="1">
              <a:lnSpc>
                <a:spcPct val="200000"/>
              </a:lnSpc>
              <a:buFont typeface="Arial" panose="020B0604020202020204" pitchFamily="34" charset="0"/>
              <a:buChar char="•"/>
            </a:pPr>
            <a:r>
              <a:rPr lang="ar-MA" sz="1800" b="1" dirty="0">
                <a:cs typeface="AlHurraTxtBold" panose="00000400000000000000" pitchFamily="2" charset="-78"/>
              </a:rPr>
              <a:t>ضمان الحق في التشكي للضحية</a:t>
            </a:r>
          </a:p>
          <a:p>
            <a:pPr marL="285750" indent="-285750" algn="r" rtl="1">
              <a:lnSpc>
                <a:spcPct val="200000"/>
              </a:lnSpc>
              <a:buFont typeface="Arial" panose="020B0604020202020204" pitchFamily="34" charset="0"/>
              <a:buChar char="•"/>
            </a:pPr>
            <a:r>
              <a:rPr lang="ar-MA" sz="1800" b="1" dirty="0">
                <a:cs typeface="AlHurraTxtBold" panose="00000400000000000000" pitchFamily="2" charset="-78"/>
              </a:rPr>
              <a:t>المساواة بين الأطراف </a:t>
            </a:r>
          </a:p>
          <a:p>
            <a:pPr marL="285750" indent="-285750" algn="r" rtl="1">
              <a:lnSpc>
                <a:spcPct val="200000"/>
              </a:lnSpc>
              <a:buFont typeface="Arial" panose="020B0604020202020204" pitchFamily="34" charset="0"/>
              <a:buChar char="•"/>
            </a:pPr>
            <a:r>
              <a:rPr lang="ar-MA" sz="1800" b="1" dirty="0">
                <a:cs typeface="AlHurraTxtBold" panose="00000400000000000000" pitchFamily="2" charset="-78"/>
              </a:rPr>
              <a:t>البحث في أجل معقول</a:t>
            </a:r>
          </a:p>
          <a:p>
            <a:pPr marL="285750" indent="-285750" algn="r" rtl="1">
              <a:lnSpc>
                <a:spcPct val="200000"/>
              </a:lnSpc>
              <a:buFont typeface="Arial" panose="020B0604020202020204" pitchFamily="34" charset="0"/>
              <a:buChar char="•"/>
            </a:pPr>
            <a:r>
              <a:rPr lang="ar-MA" sz="1800" b="1" dirty="0">
                <a:cs typeface="AlHurraTxtBold" panose="00000400000000000000" pitchFamily="2" charset="-78"/>
              </a:rPr>
              <a:t>احترام كرامة الأشخاص وانسانيتهم والحد من كل عمل تحكمي </a:t>
            </a:r>
          </a:p>
          <a:p>
            <a:pPr marL="285750" indent="-285750" algn="r" rtl="1">
              <a:lnSpc>
                <a:spcPct val="200000"/>
              </a:lnSpc>
              <a:buFont typeface="Arial" panose="020B0604020202020204" pitchFamily="34" charset="0"/>
              <a:buChar char="•"/>
            </a:pPr>
            <a:r>
              <a:rPr lang="ar-MA" sz="1800" b="1" dirty="0">
                <a:cs typeface="AlHurraTxtBold" panose="00000400000000000000" pitchFamily="2" charset="-78"/>
              </a:rPr>
              <a:t>كفالة حقوق الدفاع </a:t>
            </a:r>
          </a:p>
          <a:p>
            <a:pPr marL="285750" indent="-285750" algn="r" rtl="1">
              <a:lnSpc>
                <a:spcPct val="200000"/>
              </a:lnSpc>
              <a:buFont typeface="Arial" panose="020B0604020202020204" pitchFamily="34" charset="0"/>
              <a:buChar char="•"/>
            </a:pPr>
            <a:r>
              <a:rPr lang="ar-MA" sz="1800" b="1" dirty="0">
                <a:cs typeface="AlHurraTxtBold" panose="00000400000000000000" pitchFamily="2" charset="-78"/>
              </a:rPr>
              <a:t>صيانة قواعد المحاكمة العادلة </a:t>
            </a:r>
            <a:endParaRPr lang="fr-MA" dirty="0">
              <a:cs typeface="AlHurraTxtBold" panose="00000400000000000000" pitchFamily="2" charset="-78"/>
            </a:endParaRPr>
          </a:p>
        </p:txBody>
      </p:sp>
      <p:sp>
        <p:nvSpPr>
          <p:cNvPr id="8" name="Rectangle 7">
            <a:extLst>
              <a:ext uri="{FF2B5EF4-FFF2-40B4-BE49-F238E27FC236}">
                <a16:creationId xmlns:a16="http://schemas.microsoft.com/office/drawing/2014/main" id="{059DD7C7-D5FE-54CF-141C-F7C28F6B1E52}"/>
              </a:ext>
            </a:extLst>
          </p:cNvPr>
          <p:cNvSpPr/>
          <p:nvPr/>
        </p:nvSpPr>
        <p:spPr>
          <a:xfrm>
            <a:off x="8217039" y="1518650"/>
            <a:ext cx="120581" cy="396005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13" name="ZoneTexte 12">
            <a:extLst>
              <a:ext uri="{FF2B5EF4-FFF2-40B4-BE49-F238E27FC236}">
                <a16:creationId xmlns:a16="http://schemas.microsoft.com/office/drawing/2014/main" id="{F81ED3ED-8E31-5F95-0F0E-CCC2B0B5C1EC}"/>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
        <p:nvSpPr>
          <p:cNvPr id="15" name="ZoneTexte 14">
            <a:extLst>
              <a:ext uri="{FF2B5EF4-FFF2-40B4-BE49-F238E27FC236}">
                <a16:creationId xmlns:a16="http://schemas.microsoft.com/office/drawing/2014/main" id="{14151654-1982-5AA3-014E-CA7BF83F235F}"/>
              </a:ext>
            </a:extLst>
          </p:cNvPr>
          <p:cNvSpPr txBox="1"/>
          <p:nvPr/>
        </p:nvSpPr>
        <p:spPr>
          <a:xfrm>
            <a:off x="7156520" y="3932171"/>
            <a:ext cx="6096000" cy="1034899"/>
          </a:xfrm>
          <a:prstGeom prst="rect">
            <a:avLst/>
          </a:prstGeom>
          <a:noFill/>
        </p:spPr>
        <p:txBody>
          <a:bodyPr wrap="square">
            <a:spAutoFit/>
          </a:bodyPr>
          <a:lstStyle/>
          <a:p>
            <a:pPr algn="ctr" rtl="1">
              <a:lnSpc>
                <a:spcPct val="150000"/>
              </a:lnSpc>
            </a:pPr>
            <a:r>
              <a:rPr lang="ar-MA" sz="1400" dirty="0">
                <a:solidFill>
                  <a:srgbClr val="AB6A44"/>
                </a:solidFill>
                <a:latin typeface="Samir_Khouaja_Maghribi" panose="02010000000000000000" pitchFamily="2" charset="-78"/>
                <a:cs typeface="Samir_Khouaja_Maghribi" panose="02010000000000000000" pitchFamily="2" charset="-78"/>
              </a:rPr>
              <a:t>ندوة التمرين بالقاعة الكبرى بنادي المحامين بتاركة</a:t>
            </a:r>
          </a:p>
          <a:p>
            <a:pPr algn="ctr" rtl="1">
              <a:lnSpc>
                <a:spcPct val="150000"/>
              </a:lnSpc>
            </a:pPr>
            <a:r>
              <a:rPr lang="ar-MA" sz="1400" dirty="0">
                <a:solidFill>
                  <a:srgbClr val="AB6A44"/>
                </a:solidFill>
                <a:latin typeface="Samir_Khouaja_Maghribi" panose="02010000000000000000" pitchFamily="2" charset="-78"/>
                <a:cs typeface="Samir_Khouaja_Maghribi" panose="02010000000000000000" pitchFamily="2" charset="-78"/>
              </a:rPr>
              <a:t> حول مستجدات تعديلات قانون المسطرة الجنائية  </a:t>
            </a:r>
          </a:p>
          <a:p>
            <a:pPr algn="ctr" rtl="1">
              <a:lnSpc>
                <a:spcPct val="150000"/>
              </a:lnSpc>
            </a:pPr>
            <a:r>
              <a:rPr lang="ar-MA" sz="1400" dirty="0">
                <a:solidFill>
                  <a:srgbClr val="AB6A44"/>
                </a:solidFill>
                <a:latin typeface="Samir_Khouaja_Maghribi" panose="02010000000000000000" pitchFamily="2" charset="-78"/>
                <a:cs typeface="Samir_Khouaja_Maghribi" panose="02010000000000000000" pitchFamily="2" charset="-78"/>
              </a:rPr>
              <a:t>الجمعة 26 دجنبر 2025</a:t>
            </a:r>
            <a:endParaRPr lang="fr-FR" sz="1400" dirty="0">
              <a:solidFill>
                <a:srgbClr val="AB6A44"/>
              </a:solidFill>
              <a:latin typeface="Samir_Khouaja_Maghribi" panose="02010000000000000000" pitchFamily="2" charset="-78"/>
              <a:cs typeface="Samir_Khouaja_Maghribi" panose="02010000000000000000" pitchFamily="2" charset="-78"/>
            </a:endParaRPr>
          </a:p>
        </p:txBody>
      </p:sp>
    </p:spTree>
    <p:extLst>
      <p:ext uri="{BB962C8B-B14F-4D97-AF65-F5344CB8AC3E}">
        <p14:creationId xmlns:p14="http://schemas.microsoft.com/office/powerpoint/2010/main" val="1022061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0720395-D41C-B1E4-513D-210F59720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E7ADB529-A3C2-6D16-8F3A-9D3B3BF200EF}"/>
              </a:ext>
            </a:extLst>
          </p:cNvPr>
          <p:cNvSpPr txBox="1"/>
          <p:nvPr/>
        </p:nvSpPr>
        <p:spPr>
          <a:xfrm>
            <a:off x="465321" y="356819"/>
            <a:ext cx="9476008" cy="6281335"/>
          </a:xfrm>
          <a:prstGeom prst="rect">
            <a:avLst/>
          </a:prstGeom>
          <a:noFill/>
        </p:spPr>
        <p:txBody>
          <a:bodyPr wrap="square">
            <a:spAutoFit/>
          </a:bodyPr>
          <a:lstStyle/>
          <a:p>
            <a:pPr algn="just" rtl="1">
              <a:lnSpc>
                <a:spcPct val="150000"/>
              </a:lnSpc>
            </a:pPr>
            <a:r>
              <a:rPr lang="ar-MA" b="1" u="sng" dirty="0">
                <a:latin typeface="Al-Jazeera-Arabic-Bold" panose="01000500000000020006" pitchFamily="2" charset="-78"/>
                <a:cs typeface="Al-Jazeera-Arabic-Bold" panose="01000500000000020006" pitchFamily="2" charset="-78"/>
              </a:rPr>
              <a:t>صيانة حقوق دفاع المشتبه فيه:</a:t>
            </a:r>
          </a:p>
          <a:p>
            <a:pPr algn="just" rtl="1">
              <a:lnSpc>
                <a:spcPct val="150000"/>
              </a:lnSpc>
            </a:pPr>
            <a:endParaRPr lang="ar-MA" b="1" u="sng" dirty="0">
              <a:latin typeface="Al-Jazeera-Arabic-Bold" panose="01000500000000020006" pitchFamily="2" charset="-78"/>
              <a:cs typeface="Al-Jazeera-Arabic-Bold" panose="01000500000000020006" pitchFamily="2" charset="-78"/>
            </a:endParaRPr>
          </a:p>
          <a:p>
            <a:pPr algn="just" rtl="1">
              <a:lnSpc>
                <a:spcPct val="150000"/>
              </a:lnSpc>
            </a:pPr>
            <a:r>
              <a:rPr lang="ar-MA" b="1" u="sng" dirty="0">
                <a:latin typeface="Al-Jazeera-Arabic-Bold" panose="01000500000000020006" pitchFamily="2" charset="-78"/>
                <a:cs typeface="Al-Jazeera-Arabic-Bold" panose="01000500000000020006" pitchFamily="2" charset="-78"/>
              </a:rPr>
              <a:t>- منح الإذن للمحامي لحضور عملية الاستماع للمشتبه فيه </a:t>
            </a:r>
          </a:p>
          <a:p>
            <a:pPr algn="just" rtl="1">
              <a:lnSpc>
                <a:spcPct val="150000"/>
              </a:lnSpc>
            </a:pPr>
            <a:r>
              <a:rPr lang="ar-MA" b="1" dirty="0">
                <a:latin typeface="Al-Jazeera-Arabic-Bold" panose="01000500000000020006" pitchFamily="2" charset="-78"/>
                <a:cs typeface="Al-Jazeera-Arabic-Bold" panose="01000500000000020006" pitchFamily="2" charset="-78"/>
              </a:rPr>
              <a:t>خولت المادة 4-66 من قانون المسطرة الجنائية لمحامي المشتبه فيه الحق في حضور عملية الاستماع التي تجري في حق هذا الأخير. وعلقت المادة المذكورة ممارسة هذا الحق على ضرورة الحصول على إذن بذلك من النيابة العامة المختصة. </a:t>
            </a:r>
          </a:p>
          <a:p>
            <a:pPr algn="just" rtl="1">
              <a:lnSpc>
                <a:spcPct val="150000"/>
              </a:lnSpc>
            </a:pPr>
            <a:r>
              <a:rPr lang="ar-MA" b="1" dirty="0">
                <a:latin typeface="Al-Jazeera-Arabic-Bold" panose="01000500000000020006" pitchFamily="2" charset="-78"/>
                <a:cs typeface="Al-Jazeera-Arabic-Bold" panose="01000500000000020006" pitchFamily="2" charset="-78"/>
              </a:rPr>
              <a:t>ويتعين على قضاة النيابة العامة في هذا الإطار، ضمان ممارسة هذا الحق وفقا للغايات التي ابتغاها المشرع بعد التأكد من توفر الشروط القانونية الآتية: </a:t>
            </a:r>
          </a:p>
          <a:p>
            <a:pPr marL="742950" lvl="1" indent="-285750" algn="just" rtl="1">
              <a:lnSpc>
                <a:spcPct val="150000"/>
              </a:lnSpc>
              <a:buFont typeface="Wingdings" panose="05000000000000000000" pitchFamily="2" charset="2"/>
              <a:buChar char="§"/>
            </a:pPr>
            <a:r>
              <a:rPr lang="ar-MA" b="1" dirty="0">
                <a:latin typeface="Al-Jazeera-Arabic-Bold" panose="01000500000000020006" pitchFamily="2" charset="-78"/>
                <a:cs typeface="Al-Jazeera-Arabic-Bold" panose="01000500000000020006" pitchFamily="2" charset="-78"/>
              </a:rPr>
              <a:t>أن يتعلق الأمر بحدث (مشتبه فيه يقل عمره عن ثمانية عشر عاما): </a:t>
            </a:r>
          </a:p>
          <a:p>
            <a:pPr marL="742950" lvl="1" indent="-285750" algn="just" rtl="1">
              <a:lnSpc>
                <a:spcPct val="150000"/>
              </a:lnSpc>
              <a:buFont typeface="Wingdings" panose="05000000000000000000" pitchFamily="2" charset="2"/>
              <a:buChar char="§"/>
            </a:pPr>
            <a:r>
              <a:rPr lang="ar-MA" b="1" dirty="0">
                <a:latin typeface="Al-Jazeera-Arabic-Bold" panose="01000500000000020006" pitchFamily="2" charset="-78"/>
                <a:cs typeface="Al-Jazeera-Arabic-Bold" panose="01000500000000020006" pitchFamily="2" charset="-78"/>
              </a:rPr>
              <a:t>أو أن يتعلق الأمر بمشتبه فيه من ذوي العاهات وفقا للتحديد الوارد في البند 1 من المادة 316 من قانون المسطرة الجنائية، أي أن يتعلق الأمر بمشتبه فيه أبكم او أعمى أو مصابا بأية عاهة اخرى من شأنها الإخلال بحقه في الدفاع عن نفسه. </a:t>
            </a:r>
          </a:p>
          <a:p>
            <a:pPr algn="just" rtl="1">
              <a:lnSpc>
                <a:spcPct val="150000"/>
              </a:lnSpc>
            </a:pPr>
            <a:r>
              <a:rPr lang="ar-MA" b="1" dirty="0">
                <a:latin typeface="Al-Jazeera-Arabic-Bold" panose="01000500000000020006" pitchFamily="2" charset="-78"/>
                <a:cs typeface="Al-Jazeera-Arabic-Bold" panose="01000500000000020006" pitchFamily="2" charset="-78"/>
              </a:rPr>
              <a:t>ولضمان ممارسة هذا الحق على الوجه المطلوب فقد الزمت الفقرة الثانية من المادة 4-66 ضابط الشرطة القضائية بضرورة إشعار المشتبه فيه بهذا الحق قبل الاستماع إليه، والإشارة إلى ذلك في المحضر. </a:t>
            </a:r>
          </a:p>
        </p:txBody>
      </p:sp>
      <p:sp>
        <p:nvSpPr>
          <p:cNvPr id="4" name="Rectangle 3">
            <a:extLst>
              <a:ext uri="{FF2B5EF4-FFF2-40B4-BE49-F238E27FC236}">
                <a16:creationId xmlns:a16="http://schemas.microsoft.com/office/drawing/2014/main" id="{7ED29662-8F7F-1AF7-96AF-246302CEE5F4}"/>
              </a:ext>
            </a:extLst>
          </p:cNvPr>
          <p:cNvSpPr/>
          <p:nvPr/>
        </p:nvSpPr>
        <p:spPr>
          <a:xfrm flipH="1">
            <a:off x="10031514" y="599090"/>
            <a:ext cx="45719" cy="586477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290274213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7223802-65FB-F7FC-6DD8-E170789DD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E7F21B04-7429-B526-1D46-B6F882F9C33A}"/>
              </a:ext>
            </a:extLst>
          </p:cNvPr>
          <p:cNvSpPr txBox="1"/>
          <p:nvPr/>
        </p:nvSpPr>
        <p:spPr>
          <a:xfrm>
            <a:off x="465321" y="356819"/>
            <a:ext cx="9476008" cy="6604500"/>
          </a:xfrm>
          <a:prstGeom prst="rect">
            <a:avLst/>
          </a:prstGeom>
          <a:noFill/>
        </p:spPr>
        <p:txBody>
          <a:bodyPr wrap="square">
            <a:spAutoFit/>
          </a:bodyPr>
          <a:lstStyle/>
          <a:p>
            <a:pPr algn="just" rtl="1">
              <a:lnSpc>
                <a:spcPct val="150000"/>
              </a:lnSpc>
            </a:pPr>
            <a:r>
              <a:rPr lang="ar-MA" b="1" u="sng" dirty="0">
                <a:latin typeface="Al-Jazeera-Arabic-Bold" panose="01000500000000020006" pitchFamily="2" charset="-78"/>
                <a:cs typeface="Al-Jazeera-Arabic-Bold" panose="01000500000000020006" pitchFamily="2" charset="-78"/>
              </a:rPr>
              <a:t> المستجدات المتعلقة بتقنيات البحث </a:t>
            </a:r>
          </a:p>
          <a:p>
            <a:pPr lvl="1" algn="just" rtl="1">
              <a:lnSpc>
                <a:spcPct val="150000"/>
              </a:lnSpc>
            </a:pPr>
            <a:r>
              <a:rPr lang="ar-MA" b="1" u="sng" dirty="0">
                <a:latin typeface="Al-Jazeera-Arabic-Bold" panose="01000500000000020006" pitchFamily="2" charset="-78"/>
                <a:cs typeface="Al-Jazeera-Arabic-Bold" panose="01000500000000020006" pitchFamily="2" charset="-78"/>
              </a:rPr>
              <a:t>1- الاختراق </a:t>
            </a:r>
          </a:p>
          <a:p>
            <a:pPr algn="just" rtl="1">
              <a:lnSpc>
                <a:spcPct val="150000"/>
              </a:lnSpc>
            </a:pPr>
            <a:r>
              <a:rPr lang="ar-MA" sz="1600" b="1" dirty="0">
                <a:latin typeface="Al-Jazeera-Arabic-Bold" panose="01000500000000020006" pitchFamily="2" charset="-78"/>
                <a:cs typeface="Al-Jazeera-Arabic-Bold" panose="01000500000000020006" pitchFamily="2" charset="-78"/>
              </a:rPr>
              <a:t>نظمت المادة 1-3-82 وما يليها من قانون المسطرة الجنائية الاختراق بوصفه تقنية خاصة للبحث تمكن ضابط أو عون الشرطة القضائية المختص، من تتبع ومراقبة الأشخاص المشتبه فيهم من خلال التظاهر أمام هؤلاء الأشخاص بأنه فاعل او مساهم أو مشارك أو مستفيد من الأفعال الإجرامية موضوع البحث .</a:t>
            </a:r>
          </a:p>
          <a:p>
            <a:pPr algn="just" rtl="1">
              <a:lnSpc>
                <a:spcPct val="150000"/>
              </a:lnSpc>
            </a:pPr>
            <a:r>
              <a:rPr lang="ar-MA" sz="1600" b="1" dirty="0">
                <a:latin typeface="Al-Jazeera-Arabic-Bold" panose="01000500000000020006" pitchFamily="2" charset="-78"/>
                <a:cs typeface="Al-Jazeera-Arabic-Bold" panose="01000500000000020006" pitchFamily="2" charset="-78"/>
              </a:rPr>
              <a:t>وتتولى النيابة العامة الإشراف على عملية الاختراق من خلال إعطاء الإذن بمباشرته تحت مراقبتها إذا اقتضت ضرورة البحث القيام بمعاينات لجريمة أو أكثر من الجرائم المنصوص عليها في المادة 108 من القانون المذكور، على أن يتم ذلك وفقا للشروط والضوابط التالية: </a:t>
            </a:r>
          </a:p>
          <a:p>
            <a:pPr marL="742950" lvl="1" indent="-285750" algn="just" rtl="1">
              <a:lnSpc>
                <a:spcPct val="150000"/>
              </a:lnSpc>
              <a:buFont typeface="Wingdings" panose="05000000000000000000" pitchFamily="2" charset="2"/>
              <a:buChar char="§"/>
            </a:pPr>
            <a:r>
              <a:rPr lang="ar-MA" sz="1600" b="1" dirty="0">
                <a:latin typeface="Al-Jazeera-Arabic-Bold" panose="01000500000000020006" pitchFamily="2" charset="-78"/>
                <a:cs typeface="Al-Jazeera-Arabic-Bold" panose="01000500000000020006" pitchFamily="2" charset="-78"/>
              </a:rPr>
              <a:t>يتعين أن يكون الإذن بمباشرة عملية الاختراق تحت طائلة البطلان مكتوبا ومعللا ويتضمن صفة ضابط الشرطة القضائية الذي تتم العملية تحت مسؤوليته ؛</a:t>
            </a:r>
          </a:p>
          <a:p>
            <a:pPr marL="742950" lvl="1" indent="-285750" algn="just" rtl="1">
              <a:lnSpc>
                <a:spcPct val="150000"/>
              </a:lnSpc>
              <a:buFont typeface="Wingdings" panose="05000000000000000000" pitchFamily="2" charset="2"/>
              <a:buChar char="§"/>
            </a:pPr>
            <a:r>
              <a:rPr lang="ar-MA" sz="1600" b="1" dirty="0">
                <a:latin typeface="Al-Jazeera-Arabic-Bold" panose="01000500000000020006" pitchFamily="2" charset="-78"/>
                <a:cs typeface="Al-Jazeera-Arabic-Bold" panose="01000500000000020006" pitchFamily="2" charset="-78"/>
              </a:rPr>
              <a:t>يجب أن يتضمن الإذن الصادر بالاختراق تحديد الجريمة أو الجرائم التي تبرر اللجوء إلى هذه العملية، والتي يجب أن تكون من جرائم الفصل 108 من قانون المسطرة الجنائية وفق المشار إليه أعلاه؛</a:t>
            </a:r>
          </a:p>
          <a:p>
            <a:pPr marL="742950" lvl="1" indent="-285750" algn="just" rtl="1">
              <a:lnSpc>
                <a:spcPct val="150000"/>
              </a:lnSpc>
              <a:buFont typeface="Wingdings" panose="05000000000000000000" pitchFamily="2" charset="2"/>
              <a:buChar char="§"/>
            </a:pPr>
            <a:r>
              <a:rPr lang="ar-MA" sz="1600" b="1" dirty="0">
                <a:latin typeface="Al-Jazeera-Arabic-Bold" panose="01000500000000020006" pitchFamily="2" charset="-78"/>
                <a:cs typeface="Al-Jazeera-Arabic-Bold" panose="01000500000000020006" pitchFamily="2" charset="-78"/>
              </a:rPr>
              <a:t>يتعين أن يحدد الإذن المدة المأذون خلالها بمباشرة عملية الاختراق والتي لا يمكن أن تتجاوز أربعة أشهر قابلة للتمديد مرة واحدة، ويمكن للنيابة العامة التي أذنت بإنجاز العملية أن تامر في كل حين وبقرار معلل بتعديل أو تتميم أو وقف العملية حتى قبل انتهاء المدة المحددة لها. </a:t>
            </a:r>
          </a:p>
          <a:p>
            <a:pPr algn="just" rtl="1">
              <a:lnSpc>
                <a:spcPct val="150000"/>
              </a:lnSpc>
            </a:pPr>
            <a:r>
              <a:rPr lang="ar-MA" sz="1600" b="1" dirty="0">
                <a:latin typeface="Al-Jazeera-Arabic-Bold" panose="01000500000000020006" pitchFamily="2" charset="-78"/>
                <a:cs typeface="Al-Jazeera-Arabic-Bold" panose="01000500000000020006" pitchFamily="2" charset="-78"/>
              </a:rPr>
              <a:t>ويترتب عن عدم احترام ضوابط الإذن بإجراء عملية الاختراق، بطلان هذه العملية، الشيء الذي يقتضي الحرص على استيفاء واحترام جميع الشروط المقررة في هذا الإطار. </a:t>
            </a:r>
          </a:p>
        </p:txBody>
      </p:sp>
      <p:sp>
        <p:nvSpPr>
          <p:cNvPr id="4" name="Rectangle 3">
            <a:extLst>
              <a:ext uri="{FF2B5EF4-FFF2-40B4-BE49-F238E27FC236}">
                <a16:creationId xmlns:a16="http://schemas.microsoft.com/office/drawing/2014/main" id="{FBC96F08-F578-5AB6-C091-26488C8A8028}"/>
              </a:ext>
            </a:extLst>
          </p:cNvPr>
          <p:cNvSpPr/>
          <p:nvPr/>
        </p:nvSpPr>
        <p:spPr>
          <a:xfrm flipH="1">
            <a:off x="10031514" y="599090"/>
            <a:ext cx="45719" cy="586477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254902713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A512098-ADB9-9447-8227-AECDC5E9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AE2134CD-BDBF-C067-A028-8F7911ACB23A}"/>
              </a:ext>
            </a:extLst>
          </p:cNvPr>
          <p:cNvSpPr txBox="1"/>
          <p:nvPr/>
        </p:nvSpPr>
        <p:spPr>
          <a:xfrm>
            <a:off x="273269" y="97639"/>
            <a:ext cx="9678570" cy="6662721"/>
          </a:xfrm>
          <a:prstGeom prst="rect">
            <a:avLst/>
          </a:prstGeom>
          <a:noFill/>
        </p:spPr>
        <p:txBody>
          <a:bodyPr wrap="square">
            <a:spAutoFit/>
          </a:bodyPr>
          <a:lstStyle/>
          <a:p>
            <a:pPr algn="just" rtl="1">
              <a:lnSpc>
                <a:spcPct val="150000"/>
              </a:lnSpc>
            </a:pPr>
            <a:r>
              <a:rPr lang="ar-MA" sz="1300" b="1" u="sng" dirty="0">
                <a:latin typeface="Al-Jazeera-Arabic-Bold" panose="01000500000000020006" pitchFamily="2" charset="-78"/>
                <a:cs typeface="Al-Jazeera-Arabic-Bold" panose="01000500000000020006" pitchFamily="2" charset="-78"/>
              </a:rPr>
              <a:t>-الإشراف على حسن إجراءات التحقق من الهوية </a:t>
            </a:r>
          </a:p>
          <a:p>
            <a:pPr algn="just" rtl="1">
              <a:lnSpc>
                <a:spcPct val="150000"/>
              </a:lnSpc>
            </a:pPr>
            <a:r>
              <a:rPr lang="ar-MA" sz="1300" b="1" dirty="0">
                <a:latin typeface="Al-Jazeera-Arabic-Bold" panose="01000500000000020006" pitchFamily="2" charset="-78"/>
                <a:cs typeface="Al-Jazeera-Arabic-Bold" panose="01000500000000020006" pitchFamily="2" charset="-78"/>
              </a:rPr>
              <a:t>نظمت مقتضيات المواد من 31-3-18 إلى 11-3-8 من قانون المسطرة الجنائية مسطرة التحقق من الهوية التي يجريها ضباط الشرطة القضائية أو أعوانها بأمر من هؤلاء الضباط. وتتيح عملية التحقق من الهوية اقتياد الشخص الذي يخضع لهذا الإجراء إلى مقر الشرطة القضائية إما عند رفضه الإدلاء بهويته أو عند تعذر التعرف عليها، شريطة مراعاة الضوابط التالية :</a:t>
            </a:r>
          </a:p>
          <a:p>
            <a:pPr marL="285750" indent="-285750" algn="just" rtl="1">
              <a:lnSpc>
                <a:spcPct val="150000"/>
              </a:lnSpc>
              <a:buFont typeface="Arial" panose="020B0604020202020204" pitchFamily="34" charset="0"/>
              <a:buChar char="•"/>
            </a:pPr>
            <a:r>
              <a:rPr lang="ar-MA" sz="1300" b="1" dirty="0">
                <a:latin typeface="Al-Jazeera-Arabic-Bold" panose="01000500000000020006" pitchFamily="2" charset="-78"/>
                <a:cs typeface="Al-Jazeera-Arabic-Bold" panose="01000500000000020006" pitchFamily="2" charset="-78"/>
              </a:rPr>
              <a:t>اشعار وكيل الملك أو أحد نوابه بهذا التدبير وكذا أفراد عائلة المعني بالأمر أو محامية او كل شخص يختاره المعني بالأمر. وإذا كان المعني بالأمر حدثا يشعر ولي أمره منذ اللحظة الأولى لإيقافه ويتم الاستماع إليه بحضوره؛ </a:t>
            </a:r>
          </a:p>
          <a:p>
            <a:pPr marL="285750" indent="-285750" algn="just" rtl="1">
              <a:lnSpc>
                <a:spcPct val="150000"/>
              </a:lnSpc>
              <a:buFont typeface="Arial" panose="020B0604020202020204" pitchFamily="34" charset="0"/>
              <a:buChar char="•"/>
            </a:pPr>
            <a:r>
              <a:rPr lang="ar-MA" sz="1300" b="1" dirty="0">
                <a:latin typeface="Al-Jazeera-Arabic-Bold" panose="01000500000000020006" pitchFamily="2" charset="-78"/>
                <a:cs typeface="Al-Jazeera-Arabic-Bold" panose="01000500000000020006" pitchFamily="2" charset="-78"/>
              </a:rPr>
              <a:t>لا يمكن أن يتجاوز إيقاف الشخص من أجل التحقق من هويته الوقت الذي تتطلبه تلك العملية، والتي يتعين ألا تتجاوز في جميع الأحوال أربع ساعات تحتسب من لحظة إيقافه، ويمكن تمديد هذه المدة عند الاقتضاء لأربع ساعات إضافية بإذن من وكيل الملك أو أحد نوابه، والذي يمكنه أن يضع حدا لهذه العملية في أي لحظة. </a:t>
            </a:r>
          </a:p>
          <a:p>
            <a:pPr algn="just" rtl="1">
              <a:lnSpc>
                <a:spcPct val="150000"/>
              </a:lnSpc>
            </a:pPr>
            <a:r>
              <a:rPr lang="ar-MA" sz="1300" b="1" dirty="0">
                <a:latin typeface="Al-Jazeera-Arabic-Bold" panose="01000500000000020006" pitchFamily="2" charset="-78"/>
                <a:cs typeface="Al-Jazeera-Arabic-Bold" panose="01000500000000020006" pitchFamily="2" charset="-78"/>
              </a:rPr>
              <a:t>وبمناسبة تطبيق مسطرة التحقق من الهوية يسهر قضاة النيابة العامة لدى المحاكم الابتدائية بصفة أساسية على التأكد من احترام الضوابط </a:t>
            </a:r>
            <a:r>
              <a:rPr lang="ar-MA" sz="1300" b="1" dirty="0" err="1">
                <a:latin typeface="Al-Jazeera-Arabic-Bold" panose="01000500000000020006" pitchFamily="2" charset="-78"/>
                <a:cs typeface="Al-Jazeera-Arabic-Bold" panose="01000500000000020006" pitchFamily="2" charset="-78"/>
              </a:rPr>
              <a:t>المؤطرة</a:t>
            </a:r>
            <a:r>
              <a:rPr lang="ar-MA" sz="1300" b="1" dirty="0">
                <a:latin typeface="Al-Jazeera-Arabic-Bold" panose="01000500000000020006" pitchFamily="2" charset="-78"/>
                <a:cs typeface="Al-Jazeera-Arabic-Bold" panose="01000500000000020006" pitchFamily="2" charset="-78"/>
              </a:rPr>
              <a:t> لها لا سيما من حيث احترام شكليات الإيقاف والاقتياد إلى مقار الشرطة القضائية، ومن ضرورة تحرير محضر بالعمليات المنجزة يتضمن ما يلي: </a:t>
            </a:r>
          </a:p>
          <a:p>
            <a:pPr marL="285750" indent="-285750" algn="just" rtl="1">
              <a:lnSpc>
                <a:spcPct val="150000"/>
              </a:lnSpc>
              <a:buFont typeface="Arial" panose="020B0604020202020204" pitchFamily="34" charset="0"/>
              <a:buChar char="•"/>
            </a:pPr>
            <a:r>
              <a:rPr lang="ar-MA" sz="1300" b="1" dirty="0">
                <a:latin typeface="Al-Jazeera-Arabic-Bold" panose="01000500000000020006" pitchFamily="2" charset="-78"/>
                <a:cs typeface="Al-Jazeera-Arabic-Bold" panose="01000500000000020006" pitchFamily="2" charset="-78"/>
              </a:rPr>
              <a:t>بيان الأسباب التي تم بموجبها التحقق من هوية الشخص والكيفية والشروط التي تمت بها هذه العملية وكذا الإجراءات التي بوشرت من اجل التحقق من هويته وساعة إيقافه واقتياده إلى مقر الشرطة القضائية وساعة إطلاق سراحه أو وضعه تحت الحراسة النظرية إذا اقتضى الأمر ذلك؛ </a:t>
            </a:r>
          </a:p>
          <a:p>
            <a:pPr marL="285750" indent="-285750" algn="just" rtl="1">
              <a:lnSpc>
                <a:spcPct val="150000"/>
              </a:lnSpc>
              <a:buFont typeface="Arial" panose="020B0604020202020204" pitchFamily="34" charset="0"/>
              <a:buChar char="•"/>
            </a:pPr>
            <a:r>
              <a:rPr lang="ar-MA" sz="1300" b="1" dirty="0">
                <a:latin typeface="Al-Jazeera-Arabic-Bold" panose="01000500000000020006" pitchFamily="2" charset="-78"/>
                <a:cs typeface="Al-Jazeera-Arabic-Bold" panose="01000500000000020006" pitchFamily="2" charset="-78"/>
              </a:rPr>
              <a:t>تذييل البيانات المشار إليها أعلاه إما بتوقيع الشخص المعني بالأمر أو ببصمه واما بالإشارة إلى رفضه ذلك أو استحالته مع بيان اسباب الرفض أو الاستحالة </a:t>
            </a:r>
          </a:p>
          <a:p>
            <a:pPr marL="285750" indent="-285750" algn="just" rtl="1">
              <a:lnSpc>
                <a:spcPct val="150000"/>
              </a:lnSpc>
              <a:buFont typeface="Arial" panose="020B0604020202020204" pitchFamily="34" charset="0"/>
              <a:buChar char="•"/>
            </a:pPr>
            <a:r>
              <a:rPr lang="ar-MA" sz="1300" b="1" dirty="0">
                <a:latin typeface="Al-Jazeera-Arabic-Bold" panose="01000500000000020006" pitchFamily="2" charset="-78"/>
                <a:cs typeface="Al-Jazeera-Arabic-Bold" panose="01000500000000020006" pitchFamily="2" charset="-78"/>
              </a:rPr>
              <a:t>حرص النيابة العامة على إتلاف المحضر المحال عليها من قبل مصلحة الشرطة القضائية بعد انصرام أجل سنة من تاريخ إنجازه إذا لم يتم تسجيل أي متابعة قضائية أو لم يتم فتح بحث قضائي في مواجهة المعني بالأمر. </a:t>
            </a:r>
          </a:p>
          <a:p>
            <a:pPr algn="just" rtl="1">
              <a:lnSpc>
                <a:spcPct val="150000"/>
              </a:lnSpc>
            </a:pPr>
            <a:r>
              <a:rPr lang="ar-MA" sz="1300" b="1" dirty="0">
                <a:latin typeface="Al-Jazeera-Arabic-Bold" panose="01000500000000020006" pitchFamily="2" charset="-78"/>
                <a:cs typeface="Al-Jazeera-Arabic-Bold" panose="01000500000000020006" pitchFamily="2" charset="-78"/>
              </a:rPr>
              <a:t>- إذ يمكن أن يخضع لهذه المسطرة الأشخاص المشتبه في ارتكابهم أو محلولة ارتكابهم الجريمة، أو الذين يشكلون تهديها للشخص أو للممتلكات أو للأمن العام، أو الذين قد يتوفرون على معلومات مفيدة للبحث في جريمة أو موضوع أبحاث لو </a:t>
            </a:r>
            <a:r>
              <a:rPr lang="ar-MA" sz="1300" b="1" dirty="0" err="1">
                <a:latin typeface="Al-Jazeera-Arabic-Bold" panose="01000500000000020006" pitchFamily="2" charset="-78"/>
                <a:cs typeface="Al-Jazeera-Arabic-Bold" panose="01000500000000020006" pitchFamily="2" charset="-78"/>
              </a:rPr>
              <a:t>تنايير</a:t>
            </a:r>
            <a:r>
              <a:rPr lang="ar-MA" sz="1300" b="1" dirty="0">
                <a:latin typeface="Al-Jazeera-Arabic-Bold" panose="01000500000000020006" pitchFamily="2" charset="-78"/>
                <a:cs typeface="Al-Jazeera-Arabic-Bold" panose="01000500000000020006" pitchFamily="2" charset="-78"/>
              </a:rPr>
              <a:t> ملموس بها من قبل السلطات القضائية المختصة </a:t>
            </a:r>
          </a:p>
        </p:txBody>
      </p:sp>
      <p:sp>
        <p:nvSpPr>
          <p:cNvPr id="4" name="Rectangle 3">
            <a:extLst>
              <a:ext uri="{FF2B5EF4-FFF2-40B4-BE49-F238E27FC236}">
                <a16:creationId xmlns:a16="http://schemas.microsoft.com/office/drawing/2014/main" id="{9DEE00AD-448B-8F81-79A6-A415D95E8D13}"/>
              </a:ext>
            </a:extLst>
          </p:cNvPr>
          <p:cNvSpPr/>
          <p:nvPr/>
        </p:nvSpPr>
        <p:spPr>
          <a:xfrm flipH="1">
            <a:off x="10063044" y="273269"/>
            <a:ext cx="68927" cy="632722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24475131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7C1A52A-BA38-93CB-F43B-641C4F158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278BFDE6-2306-3A1F-CDE2-BE5E0E9D3E80}"/>
              </a:ext>
            </a:extLst>
          </p:cNvPr>
          <p:cNvSpPr txBox="1"/>
          <p:nvPr/>
        </p:nvSpPr>
        <p:spPr>
          <a:xfrm>
            <a:off x="465321" y="356819"/>
            <a:ext cx="9476008" cy="5686044"/>
          </a:xfrm>
          <a:prstGeom prst="rect">
            <a:avLst/>
          </a:prstGeom>
          <a:noFill/>
        </p:spPr>
        <p:txBody>
          <a:bodyPr wrap="square">
            <a:spAutoFit/>
          </a:bodyPr>
          <a:lstStyle/>
          <a:p>
            <a:pPr algn="just" rtl="1">
              <a:lnSpc>
                <a:spcPct val="150000"/>
              </a:lnSpc>
            </a:pPr>
            <a:r>
              <a:rPr lang="ar-MA" b="1" u="sng" dirty="0">
                <a:latin typeface="Al-Jazeera-Arabic-Bold" panose="01000500000000020006" pitchFamily="2" charset="-78"/>
                <a:cs typeface="Al-Jazeera-Arabic-Bold" panose="01000500000000020006" pitchFamily="2" charset="-78"/>
              </a:rPr>
              <a:t> التقاط وتثبيت ويث وتسجيل الأصوات والصور والمعطيات الالكترونية وتحديد المواقع </a:t>
            </a:r>
          </a:p>
          <a:p>
            <a:pPr algn="just" rtl="1">
              <a:lnSpc>
                <a:spcPct val="150000"/>
              </a:lnSpc>
            </a:pPr>
            <a:endParaRPr lang="ar-MA" b="1" dirty="0">
              <a:latin typeface="Al-Jazeera-Arabic-Bold" panose="01000500000000020006" pitchFamily="2" charset="-78"/>
              <a:cs typeface="Al-Jazeera-Arabic-Bold" panose="01000500000000020006" pitchFamily="2" charset="-78"/>
            </a:endParaRPr>
          </a:p>
          <a:p>
            <a:pPr algn="just" rtl="1">
              <a:lnSpc>
                <a:spcPct val="150000"/>
              </a:lnSpc>
            </a:pPr>
            <a:r>
              <a:rPr lang="ar-MA" sz="1600" b="1" dirty="0">
                <a:latin typeface="Al-Jazeera-Arabic-Bold" panose="01000500000000020006" pitchFamily="2" charset="-78"/>
                <a:cs typeface="Al-Jazeera-Arabic-Bold" panose="01000500000000020006" pitchFamily="2" charset="-78"/>
              </a:rPr>
              <a:t>نظمت المواد من 1-116 إلى 6-116 من قانون المسطرة الجنائية الإجراءات والشكليات المتعلقة بتفعيل آليات التقاط وتثبيت وبث وتسجيل الأصوات والصور والمعطيات الالكترونية وتحديد المواقع، باعتبارها من التقنيات المستجدة التي يمكن أن يتم الأمر بها من قبل السلطات القضائية المختصة كلما اقتضت ذلك ضرورة البحث بخصوص جريمة أو أكثر من الجرائم المنصوص عليها في الفصل 108 من قانون المسطرة الجنائية. </a:t>
            </a:r>
          </a:p>
          <a:p>
            <a:pPr algn="just" rtl="1">
              <a:lnSpc>
                <a:spcPct val="150000"/>
              </a:lnSpc>
            </a:pPr>
            <a:endParaRPr lang="ar-MA" sz="1600" b="1" dirty="0">
              <a:latin typeface="Al-Jazeera-Arabic-Bold" panose="01000500000000020006" pitchFamily="2" charset="-78"/>
              <a:cs typeface="Al-Jazeera-Arabic-Bold" panose="01000500000000020006" pitchFamily="2" charset="-78"/>
            </a:endParaRPr>
          </a:p>
          <a:p>
            <a:pPr algn="just" rtl="1">
              <a:lnSpc>
                <a:spcPct val="150000"/>
              </a:lnSpc>
            </a:pPr>
            <a:r>
              <a:rPr lang="ar-MA" sz="1600" b="1" dirty="0">
                <a:latin typeface="Al-Jazeera-Arabic-Bold" panose="01000500000000020006" pitchFamily="2" charset="-78"/>
                <a:cs typeface="Al-Jazeera-Arabic-Bold" panose="01000500000000020006" pitchFamily="2" charset="-78"/>
              </a:rPr>
              <a:t>وتبعا لذلك، يمكن للوكلاء العامين للملك ان يلتمسوا من الرؤساء الأولين لمحاكم الاستئناف المختصة أن يصدروا مقرراً كتابيا معللا يتضمن كل العناصر التي تعرف بوسائل النقل أو الأماكن أو الشخص الذي سيحمل الأجهزة التقنية للالتقاط والجريمة التي تبرر ذلك. </a:t>
            </a:r>
          </a:p>
          <a:p>
            <a:pPr algn="just" rtl="1">
              <a:lnSpc>
                <a:spcPct val="150000"/>
              </a:lnSpc>
            </a:pPr>
            <a:endParaRPr lang="ar-MA" sz="1600" b="1" dirty="0">
              <a:latin typeface="Al-Jazeera-Arabic-Bold" panose="01000500000000020006" pitchFamily="2" charset="-78"/>
              <a:cs typeface="Al-Jazeera-Arabic-Bold" panose="01000500000000020006" pitchFamily="2" charset="-78"/>
            </a:endParaRPr>
          </a:p>
          <a:p>
            <a:pPr algn="just" rtl="1">
              <a:lnSpc>
                <a:spcPct val="150000"/>
              </a:lnSpc>
            </a:pPr>
            <a:r>
              <a:rPr lang="ar-MA" sz="1600" b="1" dirty="0">
                <a:latin typeface="Al-Jazeera-Arabic-Bold" panose="01000500000000020006" pitchFamily="2" charset="-78"/>
                <a:cs typeface="Al-Jazeera-Arabic-Bold" panose="01000500000000020006" pitchFamily="2" charset="-78"/>
              </a:rPr>
              <a:t>ولتنفيذ المقرر القضائي القاضي بوضع الوسائل التقنية اللازمة لتحديد المواقع أو لالتقاط وتسجيل الأصوات أو الصور، يمكن للوكيل العام للملك أو وكيل الملك الإذن لضباط الشرطة القضائية بالدخول إلى وسائل النقل أو إلى الأمكنة الخاصة "غير تلك المعدة للسكنى" ولو خارج الساعات القانونية لإجراء التفتيش لأجل وضع الوسائل التقنية اللازمة لتنفيذ المقرر أعلاه وذلك بدون علم أو رضى مالك أو حائز وسيلة النقل أو المكان الخاص. </a:t>
            </a:r>
          </a:p>
        </p:txBody>
      </p:sp>
      <p:sp>
        <p:nvSpPr>
          <p:cNvPr id="4" name="Rectangle 3">
            <a:extLst>
              <a:ext uri="{FF2B5EF4-FFF2-40B4-BE49-F238E27FC236}">
                <a16:creationId xmlns:a16="http://schemas.microsoft.com/office/drawing/2014/main" id="{ADF450A1-D89E-209C-4E6B-0D71B2CA7EBB}"/>
              </a:ext>
            </a:extLst>
          </p:cNvPr>
          <p:cNvSpPr/>
          <p:nvPr/>
        </p:nvSpPr>
        <p:spPr>
          <a:xfrm flipH="1">
            <a:off x="10031513" y="496614"/>
            <a:ext cx="45719" cy="541257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ZoneTexte 4">
            <a:extLst>
              <a:ext uri="{FF2B5EF4-FFF2-40B4-BE49-F238E27FC236}">
                <a16:creationId xmlns:a16="http://schemas.microsoft.com/office/drawing/2014/main" id="{4577E884-DD19-5ED7-D3EE-23C06D56B97A}"/>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Tree>
    <p:extLst>
      <p:ext uri="{BB962C8B-B14F-4D97-AF65-F5344CB8AC3E}">
        <p14:creationId xmlns:p14="http://schemas.microsoft.com/office/powerpoint/2010/main" val="2281781842"/>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3CEA38B-6EFA-B0EF-119E-E230F5658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8658B1F-F66F-1EB1-FD6A-D69FD3B35306}"/>
              </a:ext>
            </a:extLst>
          </p:cNvPr>
          <p:cNvSpPr/>
          <p:nvPr/>
        </p:nvSpPr>
        <p:spPr>
          <a:xfrm>
            <a:off x="230908" y="139856"/>
            <a:ext cx="9781309" cy="523220"/>
          </a:xfrm>
          <a:prstGeom prst="round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ZoneTexte 3">
            <a:extLst>
              <a:ext uri="{FF2B5EF4-FFF2-40B4-BE49-F238E27FC236}">
                <a16:creationId xmlns:a16="http://schemas.microsoft.com/office/drawing/2014/main" id="{2ED7BF25-04E1-D94D-F55D-5C7BD6B20B64}"/>
              </a:ext>
            </a:extLst>
          </p:cNvPr>
          <p:cNvSpPr txBox="1"/>
          <p:nvPr/>
        </p:nvSpPr>
        <p:spPr>
          <a:xfrm>
            <a:off x="-73891" y="238418"/>
            <a:ext cx="9855199" cy="369332"/>
          </a:xfrm>
          <a:prstGeom prst="rect">
            <a:avLst/>
          </a:prstGeom>
          <a:noFill/>
        </p:spPr>
        <p:txBody>
          <a:bodyPr wrap="square">
            <a:spAutoFit/>
          </a:bodyPr>
          <a:lstStyle/>
          <a:p>
            <a:pPr algn="ctr" rtl="1"/>
            <a:r>
              <a:rPr lang="ar-MA" b="1" dirty="0">
                <a:solidFill>
                  <a:schemeClr val="bg1"/>
                </a:solidFill>
                <a:cs typeface="AlHurraTxtBold" panose="00000400000000000000" pitchFamily="2" charset="-78"/>
              </a:rPr>
              <a:t>حماية حقوق الضحايا في مسطرة البحث التمهيدي: التظلم من قرار الحفظ</a:t>
            </a:r>
          </a:p>
        </p:txBody>
      </p:sp>
      <p:sp>
        <p:nvSpPr>
          <p:cNvPr id="5" name="ZoneTexte 4">
            <a:extLst>
              <a:ext uri="{FF2B5EF4-FFF2-40B4-BE49-F238E27FC236}">
                <a16:creationId xmlns:a16="http://schemas.microsoft.com/office/drawing/2014/main" id="{9A5CDC4C-0697-A2BB-D58B-3F2243A4FF5D}"/>
              </a:ext>
            </a:extLst>
          </p:cNvPr>
          <p:cNvSpPr txBox="1"/>
          <p:nvPr/>
        </p:nvSpPr>
        <p:spPr>
          <a:xfrm>
            <a:off x="412954" y="1321625"/>
            <a:ext cx="9274798" cy="3962495"/>
          </a:xfrm>
          <a:prstGeom prst="rect">
            <a:avLst/>
          </a:prstGeom>
          <a:noFill/>
        </p:spPr>
        <p:txBody>
          <a:bodyPr wrap="square">
            <a:spAutoFit/>
          </a:bodyPr>
          <a:lstStyle/>
          <a:p>
            <a:pPr algn="justLow" rtl="1">
              <a:lnSpc>
                <a:spcPct val="200000"/>
              </a:lnSpc>
            </a:pPr>
            <a:r>
              <a:rPr lang="ar-MA" sz="1600" b="1" dirty="0">
                <a:latin typeface="Al-Jazeera-Arabic-Bold" panose="01000500000000020006" pitchFamily="2" charset="-78"/>
                <a:cs typeface="Al-Jazeera-Arabic-Bold" panose="01000500000000020006" pitchFamily="2" charset="-78"/>
              </a:rPr>
              <a:t>  استنادا إلى مقتضيات الفقرة 15 المضافة إلى المادة 40 والفقرة 8 المضافة إلى المادة 49 من قانون المسطرة الجنائية، فقد أضحى ممكنا التظلم من قرار الحفظ المتخذ من طرف قضاة النيابة العامة سواء لدى المحاكم الابتدائية أو محاكم الاستئناف. ويتم التظلم أمام الوكلاء العامين للملك لدى محاكم الاستئناف بالنسبة لقرارات الحفظ المتخذة من طرف وكلاء الملك ونوابهم، وأمام الوكيل العام للملك لدى محكمة النقض بصفته رئيسا للنيابة العامة بالنسبة لقرارات الحفظ المتخذة من طرف الوكلاء العامين للملك ونوابهم. وهو ما يقتضي تعليل القرارات بحفظ الشكايات المتخذة من قبلكم لتمكين الجهة التي تنظر في التظلم من تقدير </a:t>
            </a:r>
            <a:r>
              <a:rPr lang="ar-MA" sz="1600" b="1" dirty="0" err="1">
                <a:latin typeface="Al-Jazeera-Arabic-Bold" panose="01000500000000020006" pitchFamily="2" charset="-78"/>
                <a:cs typeface="Al-Jazeera-Arabic-Bold" panose="01000500000000020006" pitchFamily="2" charset="-78"/>
              </a:rPr>
              <a:t>موجباته</a:t>
            </a:r>
            <a:r>
              <a:rPr lang="ar-MA" sz="1600" b="1" dirty="0">
                <a:latin typeface="Al-Jazeera-Arabic-Bold" panose="01000500000000020006" pitchFamily="2" charset="-78"/>
                <a:cs typeface="Al-Jazeera-Arabic-Bold" panose="01000500000000020006" pitchFamily="2" charset="-78"/>
              </a:rPr>
              <a:t>. كما قد يُطْلَبُ إعداد تقارير مفصلة من النيابة العامة التي أصدرت قرار الحفظ حتى توضح الأسس المعتمدة في اتخاذ هذا القرار، بما يتيح النظر في التظلم وترتيب الأثر القانوني المناسب عليه. </a:t>
            </a:r>
          </a:p>
        </p:txBody>
      </p:sp>
      <p:sp>
        <p:nvSpPr>
          <p:cNvPr id="8" name="Rectangle 7">
            <a:extLst>
              <a:ext uri="{FF2B5EF4-FFF2-40B4-BE49-F238E27FC236}">
                <a16:creationId xmlns:a16="http://schemas.microsoft.com/office/drawing/2014/main" id="{938C9E79-4171-FAB8-6E77-090C0466C9C1}"/>
              </a:ext>
            </a:extLst>
          </p:cNvPr>
          <p:cNvSpPr/>
          <p:nvPr/>
        </p:nvSpPr>
        <p:spPr>
          <a:xfrm>
            <a:off x="9735588" y="1585284"/>
            <a:ext cx="45719" cy="36159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9" name="ZoneTexte 8">
            <a:extLst>
              <a:ext uri="{FF2B5EF4-FFF2-40B4-BE49-F238E27FC236}">
                <a16:creationId xmlns:a16="http://schemas.microsoft.com/office/drawing/2014/main" id="{8A69369D-6823-9B59-E416-CEC60316CBCA}"/>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Tree>
    <p:extLst>
      <p:ext uri="{BB962C8B-B14F-4D97-AF65-F5344CB8AC3E}">
        <p14:creationId xmlns:p14="http://schemas.microsoft.com/office/powerpoint/2010/main" val="262727019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8FE76C9-CB07-9BC2-2A97-BF984CFD1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0C99DFA0-D3BD-F733-3617-49A1432BB450}"/>
              </a:ext>
            </a:extLst>
          </p:cNvPr>
          <p:cNvSpPr/>
          <p:nvPr/>
        </p:nvSpPr>
        <p:spPr>
          <a:xfrm>
            <a:off x="230908" y="139855"/>
            <a:ext cx="9781309" cy="754879"/>
          </a:xfrm>
          <a:prstGeom prst="round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ZoneTexte 3">
            <a:extLst>
              <a:ext uri="{FF2B5EF4-FFF2-40B4-BE49-F238E27FC236}">
                <a16:creationId xmlns:a16="http://schemas.microsoft.com/office/drawing/2014/main" id="{D60B121A-5492-C50A-2E31-30F2BF6D589F}"/>
              </a:ext>
            </a:extLst>
          </p:cNvPr>
          <p:cNvSpPr txBox="1"/>
          <p:nvPr/>
        </p:nvSpPr>
        <p:spPr>
          <a:xfrm>
            <a:off x="-73891" y="238418"/>
            <a:ext cx="9855199" cy="923330"/>
          </a:xfrm>
          <a:prstGeom prst="rect">
            <a:avLst/>
          </a:prstGeom>
          <a:noFill/>
        </p:spPr>
        <p:txBody>
          <a:bodyPr wrap="square">
            <a:spAutoFit/>
          </a:bodyPr>
          <a:lstStyle/>
          <a:p>
            <a:pPr algn="ctr" rtl="1"/>
            <a:r>
              <a:rPr lang="ar-MA" b="1" dirty="0">
                <a:solidFill>
                  <a:schemeClr val="bg1"/>
                </a:solidFill>
                <a:cs typeface="AlHurraTxtBold" panose="00000400000000000000" pitchFamily="2" charset="-78"/>
              </a:rPr>
              <a:t>حماية حقوق الضحايا في مسطرة البحث التمهيدي: </a:t>
            </a:r>
            <a:endParaRPr lang="fr-MA" b="1" dirty="0">
              <a:solidFill>
                <a:schemeClr val="bg1"/>
              </a:solidFill>
              <a:cs typeface="AlHurraTxtBold" panose="00000400000000000000" pitchFamily="2" charset="-78"/>
            </a:endParaRPr>
          </a:p>
          <a:p>
            <a:pPr algn="ctr" rtl="1"/>
            <a:r>
              <a:rPr lang="ar-MA" b="1" dirty="0">
                <a:solidFill>
                  <a:schemeClr val="bg1"/>
                </a:solidFill>
                <a:cs typeface="AlHurraTxtBold" panose="00000400000000000000" pitchFamily="2" charset="-78"/>
              </a:rPr>
              <a:t>مقتضيات جديدة تنظم الإشعارات التي توجهها النيابات العامة </a:t>
            </a:r>
          </a:p>
          <a:p>
            <a:pPr algn="ctr" rtl="1"/>
            <a:endParaRPr lang="ar-MA" b="1" dirty="0">
              <a:solidFill>
                <a:schemeClr val="bg1"/>
              </a:solidFill>
              <a:cs typeface="AlHurraTxtBold" panose="00000400000000000000" pitchFamily="2" charset="-78"/>
            </a:endParaRPr>
          </a:p>
        </p:txBody>
      </p:sp>
      <p:sp>
        <p:nvSpPr>
          <p:cNvPr id="5" name="ZoneTexte 4">
            <a:extLst>
              <a:ext uri="{FF2B5EF4-FFF2-40B4-BE49-F238E27FC236}">
                <a16:creationId xmlns:a16="http://schemas.microsoft.com/office/drawing/2014/main" id="{521254C7-7544-16C7-3802-65ED7C0B108B}"/>
              </a:ext>
            </a:extLst>
          </p:cNvPr>
          <p:cNvSpPr txBox="1"/>
          <p:nvPr/>
        </p:nvSpPr>
        <p:spPr>
          <a:xfrm>
            <a:off x="423845" y="797520"/>
            <a:ext cx="9274798" cy="5659563"/>
          </a:xfrm>
          <a:prstGeom prst="rect">
            <a:avLst/>
          </a:prstGeom>
          <a:noFill/>
        </p:spPr>
        <p:txBody>
          <a:bodyPr wrap="square">
            <a:spAutoFit/>
          </a:bodyPr>
          <a:lstStyle/>
          <a:p>
            <a:pPr algn="justLow" rtl="1">
              <a:lnSpc>
                <a:spcPct val="200000"/>
              </a:lnSpc>
            </a:pPr>
            <a:r>
              <a:rPr lang="ar-MA" b="1" u="sng" dirty="0">
                <a:latin typeface="Al-Jazeera-Arabic-Bold" panose="01000500000000020006" pitchFamily="2" charset="-78"/>
                <a:cs typeface="Al-Jazeera-Arabic-Bold" panose="01000500000000020006" pitchFamily="2" charset="-78"/>
              </a:rPr>
              <a:t>تكريس الحق في الإعلام والإخبار </a:t>
            </a:r>
          </a:p>
          <a:p>
            <a:pPr algn="justLow" rtl="1">
              <a:lnSpc>
                <a:spcPct val="200000"/>
              </a:lnSpc>
            </a:pPr>
            <a:r>
              <a:rPr lang="ar-MA" sz="1500" b="1" dirty="0">
                <a:latin typeface="Al-Jazeera-Arabic-Bold" panose="01000500000000020006" pitchFamily="2" charset="-78"/>
                <a:cs typeface="Al-Jazeera-Arabic-Bold" panose="01000500000000020006" pitchFamily="2" charset="-78"/>
              </a:rPr>
              <a:t>وسع القانون الجديد من نطاق الإشعارات التي توجهها النيابات العامة بخصوص مآل الشكايات المسجلة لديها، بحيث أصبحت ملزمة بإشعار المحامين وعند الاقتضاء الضحايا أو المشتكين بجميع الإجراءات والقرارات التي تتخذها بمناسبة معالجتها وتدبيرها للشكايات المقدمة إليها، إذ لم يعد يقتصر الأمر على القرارات المتخذة بحفظ الشكاية كما هو معمول به حاليا. </a:t>
            </a:r>
          </a:p>
          <a:p>
            <a:pPr algn="justLow" rtl="1">
              <a:lnSpc>
                <a:spcPct val="200000"/>
              </a:lnSpc>
            </a:pPr>
            <a:r>
              <a:rPr lang="ar-MA" sz="1500" b="1" dirty="0">
                <a:latin typeface="Al-Jazeera-Arabic-Bold" panose="01000500000000020006" pitchFamily="2" charset="-78"/>
                <a:cs typeface="Al-Jazeera-Arabic-Bold" panose="01000500000000020006" pitchFamily="2" charset="-78"/>
              </a:rPr>
              <a:t>وفي هذا الإطار، فقد حددت المادتان 40 و49 من قانون المسطرة الجنائية أجل الإشعار في  15 يوما تحتسب من تاريخ اتخاذ القرار، سواء تعلق الأمر بالحفظ أو بالمتابعة أو الإحالة على التحقيق الإعدادي أو الإحالة للاختصاص. </a:t>
            </a:r>
          </a:p>
          <a:p>
            <a:pPr algn="justLow" rtl="1">
              <a:lnSpc>
                <a:spcPct val="200000"/>
              </a:lnSpc>
            </a:pPr>
            <a:r>
              <a:rPr lang="ar-MA" sz="1500" b="1" dirty="0">
                <a:latin typeface="Al-Jazeera-Arabic-Bold" panose="01000500000000020006" pitchFamily="2" charset="-78"/>
                <a:cs typeface="Al-Jazeera-Arabic-Bold" panose="01000500000000020006" pitchFamily="2" charset="-78"/>
              </a:rPr>
              <a:t>ولتيسير توجيه الإشعار من طرف النيابة العامة إلى المعنيين به من محامين ومشتكين وضحايا، فقد الزمت المقتضيات الجديدة هؤلاء بضرورة الإدلاء بأرقام هواتفهم أو عناوينهم الإلكترونية وعناوين إقامتهم في الشكايات التي يقدمونها، أو الإدلاء بها بمناسبة الاستماع إلى المشتكين والضحايا سواء من قبل قضاة النيابة العامة، أو من قبل ضباط الشرطة القضائية مع ضرورة تضمين هذه المعلومات التعريفية في نظام تدبير القضايا الزجرية  </a:t>
            </a:r>
            <a:r>
              <a:rPr lang="fr-MA" sz="1500" b="1" dirty="0">
                <a:latin typeface="Al-Jazeera-Arabic-Bold" panose="01000500000000020006" pitchFamily="2" charset="-78"/>
                <a:cs typeface="Al-Jazeera-Arabic-Bold" panose="01000500000000020006" pitchFamily="2" charset="-78"/>
              </a:rPr>
              <a:t>SAJ2" " </a:t>
            </a:r>
            <a:r>
              <a:rPr lang="ar-MA" sz="1500" b="1" dirty="0">
                <a:latin typeface="Al-Jazeera-Arabic-Bold" panose="01000500000000020006" pitchFamily="2" charset="-78"/>
                <a:cs typeface="Al-Jazeera-Arabic-Bold" panose="01000500000000020006" pitchFamily="2" charset="-78"/>
              </a:rPr>
              <a:t>للتمكن مستقبلاً من توجيه الإشعار بشكل معلوماتي. </a:t>
            </a:r>
          </a:p>
        </p:txBody>
      </p:sp>
      <p:sp>
        <p:nvSpPr>
          <p:cNvPr id="6" name="Rectangle 5">
            <a:extLst>
              <a:ext uri="{FF2B5EF4-FFF2-40B4-BE49-F238E27FC236}">
                <a16:creationId xmlns:a16="http://schemas.microsoft.com/office/drawing/2014/main" id="{57C0AF64-3584-4D02-8198-68C66D8D8FD0}"/>
              </a:ext>
            </a:extLst>
          </p:cNvPr>
          <p:cNvSpPr/>
          <p:nvPr/>
        </p:nvSpPr>
        <p:spPr>
          <a:xfrm>
            <a:off x="9840876" y="1693438"/>
            <a:ext cx="50704" cy="461887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7" name="ZoneTexte 6">
            <a:extLst>
              <a:ext uri="{FF2B5EF4-FFF2-40B4-BE49-F238E27FC236}">
                <a16:creationId xmlns:a16="http://schemas.microsoft.com/office/drawing/2014/main" id="{7B820E13-21A0-5CAD-47FF-4AB2C360882E}"/>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Tree>
    <p:extLst>
      <p:ext uri="{BB962C8B-B14F-4D97-AF65-F5344CB8AC3E}">
        <p14:creationId xmlns:p14="http://schemas.microsoft.com/office/powerpoint/2010/main" val="40605891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751727D-4545-303E-4146-15FB69100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1C13CD4C-A96D-BF70-A833-D157C654817E}"/>
              </a:ext>
            </a:extLst>
          </p:cNvPr>
          <p:cNvSpPr/>
          <p:nvPr/>
        </p:nvSpPr>
        <p:spPr>
          <a:xfrm>
            <a:off x="230908" y="139856"/>
            <a:ext cx="9781309" cy="523220"/>
          </a:xfrm>
          <a:prstGeom prst="round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ZoneTexte 3">
            <a:extLst>
              <a:ext uri="{FF2B5EF4-FFF2-40B4-BE49-F238E27FC236}">
                <a16:creationId xmlns:a16="http://schemas.microsoft.com/office/drawing/2014/main" id="{E8E50F81-0E02-C4C6-19E7-611233E45E2C}"/>
              </a:ext>
            </a:extLst>
          </p:cNvPr>
          <p:cNvSpPr txBox="1"/>
          <p:nvPr/>
        </p:nvSpPr>
        <p:spPr>
          <a:xfrm>
            <a:off x="-73891" y="238418"/>
            <a:ext cx="9855199" cy="369332"/>
          </a:xfrm>
          <a:prstGeom prst="rect">
            <a:avLst/>
          </a:prstGeom>
          <a:noFill/>
        </p:spPr>
        <p:txBody>
          <a:bodyPr wrap="square">
            <a:spAutoFit/>
          </a:bodyPr>
          <a:lstStyle/>
          <a:p>
            <a:pPr algn="ctr" rtl="1"/>
            <a:r>
              <a:rPr lang="ar-MA" b="1" dirty="0">
                <a:solidFill>
                  <a:schemeClr val="bg1"/>
                </a:solidFill>
                <a:cs typeface="AlHurraTxtBold" panose="00000400000000000000" pitchFamily="2" charset="-78"/>
              </a:rPr>
              <a:t>تفعيل مسطرة الصلح لحماية لحقوق المتضرر والمشتكى به</a:t>
            </a:r>
          </a:p>
        </p:txBody>
      </p:sp>
      <p:sp>
        <p:nvSpPr>
          <p:cNvPr id="5" name="ZoneTexte 4">
            <a:extLst>
              <a:ext uri="{FF2B5EF4-FFF2-40B4-BE49-F238E27FC236}">
                <a16:creationId xmlns:a16="http://schemas.microsoft.com/office/drawing/2014/main" id="{205F5EE2-4208-A4ED-578C-6C7671D448D0}"/>
              </a:ext>
            </a:extLst>
          </p:cNvPr>
          <p:cNvSpPr txBox="1"/>
          <p:nvPr/>
        </p:nvSpPr>
        <p:spPr>
          <a:xfrm>
            <a:off x="423845" y="706312"/>
            <a:ext cx="9274798" cy="5639877"/>
          </a:xfrm>
          <a:prstGeom prst="rect">
            <a:avLst/>
          </a:prstGeom>
          <a:noFill/>
        </p:spPr>
        <p:txBody>
          <a:bodyPr wrap="square">
            <a:spAutoFit/>
          </a:bodyPr>
          <a:lstStyle/>
          <a:p>
            <a:pPr marL="285750" indent="-285750" algn="justLow" rtl="1">
              <a:lnSpc>
                <a:spcPct val="150000"/>
              </a:lnSpc>
              <a:buFont typeface="Arial" panose="020B0604020202020204" pitchFamily="34" charset="0"/>
              <a:buChar char="•"/>
            </a:pPr>
            <a:r>
              <a:rPr lang="ar-MA" sz="1500" b="1" dirty="0">
                <a:latin typeface="Al-Jazeera-Arabic-Bold" panose="01000500000000020006" pitchFamily="2" charset="-78"/>
                <a:cs typeface="Al-Jazeera-Arabic-Bold" panose="01000500000000020006" pitchFamily="2" charset="-78"/>
              </a:rPr>
              <a:t>الصلح بديل عن الدعوى العمومية </a:t>
            </a:r>
          </a:p>
          <a:p>
            <a:pPr marL="285750" indent="-285750" algn="justLow" rtl="1">
              <a:lnSpc>
                <a:spcPct val="150000"/>
              </a:lnSpc>
              <a:buFont typeface="Arial" panose="020B0604020202020204" pitchFamily="34" charset="0"/>
              <a:buChar char="•"/>
            </a:pPr>
            <a:r>
              <a:rPr lang="ar-MA" sz="1500" b="1" dirty="0">
                <a:latin typeface="Al-Jazeera-Arabic-Bold" panose="01000500000000020006" pitchFamily="2" charset="-78"/>
                <a:cs typeface="Al-Jazeera-Arabic-Bold" panose="01000500000000020006" pitchFamily="2" charset="-78"/>
              </a:rPr>
              <a:t>الصلح لا يمس بقرينة البراءة أي أنه لا يعني الإقرار بالجريمة أو الإدانة</a:t>
            </a:r>
          </a:p>
          <a:p>
            <a:pPr marL="285750" indent="-285750" algn="justLow" rtl="1">
              <a:lnSpc>
                <a:spcPct val="150000"/>
              </a:lnSpc>
              <a:buFont typeface="Arial" panose="020B0604020202020204" pitchFamily="34" charset="0"/>
              <a:buChar char="•"/>
            </a:pPr>
            <a:r>
              <a:rPr lang="ar-MA" sz="1500" b="1" dirty="0">
                <a:latin typeface="Al-Jazeera-Arabic-Bold" panose="01000500000000020006" pitchFamily="2" charset="-78"/>
                <a:cs typeface="Al-Jazeera-Arabic-Bold" panose="01000500000000020006" pitchFamily="2" charset="-78"/>
              </a:rPr>
              <a:t>يمكن للطرفين أو كلاهما أن يطلب من وكيل الملك قبل إقامة الدعوى العمومية تضمين الصلح في محضر ،كما يمكن لوكيل الملك اقتراح الصلح والسعي لتحقيقه أو إمهال الطرفين لإجرائه</a:t>
            </a:r>
          </a:p>
          <a:p>
            <a:pPr marL="285750" indent="-285750" algn="justLow" rtl="1">
              <a:lnSpc>
                <a:spcPct val="150000"/>
              </a:lnSpc>
              <a:buFont typeface="Arial" panose="020B0604020202020204" pitchFamily="34" charset="0"/>
              <a:buChar char="•"/>
            </a:pPr>
            <a:r>
              <a:rPr lang="ar-MA" sz="1500" b="1" dirty="0">
                <a:latin typeface="Al-Jazeera-Arabic-Bold" panose="01000500000000020006" pitchFamily="2" charset="-78"/>
                <a:cs typeface="Al-Jazeera-Arabic-Bold" panose="01000500000000020006" pitchFamily="2" charset="-78"/>
              </a:rPr>
              <a:t>يمكن اقتراح الصلح عبر وسيط يقترحه وكيل الملك أو الأطراف أو يعهد به إلى محامي الطرفين كما يمكن الاستعانة بخدمات مكتب  المساعدة الاجتماعية بالمحكمة.</a:t>
            </a:r>
          </a:p>
          <a:p>
            <a:pPr marL="285750" indent="-285750" algn="justLow" rtl="1">
              <a:lnSpc>
                <a:spcPct val="150000"/>
              </a:lnSpc>
              <a:buFont typeface="Arial" panose="020B0604020202020204" pitchFamily="34" charset="0"/>
              <a:buChar char="•"/>
            </a:pPr>
            <a:r>
              <a:rPr lang="ar-MA" sz="1500" b="1" dirty="0">
                <a:latin typeface="Al-Jazeera-Arabic-Bold" panose="01000500000000020006" pitchFamily="2" charset="-78"/>
                <a:cs typeface="Al-Jazeera-Arabic-Bold" panose="01000500000000020006" pitchFamily="2" charset="-78"/>
              </a:rPr>
              <a:t>نطاق الصلح يتحدد في الجنح المعاقب عليها بعقوبة أقصاها سنتان أو بغرامة أقصاها مائة ألف درهم أو بإحدى العقوبتين أو بجنح خاصة معاقب عليها بعقوبة أقصاها خمس سنوات أو أقل كجرائم النصب وخيانة الأمانة وإصدار شيك بدون رصيد وغيرهم.</a:t>
            </a:r>
          </a:p>
          <a:p>
            <a:pPr marL="285750" indent="-285750" algn="justLow" rtl="1">
              <a:lnSpc>
                <a:spcPct val="150000"/>
              </a:lnSpc>
              <a:buFont typeface="Arial" panose="020B0604020202020204" pitchFamily="34" charset="0"/>
              <a:buChar char="•"/>
            </a:pPr>
            <a:r>
              <a:rPr lang="ar-MA" sz="1500" b="1" dirty="0">
                <a:latin typeface="Al-Jazeera-Arabic-Bold" panose="01000500000000020006" pitchFamily="2" charset="-78"/>
                <a:cs typeface="Al-Jazeera-Arabic-Bold" panose="01000500000000020006" pitchFamily="2" charset="-78"/>
              </a:rPr>
              <a:t>يحرر محضر بالصلح .</a:t>
            </a:r>
          </a:p>
          <a:p>
            <a:pPr marL="285750" indent="-285750" algn="justLow" rtl="1">
              <a:lnSpc>
                <a:spcPct val="150000"/>
              </a:lnSpc>
              <a:buFont typeface="Arial" panose="020B0604020202020204" pitchFamily="34" charset="0"/>
              <a:buChar char="•"/>
            </a:pPr>
            <a:r>
              <a:rPr lang="ar-MA" sz="1500" b="1" dirty="0">
                <a:latin typeface="Al-Jazeera-Arabic-Bold" panose="01000500000000020006" pitchFamily="2" charset="-78"/>
                <a:cs typeface="Al-Jazeera-Arabic-Bold" panose="01000500000000020006" pitchFamily="2" charset="-78"/>
              </a:rPr>
              <a:t>اذا لم يحضر المتضرر أمام النيابة العامة يمكن لوكيل الملك حالة وجود تنازل مكتوب أن يقترح على المشتكى به صلحا يتمثل في أداء غرامة لا تتجاوز نصف الحد الأقصى للغرامة أو اصلاح الضرر الناتج عن أفعاله </a:t>
            </a:r>
          </a:p>
          <a:p>
            <a:pPr marL="285750" indent="-285750" algn="justLow" rtl="1">
              <a:lnSpc>
                <a:spcPct val="150000"/>
              </a:lnSpc>
              <a:buFont typeface="Arial" panose="020B0604020202020204" pitchFamily="34" charset="0"/>
              <a:buChar char="•"/>
            </a:pPr>
            <a:r>
              <a:rPr lang="ar-MA" sz="1500" b="1" dirty="0">
                <a:latin typeface="Al-Jazeera-Arabic-Bold" panose="01000500000000020006" pitchFamily="2" charset="-78"/>
                <a:cs typeface="Al-Jazeera-Arabic-Bold" panose="01000500000000020006" pitchFamily="2" charset="-78"/>
              </a:rPr>
              <a:t>توقف مسطرة الصلح إقامة الدعوى العمومية .</a:t>
            </a:r>
          </a:p>
          <a:p>
            <a:pPr marL="285750" indent="-285750" algn="justLow" rtl="1">
              <a:lnSpc>
                <a:spcPct val="150000"/>
              </a:lnSpc>
              <a:buFont typeface="Arial" panose="020B0604020202020204" pitchFamily="34" charset="0"/>
              <a:buChar char="•"/>
            </a:pPr>
            <a:r>
              <a:rPr lang="ar-MA" sz="1500" b="1" dirty="0">
                <a:latin typeface="Al-Jazeera-Arabic-Bold" panose="01000500000000020006" pitchFamily="2" charset="-78"/>
                <a:cs typeface="Al-Jazeera-Arabic-Bold" panose="01000500000000020006" pitchFamily="2" charset="-78"/>
              </a:rPr>
              <a:t>يمكن للمحكمة المعروضة عليها القضية بناء على ملتمس النيابة العامة أو الأطراف في حالة تنازل المتضرر أن توقف سير الدعوى العمومية  والافراج عن المتهم وكذا وضع حد للمراقبة القضائية كما يمكنها أن تعهد بالصلح للوسيط أو محامي الطرفين أو مكتب المساعدة الاجتماعية للمحكمة</a:t>
            </a:r>
            <a:r>
              <a:rPr lang="ar-MA" sz="1600" b="1" dirty="0">
                <a:latin typeface="Al-Jazeera-Arabic-Bold" panose="01000500000000020006" pitchFamily="2" charset="-78"/>
                <a:cs typeface="Al-Jazeera-Arabic-Bold" panose="01000500000000020006" pitchFamily="2" charset="-78"/>
              </a:rPr>
              <a:t>.</a:t>
            </a:r>
          </a:p>
        </p:txBody>
      </p:sp>
      <p:sp>
        <p:nvSpPr>
          <p:cNvPr id="6" name="Rectangle 5">
            <a:extLst>
              <a:ext uri="{FF2B5EF4-FFF2-40B4-BE49-F238E27FC236}">
                <a16:creationId xmlns:a16="http://schemas.microsoft.com/office/drawing/2014/main" id="{3E0AF623-F16D-F88F-A9C3-10B7BC80BCA5}"/>
              </a:ext>
            </a:extLst>
          </p:cNvPr>
          <p:cNvSpPr/>
          <p:nvPr/>
        </p:nvSpPr>
        <p:spPr>
          <a:xfrm>
            <a:off x="9743631" y="901493"/>
            <a:ext cx="45719" cy="52928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7" name="ZoneTexte 6">
            <a:extLst>
              <a:ext uri="{FF2B5EF4-FFF2-40B4-BE49-F238E27FC236}">
                <a16:creationId xmlns:a16="http://schemas.microsoft.com/office/drawing/2014/main" id="{05EED69F-10D1-B692-DD30-4619D5AD52A9}"/>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Tree>
    <p:extLst>
      <p:ext uri="{BB962C8B-B14F-4D97-AF65-F5344CB8AC3E}">
        <p14:creationId xmlns:p14="http://schemas.microsoft.com/office/powerpoint/2010/main" val="14071747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2BB84DF-8C11-D1F8-7656-93F2F7719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662341E8-E8A6-6FD5-8EC2-620C6CDCD019}"/>
              </a:ext>
            </a:extLst>
          </p:cNvPr>
          <p:cNvSpPr/>
          <p:nvPr/>
        </p:nvSpPr>
        <p:spPr>
          <a:xfrm>
            <a:off x="668595" y="139856"/>
            <a:ext cx="8944896" cy="523220"/>
          </a:xfrm>
          <a:prstGeom prst="round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ZoneTexte 3">
            <a:extLst>
              <a:ext uri="{FF2B5EF4-FFF2-40B4-BE49-F238E27FC236}">
                <a16:creationId xmlns:a16="http://schemas.microsoft.com/office/drawing/2014/main" id="{AF40B076-548A-639B-7732-D445AE6EF09C}"/>
              </a:ext>
            </a:extLst>
          </p:cNvPr>
          <p:cNvSpPr txBox="1"/>
          <p:nvPr/>
        </p:nvSpPr>
        <p:spPr>
          <a:xfrm>
            <a:off x="-73891" y="238418"/>
            <a:ext cx="9855199" cy="369332"/>
          </a:xfrm>
          <a:prstGeom prst="rect">
            <a:avLst/>
          </a:prstGeom>
          <a:noFill/>
        </p:spPr>
        <p:txBody>
          <a:bodyPr wrap="square">
            <a:spAutoFit/>
          </a:bodyPr>
          <a:lstStyle/>
          <a:p>
            <a:pPr algn="ctr" rtl="1"/>
            <a:r>
              <a:rPr lang="ar-MA" b="1" dirty="0">
                <a:solidFill>
                  <a:schemeClr val="bg1"/>
                </a:solidFill>
                <a:cs typeface="AlHurraTxtBold" panose="00000400000000000000" pitchFamily="2" charset="-78"/>
              </a:rPr>
              <a:t>الــــخــــلاصـــات</a:t>
            </a:r>
          </a:p>
        </p:txBody>
      </p:sp>
      <p:sp>
        <p:nvSpPr>
          <p:cNvPr id="6" name="Rectangle 5">
            <a:extLst>
              <a:ext uri="{FF2B5EF4-FFF2-40B4-BE49-F238E27FC236}">
                <a16:creationId xmlns:a16="http://schemas.microsoft.com/office/drawing/2014/main" id="{84102F85-F3CB-1604-5DD7-F0A914C0AE9C}"/>
              </a:ext>
            </a:extLst>
          </p:cNvPr>
          <p:cNvSpPr/>
          <p:nvPr/>
        </p:nvSpPr>
        <p:spPr>
          <a:xfrm>
            <a:off x="9743631" y="901493"/>
            <a:ext cx="45719" cy="52928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graphicFrame>
        <p:nvGraphicFramePr>
          <p:cNvPr id="7" name="Tableau 6">
            <a:extLst>
              <a:ext uri="{FF2B5EF4-FFF2-40B4-BE49-F238E27FC236}">
                <a16:creationId xmlns:a16="http://schemas.microsoft.com/office/drawing/2014/main" id="{E5DF94FA-21AB-30F4-ACA8-256CF176EF47}"/>
              </a:ext>
            </a:extLst>
          </p:cNvPr>
          <p:cNvGraphicFramePr>
            <a:graphicFrameLocks noGrp="1"/>
          </p:cNvGraphicFramePr>
          <p:nvPr>
            <p:extLst>
              <p:ext uri="{D42A27DB-BD31-4B8C-83A1-F6EECF244321}">
                <p14:modId xmlns:p14="http://schemas.microsoft.com/office/powerpoint/2010/main" val="60945784"/>
              </p:ext>
            </p:extLst>
          </p:nvPr>
        </p:nvGraphicFramePr>
        <p:xfrm>
          <a:off x="668594" y="802933"/>
          <a:ext cx="8944896" cy="5547054"/>
        </p:xfrm>
        <a:graphic>
          <a:graphicData uri="http://schemas.openxmlformats.org/drawingml/2006/table">
            <a:tbl>
              <a:tblPr rtl="1"/>
              <a:tblGrid>
                <a:gridCol w="4549877">
                  <a:extLst>
                    <a:ext uri="{9D8B030D-6E8A-4147-A177-3AD203B41FA5}">
                      <a16:colId xmlns:a16="http://schemas.microsoft.com/office/drawing/2014/main" val="140157342"/>
                    </a:ext>
                  </a:extLst>
                </a:gridCol>
                <a:gridCol w="4395019">
                  <a:extLst>
                    <a:ext uri="{9D8B030D-6E8A-4147-A177-3AD203B41FA5}">
                      <a16:colId xmlns:a16="http://schemas.microsoft.com/office/drawing/2014/main" val="3892437900"/>
                    </a:ext>
                  </a:extLst>
                </a:gridCol>
              </a:tblGrid>
              <a:tr h="73862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1" fontAlgn="base">
                        <a:spcAft>
                          <a:spcPts val="0"/>
                        </a:spcAft>
                      </a:pPr>
                      <a:r>
                        <a:rPr lang="ar-MA" sz="1600" dirty="0">
                          <a:solidFill>
                            <a:srgbClr val="FFC000"/>
                          </a:solidFill>
                          <a:effectLst/>
                          <a:latin typeface="Al-Jazeera-Arabic-Bold" panose="01000500000000020006" pitchFamily="2" charset="-78"/>
                          <a:ea typeface="Calibri" panose="020F0502020204030204" pitchFamily="34" charset="0"/>
                          <a:cs typeface="Al-Jazeera-Arabic-Bold" panose="01000500000000020006" pitchFamily="2" charset="-78"/>
                        </a:rPr>
                        <a:t>عوائق وقيود حقوق الدفاع</a:t>
                      </a:r>
                    </a:p>
                    <a:p>
                      <a:pPr algn="ctr" rtl="1" fontAlgn="base">
                        <a:spcAft>
                          <a:spcPts val="0"/>
                        </a:spcAft>
                      </a:pPr>
                      <a:r>
                        <a:rPr lang="ar-MA" sz="1600" dirty="0">
                          <a:solidFill>
                            <a:srgbClr val="FFC000"/>
                          </a:solidFill>
                          <a:effectLst/>
                          <a:latin typeface="Al-Jazeera-Arabic-Bold" panose="01000500000000020006" pitchFamily="2" charset="-78"/>
                          <a:ea typeface="Calibri" panose="020F0502020204030204" pitchFamily="34" charset="0"/>
                          <a:cs typeface="Al-Jazeera-Arabic-Bold" panose="01000500000000020006" pitchFamily="2" charset="-78"/>
                        </a:rPr>
                        <a:t>بالنسبة للمشتكى به أو المشتبه فيه </a:t>
                      </a:r>
                      <a:endParaRPr lang="fr-FR" sz="1600" dirty="0">
                        <a:solidFill>
                          <a:srgbClr val="FFC000"/>
                        </a:solidFill>
                        <a:effectLst/>
                        <a:latin typeface="Al-Jazeera-Arabic-Bold" panose="01000500000000020006" pitchFamily="2" charset="-78"/>
                        <a:ea typeface="Calibri" panose="020F0502020204030204" pitchFamily="34" charset="0"/>
                        <a:cs typeface="Al-Jazeera-Arabic-Bold" panose="01000500000000020006" pitchFamily="2" charset="-78"/>
                      </a:endParaRPr>
                    </a:p>
                  </a:txBody>
                  <a:tcPr marL="86483" marR="86483" marT="43242" marB="4324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B6A4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1" eaLnBrk="1" fontAlgn="base" latinLnBrk="0" hangingPunct="1">
                        <a:spcAft>
                          <a:spcPts val="0"/>
                        </a:spcAft>
                      </a:pPr>
                      <a:r>
                        <a:rPr lang="ar-MA" sz="1600" kern="1200" dirty="0">
                          <a:solidFill>
                            <a:srgbClr val="FFC000"/>
                          </a:solidFill>
                          <a:effectLst/>
                          <a:latin typeface="Al-Jazeera-Arabic-Bold" panose="01000500000000020006" pitchFamily="2" charset="-78"/>
                          <a:ea typeface="Calibri" panose="020F0502020204030204" pitchFamily="34" charset="0"/>
                          <a:cs typeface="Al-Jazeera-Arabic-Bold" panose="01000500000000020006" pitchFamily="2" charset="-78"/>
                        </a:rPr>
                        <a:t>عوائق حقوق الدفاع بالنسبة للمتضرر أو الضحية</a:t>
                      </a:r>
                      <a:endParaRPr lang="fr-FR" sz="1600" kern="1200" dirty="0">
                        <a:solidFill>
                          <a:srgbClr val="FFC000"/>
                        </a:solidFill>
                        <a:effectLst/>
                        <a:latin typeface="Al-Jazeera-Arabic-Bold" panose="01000500000000020006" pitchFamily="2" charset="-78"/>
                        <a:ea typeface="Calibri" panose="020F0502020204030204" pitchFamily="34" charset="0"/>
                        <a:cs typeface="Al-Jazeera-Arabic-Bold" panose="01000500000000020006" pitchFamily="2" charset="-78"/>
                      </a:endParaRPr>
                    </a:p>
                  </a:txBody>
                  <a:tcPr marL="86483" marR="86483" marT="43242" marB="4324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B6A44"/>
                    </a:solidFill>
                  </a:tcPr>
                </a:tc>
                <a:extLst>
                  <a:ext uri="{0D108BD9-81ED-4DB2-BD59-A6C34878D82A}">
                    <a16:rowId xmlns:a16="http://schemas.microsoft.com/office/drawing/2014/main" val="3642275591"/>
                  </a:ext>
                </a:extLst>
              </a:tr>
              <a:tr h="132931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14350" marR="0" lvl="0" indent="-171450" algn="r" defTabSz="914400" rtl="1" eaLnBrk="1" fontAlgn="base" latinLnBrk="0" hangingPunct="1">
                        <a:lnSpc>
                          <a:spcPct val="150000"/>
                        </a:lnSpc>
                        <a:spcBef>
                          <a:spcPts val="0"/>
                        </a:spcBef>
                        <a:spcAft>
                          <a:spcPts val="0"/>
                        </a:spcAft>
                        <a:buClr>
                          <a:srgbClr val="C00000"/>
                        </a:buClr>
                        <a:buSzTx/>
                        <a:buFont typeface="Arial" panose="020B0604020202020204" pitchFamily="34" charset="0"/>
                        <a:buChar char="•"/>
                        <a:tabLst/>
                        <a:defRPr/>
                      </a:pPr>
                      <a:r>
                        <a:rPr lang="ar-MA" sz="1200" kern="1200" dirty="0">
                          <a:solidFill>
                            <a:schemeClr val="tx1"/>
                          </a:solidFill>
                          <a:effectLst/>
                          <a:latin typeface="Al-Jazeera-Arabic-Bold" panose="01000500000000020006" pitchFamily="2" charset="-78"/>
                          <a:ea typeface="+mn-ea"/>
                          <a:cs typeface="Al-Jazeera-Arabic-Bold" panose="01000500000000020006" pitchFamily="2" charset="-78"/>
                        </a:rPr>
                        <a:t>تقييد حضور المحامي في الاستماع للمشتبه فيه وعدم إمكانية التسجيل السمعي البصري للاستماع لتصريحات المشتبه فيهم بالجنح أقل من حمس سنوات وقصر ذلك على قراءة التصريحات والتوقيع وليس لكل مرحلة الاستماع مع ربط ذلك بنص </a:t>
                      </a:r>
                      <a:r>
                        <a:rPr lang="ar-MA" sz="1200" kern="1200" dirty="0" err="1">
                          <a:solidFill>
                            <a:schemeClr val="tx1"/>
                          </a:solidFill>
                          <a:effectLst/>
                          <a:latin typeface="Al-Jazeera-Arabic-Bold" panose="01000500000000020006" pitchFamily="2" charset="-78"/>
                          <a:ea typeface="+mn-ea"/>
                          <a:cs typeface="Al-Jazeera-Arabic-Bold" panose="01000500000000020006" pitchFamily="2" charset="-78"/>
                        </a:rPr>
                        <a:t>تنيظمي</a:t>
                      </a:r>
                      <a:endParaRPr lang="fr-MA" sz="1200" kern="1200" dirty="0">
                        <a:solidFill>
                          <a:schemeClr val="tx1"/>
                        </a:solidFill>
                        <a:effectLst/>
                        <a:latin typeface="Al-Jazeera-Arabic-Bold" panose="01000500000000020006" pitchFamily="2" charset="-78"/>
                        <a:ea typeface="+mn-ea"/>
                        <a:cs typeface="Al-Jazeera-Arabic-Bold" panose="01000500000000020006" pitchFamily="2" charset="-78"/>
                      </a:endParaRPr>
                    </a:p>
                  </a:txBody>
                  <a:tcPr marL="86483" marR="86483" marT="43242" marB="4324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71450" marR="0" lvl="0" indent="-171450" algn="r" defTabSz="914400" rtl="1"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ar-MA" sz="1200" kern="1200" dirty="0">
                          <a:solidFill>
                            <a:schemeClr val="tx1"/>
                          </a:solidFill>
                          <a:effectLst/>
                          <a:latin typeface="Al-Jazeera-Arabic-Bold" panose="01000500000000020006" pitchFamily="2" charset="-78"/>
                          <a:ea typeface="+mn-ea"/>
                          <a:cs typeface="Al-Jazeera-Arabic-Bold" panose="01000500000000020006" pitchFamily="2" charset="-78"/>
                        </a:rPr>
                        <a:t>عدم النص على حضور المحامي مع المتضرر في البحث </a:t>
                      </a:r>
                      <a:endParaRPr lang="fr-MA" sz="1200" kern="1200" dirty="0">
                        <a:solidFill>
                          <a:schemeClr val="tx1"/>
                        </a:solidFill>
                        <a:effectLst/>
                        <a:latin typeface="Al-Jazeera-Arabic-Bold" panose="01000500000000020006" pitchFamily="2" charset="-78"/>
                        <a:ea typeface="+mn-ea"/>
                        <a:cs typeface="Al-Jazeera-Arabic-Bold" panose="01000500000000020006" pitchFamily="2" charset="-78"/>
                      </a:endParaRPr>
                    </a:p>
                  </a:txBody>
                  <a:tcPr marL="86483" marR="86483" marT="43242" marB="4324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2303876"/>
                  </a:ext>
                </a:extLst>
              </a:tr>
              <a:tr h="73865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14350" marR="0" lvl="0" indent="-171450" algn="r" defTabSz="914400" rtl="1" eaLnBrk="1" fontAlgn="base" latinLnBrk="0" hangingPunct="1">
                        <a:lnSpc>
                          <a:spcPct val="150000"/>
                        </a:lnSpc>
                        <a:spcBef>
                          <a:spcPts val="0"/>
                        </a:spcBef>
                        <a:spcAft>
                          <a:spcPts val="0"/>
                        </a:spcAft>
                        <a:buClr>
                          <a:srgbClr val="C00000"/>
                        </a:buClr>
                        <a:buSzTx/>
                        <a:buFont typeface="Arial" panose="020B0604020202020204" pitchFamily="34" charset="0"/>
                        <a:buChar char="•"/>
                        <a:tabLst/>
                        <a:defRPr/>
                      </a:pPr>
                      <a:r>
                        <a:rPr lang="ar-MA" sz="1200" kern="1200" dirty="0">
                          <a:solidFill>
                            <a:schemeClr val="tx1"/>
                          </a:solidFill>
                          <a:effectLst/>
                          <a:latin typeface="Al-Jazeera-Arabic-Bold" panose="01000500000000020006" pitchFamily="2" charset="-78"/>
                          <a:ea typeface="+mn-ea"/>
                          <a:cs typeface="Al-Jazeera-Arabic-Bold" panose="01000500000000020006" pitchFamily="2" charset="-78"/>
                        </a:rPr>
                        <a:t>عدم تكليف ضابط الشرطة القضائية باطلاع المحامي على موضوع المسطرة والاثبات في مواجهة المشتبه به </a:t>
                      </a:r>
                      <a:endParaRPr lang="fr-MA" sz="1200" kern="1200" dirty="0">
                        <a:solidFill>
                          <a:schemeClr val="tx1"/>
                        </a:solidFill>
                        <a:effectLst/>
                        <a:latin typeface="Al-Jazeera-Arabic-Bold" panose="01000500000000020006" pitchFamily="2" charset="-78"/>
                        <a:ea typeface="+mn-ea"/>
                        <a:cs typeface="Al-Jazeera-Arabic-Bold" panose="01000500000000020006" pitchFamily="2" charset="-78"/>
                      </a:endParaRPr>
                    </a:p>
                    <a:p>
                      <a:pPr marL="514350" marR="0" lvl="0" indent="-171450" algn="r" defTabSz="914400" rtl="1" eaLnBrk="1" fontAlgn="base" latinLnBrk="0" hangingPunct="1">
                        <a:lnSpc>
                          <a:spcPct val="150000"/>
                        </a:lnSpc>
                        <a:spcBef>
                          <a:spcPts val="0"/>
                        </a:spcBef>
                        <a:spcAft>
                          <a:spcPts val="0"/>
                        </a:spcAft>
                        <a:buClr>
                          <a:srgbClr val="C00000"/>
                        </a:buClr>
                        <a:buSzTx/>
                        <a:buFont typeface="Arial" panose="020B0604020202020204" pitchFamily="34" charset="0"/>
                        <a:buChar char="•"/>
                        <a:tabLst/>
                        <a:defRPr/>
                      </a:pPr>
                      <a:endParaRPr lang="fr-MA" sz="1200" kern="1200" dirty="0">
                        <a:solidFill>
                          <a:schemeClr val="tx1"/>
                        </a:solidFill>
                        <a:effectLst/>
                        <a:latin typeface="Al-Jazeera-Arabic-Bold" panose="01000500000000020006" pitchFamily="2" charset="-78"/>
                        <a:ea typeface="+mn-ea"/>
                        <a:cs typeface="Al-Jazeera-Arabic-Bold" panose="01000500000000020006"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71450" lvl="0" indent="-171450" algn="r" defTabSz="914400" rtl="1" eaLnBrk="1" latinLnBrk="0" hangingPunct="1">
                        <a:lnSpc>
                          <a:spcPct val="150000"/>
                        </a:lnSpc>
                        <a:spcAft>
                          <a:spcPts val="0"/>
                        </a:spcAft>
                        <a:buClr>
                          <a:srgbClr val="C00000"/>
                        </a:buClr>
                        <a:buFont typeface="Arial" panose="020B0604020202020204" pitchFamily="34" charset="0"/>
                        <a:buChar char="•"/>
                      </a:pPr>
                      <a:r>
                        <a:rPr lang="ar-MA" sz="1200" b="1" kern="1200" dirty="0">
                          <a:solidFill>
                            <a:srgbClr val="000000"/>
                          </a:solidFill>
                          <a:latin typeface="Al-Jazeera-Arabic-Bold" panose="01000500000000020006" pitchFamily="2" charset="-78"/>
                          <a:ea typeface="Times New Roman" panose="02020603050405020304" pitchFamily="18" charset="0"/>
                          <a:cs typeface="Al-Jazeera-Arabic-Bold" panose="01000500000000020006" pitchFamily="2" charset="-78"/>
                        </a:rPr>
                        <a:t>عدم النص على إمكانية ادلاء محامي المتضرر بالوثائق المثبتة للجريمة أو الضرر</a:t>
                      </a:r>
                      <a:endParaRPr lang="fr-FR" sz="1200" b="1" kern="1200" dirty="0">
                        <a:solidFill>
                          <a:srgbClr val="000000"/>
                        </a:solidFill>
                        <a:latin typeface="Al-Jazeera-Arabic-Bold" panose="01000500000000020006" pitchFamily="2" charset="-78"/>
                        <a:ea typeface="Times New Roman" panose="02020603050405020304" pitchFamily="18" charset="0"/>
                        <a:cs typeface="Al-Jazeera-Arabic-Bold" panose="01000500000000020006" pitchFamily="2" charset="-78"/>
                      </a:endParaRPr>
                    </a:p>
                  </a:txBody>
                  <a:tcPr marL="86483" marR="86483" marT="43242" marB="4324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2668028"/>
                  </a:ext>
                </a:extLst>
              </a:tr>
              <a:tr h="113503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14350" marR="0" lvl="0" indent="-171450" algn="r" defTabSz="914400" rtl="1" eaLnBrk="1" fontAlgn="base" latinLnBrk="0" hangingPunct="1">
                        <a:lnSpc>
                          <a:spcPct val="150000"/>
                        </a:lnSpc>
                        <a:spcBef>
                          <a:spcPts val="0"/>
                        </a:spcBef>
                        <a:spcAft>
                          <a:spcPts val="0"/>
                        </a:spcAft>
                        <a:buClr>
                          <a:srgbClr val="C00000"/>
                        </a:buClr>
                        <a:buSzTx/>
                        <a:buFont typeface="Arial" panose="020B0604020202020204" pitchFamily="34" charset="0"/>
                        <a:buChar char="•"/>
                        <a:tabLst/>
                        <a:defRPr/>
                      </a:pPr>
                      <a:r>
                        <a:rPr lang="ar-MA" sz="1200" b="1" kern="1200" dirty="0">
                          <a:solidFill>
                            <a:srgbClr val="003300"/>
                          </a:solidFill>
                          <a:effectLst/>
                          <a:latin typeface="Al-Jazeera-Arabic-Bold" panose="01000500000000020006" pitchFamily="2" charset="-78"/>
                          <a:ea typeface="Times New Roman" panose="02020603050405020304" pitchFamily="18" charset="0"/>
                          <a:cs typeface="Al-Jazeera-Arabic-Bold" panose="01000500000000020006" pitchFamily="2" charset="-78"/>
                        </a:rPr>
                        <a:t>عدم وجود أي مبرر للتمييز بين الأشخاص ذوي الاحتياجات الخاصة وغيرهم من المتهمين الذين لا يستمع إليهم إلا بحضور محام </a:t>
                      </a:r>
                      <a:endParaRPr lang="fr-FR" sz="1200" b="1" kern="1200" dirty="0">
                        <a:solidFill>
                          <a:srgbClr val="003300"/>
                        </a:solidFill>
                        <a:effectLst/>
                        <a:latin typeface="Al-Jazeera-Arabic-Bold" panose="01000500000000020006" pitchFamily="2" charset="-78"/>
                        <a:ea typeface="Times New Roman" panose="02020603050405020304" pitchFamily="18" charset="0"/>
                        <a:cs typeface="Al-Jazeera-Arabic-Bold" panose="01000500000000020006"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71450" lvl="0" indent="-171450" algn="r" defTabSz="914400" rtl="1" eaLnBrk="1" latinLnBrk="0" hangingPunct="1">
                        <a:lnSpc>
                          <a:spcPct val="150000"/>
                        </a:lnSpc>
                        <a:spcAft>
                          <a:spcPts val="0"/>
                        </a:spcAft>
                        <a:buClr>
                          <a:srgbClr val="C00000"/>
                        </a:buClr>
                        <a:buFont typeface="Arial" panose="020B0604020202020204" pitchFamily="34" charset="0"/>
                        <a:buChar char="•"/>
                      </a:pPr>
                      <a:r>
                        <a:rPr lang="ar-MA" sz="1200" b="1" kern="1200" dirty="0">
                          <a:solidFill>
                            <a:srgbClr val="000000"/>
                          </a:solidFill>
                          <a:latin typeface="Al-Jazeera-Arabic-Bold" panose="01000500000000020006" pitchFamily="2" charset="-78"/>
                          <a:ea typeface="Times New Roman" panose="02020603050405020304" pitchFamily="18" charset="0"/>
                          <a:cs typeface="Al-Jazeera-Arabic-Bold" panose="01000500000000020006" pitchFamily="2" charset="-78"/>
                        </a:rPr>
                        <a:t>عدم النص على أي فحص طبي للضحية أو توفير العلاجات الطبية أو الدعم النفسي أو الطبي </a:t>
                      </a:r>
                      <a:endParaRPr lang="fr-FR" sz="1200" b="1" kern="1200" dirty="0">
                        <a:solidFill>
                          <a:srgbClr val="000000"/>
                        </a:solidFill>
                        <a:latin typeface="Al-Jazeera-Arabic-Bold" panose="01000500000000020006" pitchFamily="2" charset="-78"/>
                        <a:ea typeface="Times New Roman" panose="02020603050405020304" pitchFamily="18" charset="0"/>
                        <a:cs typeface="Al-Jazeera-Arabic-Bold" panose="01000500000000020006" pitchFamily="2" charset="-78"/>
                      </a:endParaRPr>
                    </a:p>
                  </a:txBody>
                  <a:tcPr marL="86483" marR="86483" marT="43242" marB="4324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4939035"/>
                  </a:ext>
                </a:extLst>
              </a:tr>
              <a:tr h="71109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14350" marR="0" lvl="0" indent="-171450" algn="r" defTabSz="914400" rtl="1" eaLnBrk="1" fontAlgn="base" latinLnBrk="0" hangingPunct="1">
                        <a:lnSpc>
                          <a:spcPct val="150000"/>
                        </a:lnSpc>
                        <a:spcBef>
                          <a:spcPts val="0"/>
                        </a:spcBef>
                        <a:spcAft>
                          <a:spcPts val="0"/>
                        </a:spcAft>
                        <a:buClr>
                          <a:srgbClr val="C00000"/>
                        </a:buClr>
                        <a:buSzTx/>
                        <a:buFont typeface="Arial" panose="020B0604020202020204" pitchFamily="34" charset="0"/>
                        <a:buChar char="•"/>
                        <a:tabLst/>
                        <a:defRPr/>
                      </a:pPr>
                      <a:r>
                        <a:rPr lang="ar-MA" sz="1200" kern="1200" dirty="0">
                          <a:solidFill>
                            <a:schemeClr val="tx1"/>
                          </a:solidFill>
                          <a:effectLst/>
                          <a:latin typeface="Al-Jazeera-Arabic-Bold" panose="01000500000000020006" pitchFamily="2" charset="-78"/>
                          <a:ea typeface="+mn-ea"/>
                          <a:cs typeface="Al-Jazeera-Arabic-Bold" panose="01000500000000020006" pitchFamily="2" charset="-78"/>
                        </a:rPr>
                        <a:t>عدم النص على تقديم الاثباتات المنفية للشبهة وواجب الضابط في تسلمها وترتيب </a:t>
                      </a:r>
                      <a:r>
                        <a:rPr lang="ar-MA" sz="1200" kern="1200" dirty="0" err="1">
                          <a:solidFill>
                            <a:schemeClr val="tx1"/>
                          </a:solidFill>
                          <a:effectLst/>
                          <a:latin typeface="Al-Jazeera-Arabic-Bold" panose="01000500000000020006" pitchFamily="2" charset="-78"/>
                          <a:ea typeface="+mn-ea"/>
                          <a:cs typeface="Al-Jazeera-Arabic-Bold" panose="01000500000000020006" pitchFamily="2" charset="-78"/>
                        </a:rPr>
                        <a:t>الآثر</a:t>
                      </a:r>
                      <a:r>
                        <a:rPr lang="ar-MA" sz="1200" kern="1200" dirty="0">
                          <a:solidFill>
                            <a:schemeClr val="tx1"/>
                          </a:solidFill>
                          <a:effectLst/>
                          <a:latin typeface="Al-Jazeera-Arabic-Bold" panose="01000500000000020006" pitchFamily="2" charset="-78"/>
                          <a:ea typeface="+mn-ea"/>
                          <a:cs typeface="Al-Jazeera-Arabic-Bold" panose="01000500000000020006" pitchFamily="2" charset="-78"/>
                        </a:rPr>
                        <a:t> القانوني عليها</a:t>
                      </a:r>
                      <a:endParaRPr lang="fr-MA" sz="1200" kern="1200" dirty="0">
                        <a:solidFill>
                          <a:schemeClr val="tx1"/>
                        </a:solidFill>
                        <a:effectLst/>
                        <a:latin typeface="Al-Jazeera-Arabic-Bold" panose="01000500000000020006" pitchFamily="2" charset="-78"/>
                        <a:ea typeface="+mn-ea"/>
                        <a:cs typeface="Al-Jazeera-Arabic-Bold" panose="01000500000000020006"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42900" marR="0" lvl="0" indent="-342900" algn="r" defTabSz="914400" rtl="1"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lang="fr-FR" sz="1200" b="1" kern="1200" dirty="0">
                        <a:solidFill>
                          <a:srgbClr val="000000"/>
                        </a:solidFill>
                        <a:latin typeface="Al-Jazeera-Arabic-Bold" panose="01000500000000020006" pitchFamily="2" charset="-78"/>
                        <a:ea typeface="Times New Roman" panose="02020603050405020304" pitchFamily="18" charset="0"/>
                        <a:cs typeface="Al-Jazeera-Arabic-Bold" panose="01000500000000020006" pitchFamily="2" charset="-78"/>
                      </a:endParaRPr>
                    </a:p>
                  </a:txBody>
                  <a:tcPr marL="86483" marR="86483" marT="43242" marB="4324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1980694"/>
                  </a:ext>
                </a:extLst>
              </a:tr>
              <a:tr h="73865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14350" lvl="0" indent="-171450" algn="r" defTabSz="914400" rtl="1" eaLnBrk="1" fontAlgn="base" latinLnBrk="0" hangingPunct="1">
                        <a:lnSpc>
                          <a:spcPct val="150000"/>
                        </a:lnSpc>
                        <a:spcAft>
                          <a:spcPts val="0"/>
                        </a:spcAft>
                        <a:buClr>
                          <a:srgbClr val="C00000"/>
                        </a:buClr>
                        <a:buFont typeface="Arial" panose="020B0604020202020204" pitchFamily="34" charset="0"/>
                        <a:buChar char="•"/>
                      </a:pPr>
                      <a:r>
                        <a:rPr lang="ar-MA" sz="1200" b="1" kern="1200" dirty="0">
                          <a:solidFill>
                            <a:srgbClr val="003300"/>
                          </a:solidFill>
                          <a:effectLst/>
                          <a:latin typeface="Al-Jazeera-Arabic-Bold" panose="01000500000000020006" pitchFamily="2" charset="-78"/>
                          <a:ea typeface="Times New Roman" panose="02020603050405020304" pitchFamily="18" charset="0"/>
                          <a:cs typeface="Al-Jazeera-Arabic-Bold" panose="01000500000000020006" pitchFamily="2" charset="-78"/>
                        </a:rPr>
                        <a:t>عدم التنصيص على أحقية التظلم من قرار رئاسة النيابة العامة</a:t>
                      </a:r>
                    </a:p>
                    <a:p>
                      <a:pPr marL="514350" lvl="0" indent="-171450" algn="r" defTabSz="914400" rtl="1" eaLnBrk="1" fontAlgn="base" latinLnBrk="0" hangingPunct="1">
                        <a:lnSpc>
                          <a:spcPct val="150000"/>
                        </a:lnSpc>
                        <a:spcAft>
                          <a:spcPts val="0"/>
                        </a:spcAft>
                        <a:buClr>
                          <a:srgbClr val="C00000"/>
                        </a:buClr>
                        <a:buFont typeface="Arial" panose="020B0604020202020204" pitchFamily="34" charset="0"/>
                        <a:buChar char="•"/>
                      </a:pPr>
                      <a:r>
                        <a:rPr lang="ar-MA" sz="1200" b="1" kern="1200" dirty="0">
                          <a:solidFill>
                            <a:srgbClr val="003300"/>
                          </a:solidFill>
                          <a:effectLst/>
                          <a:latin typeface="Al-Jazeera-Arabic-Bold" panose="01000500000000020006" pitchFamily="2" charset="-78"/>
                          <a:ea typeface="Times New Roman" panose="02020603050405020304" pitchFamily="18" charset="0"/>
                          <a:cs typeface="Al-Jazeera-Arabic-Bold" panose="01000500000000020006" pitchFamily="2" charset="-78"/>
                        </a:rPr>
                        <a:t>وعدم حداث مجلس الوكلاء العامين للملك </a:t>
                      </a:r>
                      <a:endParaRPr lang="fr-FR" sz="1200" b="1" kern="1200" dirty="0">
                        <a:solidFill>
                          <a:srgbClr val="003300"/>
                        </a:solidFill>
                        <a:effectLst/>
                        <a:latin typeface="Al-Jazeera-Arabic-Bold" panose="01000500000000020006" pitchFamily="2" charset="-78"/>
                        <a:ea typeface="Times New Roman" panose="02020603050405020304" pitchFamily="18" charset="0"/>
                        <a:cs typeface="Al-Jazeera-Arabic-Bold" panose="01000500000000020006" pitchFamily="2" charset="-7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42900" marR="0" lvl="0" indent="-342900" algn="r" defTabSz="914400" rtl="1"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lang="fr-FR" sz="1200" b="1" kern="1200" dirty="0">
                        <a:solidFill>
                          <a:srgbClr val="000000"/>
                        </a:solidFill>
                        <a:latin typeface="Al-Jazeera-Arabic-Bold" panose="01000500000000020006" pitchFamily="2" charset="-78"/>
                        <a:ea typeface="Times New Roman" panose="02020603050405020304" pitchFamily="18" charset="0"/>
                        <a:cs typeface="Al-Jazeera-Arabic-Bold" panose="01000500000000020006" pitchFamily="2" charset="-78"/>
                      </a:endParaRPr>
                    </a:p>
                  </a:txBody>
                  <a:tcPr marL="86483" marR="86483" marT="43242" marB="4324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204218"/>
                  </a:ext>
                </a:extLst>
              </a:tr>
            </a:tbl>
          </a:graphicData>
        </a:graphic>
      </p:graphicFrame>
      <p:sp>
        <p:nvSpPr>
          <p:cNvPr id="8" name="ZoneTexte 7">
            <a:extLst>
              <a:ext uri="{FF2B5EF4-FFF2-40B4-BE49-F238E27FC236}">
                <a16:creationId xmlns:a16="http://schemas.microsoft.com/office/drawing/2014/main" id="{D53DAC9E-C5F5-F867-6B4E-C1717D54034D}"/>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Tree>
    <p:extLst>
      <p:ext uri="{BB962C8B-B14F-4D97-AF65-F5344CB8AC3E}">
        <p14:creationId xmlns:p14="http://schemas.microsoft.com/office/powerpoint/2010/main" val="287749183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988CA90-531D-04B4-3321-21124D166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0B2A7543-CE15-0EE1-1DA9-C7EEDC4FA8E1}"/>
              </a:ext>
            </a:extLst>
          </p:cNvPr>
          <p:cNvSpPr/>
          <p:nvPr/>
        </p:nvSpPr>
        <p:spPr>
          <a:xfrm>
            <a:off x="668595" y="139856"/>
            <a:ext cx="8944896" cy="523220"/>
          </a:xfrm>
          <a:prstGeom prst="round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ZoneTexte 3">
            <a:extLst>
              <a:ext uri="{FF2B5EF4-FFF2-40B4-BE49-F238E27FC236}">
                <a16:creationId xmlns:a16="http://schemas.microsoft.com/office/drawing/2014/main" id="{538D02E4-6BE6-00D2-24EA-868A2ADCF4B1}"/>
              </a:ext>
            </a:extLst>
          </p:cNvPr>
          <p:cNvSpPr txBox="1"/>
          <p:nvPr/>
        </p:nvSpPr>
        <p:spPr>
          <a:xfrm>
            <a:off x="-73891" y="238418"/>
            <a:ext cx="9855199" cy="369332"/>
          </a:xfrm>
          <a:prstGeom prst="rect">
            <a:avLst/>
          </a:prstGeom>
          <a:noFill/>
        </p:spPr>
        <p:txBody>
          <a:bodyPr wrap="square">
            <a:spAutoFit/>
          </a:bodyPr>
          <a:lstStyle/>
          <a:p>
            <a:pPr algn="ctr" rtl="1"/>
            <a:r>
              <a:rPr lang="ar-MA" b="1" dirty="0">
                <a:solidFill>
                  <a:schemeClr val="bg1"/>
                </a:solidFill>
                <a:cs typeface="AlHurraTxtBold" panose="00000400000000000000" pitchFamily="2" charset="-78"/>
              </a:rPr>
              <a:t>خــــــاتـــمـــــة</a:t>
            </a:r>
          </a:p>
        </p:txBody>
      </p:sp>
      <p:sp>
        <p:nvSpPr>
          <p:cNvPr id="5" name="Rectangle 4">
            <a:extLst>
              <a:ext uri="{FF2B5EF4-FFF2-40B4-BE49-F238E27FC236}">
                <a16:creationId xmlns:a16="http://schemas.microsoft.com/office/drawing/2014/main" id="{081654FF-4A5C-9538-C5B3-874B13D46F70}"/>
              </a:ext>
            </a:extLst>
          </p:cNvPr>
          <p:cNvSpPr/>
          <p:nvPr/>
        </p:nvSpPr>
        <p:spPr>
          <a:xfrm>
            <a:off x="9743631" y="1246942"/>
            <a:ext cx="74621" cy="477465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7" name="ZoneTexte 6">
            <a:extLst>
              <a:ext uri="{FF2B5EF4-FFF2-40B4-BE49-F238E27FC236}">
                <a16:creationId xmlns:a16="http://schemas.microsoft.com/office/drawing/2014/main" id="{19CA5E51-89DB-A03A-954F-6341292E8FBB}"/>
              </a:ext>
            </a:extLst>
          </p:cNvPr>
          <p:cNvSpPr txBox="1"/>
          <p:nvPr/>
        </p:nvSpPr>
        <p:spPr>
          <a:xfrm>
            <a:off x="423845" y="1074217"/>
            <a:ext cx="9274798" cy="4947380"/>
          </a:xfrm>
          <a:prstGeom prst="rect">
            <a:avLst/>
          </a:prstGeom>
          <a:noFill/>
        </p:spPr>
        <p:txBody>
          <a:bodyPr wrap="square">
            <a:spAutoFit/>
          </a:bodyPr>
          <a:lstStyle/>
          <a:p>
            <a:pPr marL="285750" indent="-285750" algn="justLow" rtl="1">
              <a:lnSpc>
                <a:spcPct val="200000"/>
              </a:lnSpc>
              <a:buFont typeface="Wingdings" panose="05000000000000000000" pitchFamily="2" charset="2"/>
              <a:buChar char="§"/>
            </a:pPr>
            <a:r>
              <a:rPr lang="ar-MA" sz="1600" b="1" dirty="0">
                <a:latin typeface="Al-Jazeera-Arabic-Bold" panose="01000500000000020006" pitchFamily="2" charset="-78"/>
                <a:cs typeface="Al-Jazeera-Arabic-Bold" panose="01000500000000020006" pitchFamily="2" charset="-78"/>
              </a:rPr>
              <a:t>الحاجة لتجاوز قيود حق الدفاع برفعها وتوسيع نطاقها </a:t>
            </a:r>
          </a:p>
          <a:p>
            <a:pPr marL="285750" indent="-285750" algn="justLow" rtl="1">
              <a:lnSpc>
                <a:spcPct val="200000"/>
              </a:lnSpc>
              <a:buFont typeface="Wingdings" panose="05000000000000000000" pitchFamily="2" charset="2"/>
              <a:buChar char="§"/>
            </a:pPr>
            <a:r>
              <a:rPr lang="ar-MA" sz="1600" b="1" dirty="0">
                <a:latin typeface="Al-Jazeera-Arabic-Bold" panose="01000500000000020006" pitchFamily="2" charset="-78"/>
                <a:cs typeface="Al-Jazeera-Arabic-Bold" panose="01000500000000020006" pitchFamily="2" charset="-78"/>
              </a:rPr>
              <a:t>الحاجة لتكريس حقوق الضحية في مرحلة البحث التمهيدي </a:t>
            </a:r>
          </a:p>
          <a:p>
            <a:pPr marL="285750" indent="-285750" algn="justLow" rtl="1">
              <a:lnSpc>
                <a:spcPct val="200000"/>
              </a:lnSpc>
              <a:buFont typeface="Wingdings" panose="05000000000000000000" pitchFamily="2" charset="2"/>
              <a:buChar char="§"/>
            </a:pPr>
            <a:r>
              <a:rPr lang="ar-MA" sz="1600" b="1" dirty="0">
                <a:latin typeface="Al-Jazeera-Arabic-Bold" panose="01000500000000020006" pitchFamily="2" charset="-78"/>
                <a:cs typeface="Al-Jazeera-Arabic-Bold" panose="01000500000000020006" pitchFamily="2" charset="-78"/>
              </a:rPr>
              <a:t>إثارة الدفع بالبطلان على كل إخلال بضمانات البحث التمهيدي </a:t>
            </a:r>
          </a:p>
          <a:p>
            <a:pPr marL="285750" indent="-285750" algn="justLow" rtl="1">
              <a:lnSpc>
                <a:spcPct val="200000"/>
              </a:lnSpc>
              <a:buFont typeface="Wingdings" panose="05000000000000000000" pitchFamily="2" charset="2"/>
              <a:buChar char="§"/>
            </a:pPr>
            <a:r>
              <a:rPr lang="ar-MA" sz="1600" b="1" dirty="0">
                <a:latin typeface="Al-Jazeera-Arabic-Bold" panose="01000500000000020006" pitchFamily="2" charset="-78"/>
                <a:cs typeface="Al-Jazeera-Arabic-Bold" panose="01000500000000020006" pitchFamily="2" charset="-78"/>
              </a:rPr>
              <a:t>التمسك بتسجيل الدفع أمام المحكمة واثارته قبل استنطاق المتهم والدخول في الجوهر  </a:t>
            </a:r>
          </a:p>
          <a:p>
            <a:pPr marL="285750" indent="-285750" algn="justLow" rtl="1">
              <a:lnSpc>
                <a:spcPct val="200000"/>
              </a:lnSpc>
              <a:buFont typeface="Wingdings" panose="05000000000000000000" pitchFamily="2" charset="2"/>
              <a:buChar char="§"/>
            </a:pPr>
            <a:r>
              <a:rPr lang="ar-MA" sz="1600" b="1" dirty="0">
                <a:latin typeface="Al-Jazeera-Arabic-Bold" panose="01000500000000020006" pitchFamily="2" charset="-78"/>
                <a:cs typeface="Al-Jazeera-Arabic-Bold" panose="01000500000000020006" pitchFamily="2" charset="-78"/>
              </a:rPr>
              <a:t>الطعن في قرار المحكمة برد الدفع وتسجيله في صك الطعن </a:t>
            </a:r>
          </a:p>
          <a:p>
            <a:pPr marL="285750" indent="-285750" algn="justLow" rtl="1">
              <a:lnSpc>
                <a:spcPct val="200000"/>
              </a:lnSpc>
              <a:buFont typeface="Wingdings" panose="05000000000000000000" pitchFamily="2" charset="2"/>
              <a:buChar char="§"/>
            </a:pPr>
            <a:r>
              <a:rPr lang="ar-MA" sz="1600" b="1" dirty="0">
                <a:latin typeface="Al-Jazeera-Arabic-Bold" panose="01000500000000020006" pitchFamily="2" charset="-78"/>
                <a:cs typeface="Al-Jazeera-Arabic-Bold" panose="01000500000000020006" pitchFamily="2" charset="-78"/>
              </a:rPr>
              <a:t>تجديد التمسك بالدفع في محكمة الطعن </a:t>
            </a:r>
          </a:p>
          <a:p>
            <a:pPr marL="285750" indent="-285750" algn="justLow" rtl="1">
              <a:lnSpc>
                <a:spcPct val="200000"/>
              </a:lnSpc>
              <a:buFont typeface="Wingdings" panose="05000000000000000000" pitchFamily="2" charset="2"/>
              <a:buChar char="§"/>
            </a:pPr>
            <a:r>
              <a:rPr lang="ar-MA" sz="1600" b="1" dirty="0">
                <a:latin typeface="Al-Jazeera-Arabic-Bold" panose="01000500000000020006" pitchFamily="2" charset="-78"/>
                <a:cs typeface="Al-Jazeera-Arabic-Bold" panose="01000500000000020006" pitchFamily="2" charset="-78"/>
              </a:rPr>
              <a:t>إثارة الدفع بالبطلان أمام المستشار المقرر الذي يسهر على تجهيز الدعوى العمومية في الجنايات</a:t>
            </a:r>
          </a:p>
          <a:p>
            <a:pPr marL="285750" indent="-285750" algn="justLow" rtl="1">
              <a:lnSpc>
                <a:spcPct val="200000"/>
              </a:lnSpc>
              <a:buFont typeface="Wingdings" panose="05000000000000000000" pitchFamily="2" charset="2"/>
              <a:buChar char="§"/>
            </a:pPr>
            <a:r>
              <a:rPr lang="ar-MA" sz="1600" b="1" dirty="0">
                <a:latin typeface="Al-Jazeera-Arabic-Bold" panose="01000500000000020006" pitchFamily="2" charset="-78"/>
                <a:cs typeface="Al-Jazeera-Arabic-Bold" panose="01000500000000020006" pitchFamily="2" charset="-78"/>
              </a:rPr>
              <a:t>الحرص على تحرير المذكرات الشكلية والموضوعية للمرافعة </a:t>
            </a:r>
          </a:p>
          <a:p>
            <a:pPr marL="742950" lvl="1" indent="-285750" algn="justLow" rtl="1">
              <a:lnSpc>
                <a:spcPct val="200000"/>
              </a:lnSpc>
              <a:buFont typeface="Arial" panose="020B0604020202020204" pitchFamily="34" charset="0"/>
              <a:buChar char="•"/>
            </a:pPr>
            <a:r>
              <a:rPr lang="ar-MA" sz="1600" b="1" dirty="0">
                <a:latin typeface="Al-Jazeera-Arabic-Bold" panose="01000500000000020006" pitchFamily="2" charset="-78"/>
                <a:cs typeface="Al-Jazeera-Arabic-Bold" panose="01000500000000020006" pitchFamily="2" charset="-78"/>
              </a:rPr>
              <a:t>الشفوية لا تتنافى مع المذكرات الكتابية  .</a:t>
            </a:r>
          </a:p>
          <a:p>
            <a:pPr marL="742950" lvl="1" indent="-285750" algn="justLow" rtl="1">
              <a:lnSpc>
                <a:spcPct val="200000"/>
              </a:lnSpc>
              <a:buFont typeface="Arial" panose="020B0604020202020204" pitchFamily="34" charset="0"/>
              <a:buChar char="•"/>
            </a:pPr>
            <a:r>
              <a:rPr lang="ar-MA" sz="1600" b="1" dirty="0">
                <a:latin typeface="Al-Jazeera-Arabic-Bold" panose="01000500000000020006" pitchFamily="2" charset="-78"/>
                <a:cs typeface="Al-Jazeera-Arabic-Bold" panose="01000500000000020006" pitchFamily="2" charset="-78"/>
              </a:rPr>
              <a:t>تأكيد تسجيل مذكرة المرافعة في محضر الجلسة والاشهاد بتقديمها في الجلسة العلنية</a:t>
            </a:r>
          </a:p>
        </p:txBody>
      </p:sp>
      <p:sp>
        <p:nvSpPr>
          <p:cNvPr id="8" name="Rectangle 7">
            <a:extLst>
              <a:ext uri="{FF2B5EF4-FFF2-40B4-BE49-F238E27FC236}">
                <a16:creationId xmlns:a16="http://schemas.microsoft.com/office/drawing/2014/main" id="{7F6A153D-F93B-0752-7389-CA5CEDF1FA1D}"/>
              </a:ext>
            </a:extLst>
          </p:cNvPr>
          <p:cNvSpPr/>
          <p:nvPr/>
        </p:nvSpPr>
        <p:spPr>
          <a:xfrm>
            <a:off x="9735588" y="1585284"/>
            <a:ext cx="45719" cy="36159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9" name="ZoneTexte 8">
            <a:extLst>
              <a:ext uri="{FF2B5EF4-FFF2-40B4-BE49-F238E27FC236}">
                <a16:creationId xmlns:a16="http://schemas.microsoft.com/office/drawing/2014/main" id="{53331589-45A6-C343-375E-B1DA3ED11A71}"/>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Tree>
    <p:extLst>
      <p:ext uri="{BB962C8B-B14F-4D97-AF65-F5344CB8AC3E}">
        <p14:creationId xmlns:p14="http://schemas.microsoft.com/office/powerpoint/2010/main" val="2083877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EBD60D2-B5A0-2E95-64A5-3006DB7C2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28F9B21-02C0-0621-5B17-841FE7791BAA}"/>
              </a:ext>
            </a:extLst>
          </p:cNvPr>
          <p:cNvSpPr/>
          <p:nvPr/>
        </p:nvSpPr>
        <p:spPr>
          <a:xfrm>
            <a:off x="1745674" y="150127"/>
            <a:ext cx="6299200" cy="523220"/>
          </a:xfrm>
          <a:prstGeom prst="round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ZoneTexte 3">
            <a:extLst>
              <a:ext uri="{FF2B5EF4-FFF2-40B4-BE49-F238E27FC236}">
                <a16:creationId xmlns:a16="http://schemas.microsoft.com/office/drawing/2014/main" id="{7883984F-386E-FF1C-8DC0-ADB7D603689E}"/>
              </a:ext>
            </a:extLst>
          </p:cNvPr>
          <p:cNvSpPr txBox="1"/>
          <p:nvPr/>
        </p:nvSpPr>
        <p:spPr>
          <a:xfrm>
            <a:off x="927908" y="211682"/>
            <a:ext cx="6643047" cy="461665"/>
          </a:xfrm>
          <a:prstGeom prst="rect">
            <a:avLst/>
          </a:prstGeom>
          <a:noFill/>
        </p:spPr>
        <p:txBody>
          <a:bodyPr wrap="square">
            <a:spAutoFit/>
          </a:bodyPr>
          <a:lstStyle/>
          <a:p>
            <a:pPr algn="r" rtl="1"/>
            <a:r>
              <a:rPr lang="ar-MA" sz="2400" b="1" dirty="0">
                <a:solidFill>
                  <a:schemeClr val="bg1"/>
                </a:solidFill>
                <a:cs typeface="AlHurraTxtBold" panose="00000400000000000000" pitchFamily="2" charset="-78"/>
              </a:rPr>
              <a:t>محاور العرض :</a:t>
            </a:r>
          </a:p>
        </p:txBody>
      </p:sp>
      <p:sp>
        <p:nvSpPr>
          <p:cNvPr id="5" name="ZoneTexte 4">
            <a:extLst>
              <a:ext uri="{FF2B5EF4-FFF2-40B4-BE49-F238E27FC236}">
                <a16:creationId xmlns:a16="http://schemas.microsoft.com/office/drawing/2014/main" id="{BB3AC323-AEA1-9408-B592-592BE9DA48ED}"/>
              </a:ext>
            </a:extLst>
          </p:cNvPr>
          <p:cNvSpPr txBox="1"/>
          <p:nvPr/>
        </p:nvSpPr>
        <p:spPr>
          <a:xfrm>
            <a:off x="120581" y="1585974"/>
            <a:ext cx="8096458" cy="3892732"/>
          </a:xfrm>
          <a:prstGeom prst="rect">
            <a:avLst/>
          </a:prstGeom>
          <a:noFill/>
        </p:spPr>
        <p:txBody>
          <a:bodyPr wrap="square">
            <a:spAutoFit/>
          </a:bodyPr>
          <a:lstStyle/>
          <a:p>
            <a:pPr marL="285750" indent="-285750" algn="r" rtl="1">
              <a:lnSpc>
                <a:spcPct val="200000"/>
              </a:lnSpc>
              <a:buFont typeface="Arial" panose="020B0604020202020204" pitchFamily="34" charset="0"/>
              <a:buChar char="•"/>
            </a:pPr>
            <a:r>
              <a:rPr lang="ar-MA" dirty="0">
                <a:cs typeface="AlHurraTxtBold" panose="00000400000000000000" pitchFamily="2" charset="-78"/>
              </a:rPr>
              <a:t>المستجدات العامة لتعديلات قانون المسطرة الجنائية </a:t>
            </a:r>
          </a:p>
          <a:p>
            <a:pPr marL="285750" indent="-285750" algn="r" rtl="1">
              <a:lnSpc>
                <a:spcPct val="200000"/>
              </a:lnSpc>
              <a:buFont typeface="Arial" panose="020B0604020202020204" pitchFamily="34" charset="0"/>
              <a:buChar char="•"/>
            </a:pPr>
            <a:r>
              <a:rPr lang="ar-MA" dirty="0">
                <a:cs typeface="AlHurraTxtBold" panose="00000400000000000000" pitchFamily="2" charset="-78"/>
              </a:rPr>
              <a:t>توسيع نطاق وصلاحيات أجهزة البحث والنيابة العامة </a:t>
            </a:r>
          </a:p>
          <a:p>
            <a:pPr marL="285750" indent="-285750" algn="r" rtl="1">
              <a:lnSpc>
                <a:spcPct val="200000"/>
              </a:lnSpc>
              <a:buFont typeface="Arial" panose="020B0604020202020204" pitchFamily="34" charset="0"/>
              <a:buChar char="•"/>
            </a:pPr>
            <a:r>
              <a:rPr lang="ar-MA" dirty="0">
                <a:cs typeface="AlHurraTxtBold" panose="00000400000000000000" pitchFamily="2" charset="-78"/>
              </a:rPr>
              <a:t>دور الدفاع في مرحلة البحث التمهيدي وضمانات المشتبه فيه </a:t>
            </a:r>
          </a:p>
          <a:p>
            <a:pPr marL="285750" indent="-285750" algn="r" rtl="1">
              <a:lnSpc>
                <a:spcPct val="200000"/>
              </a:lnSpc>
              <a:buFont typeface="Arial" panose="020B0604020202020204" pitchFamily="34" charset="0"/>
              <a:buChar char="•"/>
            </a:pPr>
            <a:r>
              <a:rPr lang="ar-MA" dirty="0">
                <a:cs typeface="AlHurraTxtBold" panose="00000400000000000000" pitchFamily="2" charset="-78"/>
              </a:rPr>
              <a:t>حماية حقوق الضحايا </a:t>
            </a:r>
          </a:p>
          <a:p>
            <a:pPr marL="285750" indent="-285750" algn="r" rtl="1">
              <a:lnSpc>
                <a:spcPct val="200000"/>
              </a:lnSpc>
              <a:buFont typeface="Arial" panose="020B0604020202020204" pitchFamily="34" charset="0"/>
              <a:buChar char="•"/>
            </a:pPr>
            <a:r>
              <a:rPr lang="ar-MA" dirty="0">
                <a:cs typeface="AlHurraTxtBold" panose="00000400000000000000" pitchFamily="2" charset="-78"/>
              </a:rPr>
              <a:t>مستجدات مسطرة الصلح حماية لحقوق طرفي البحث </a:t>
            </a:r>
          </a:p>
          <a:p>
            <a:pPr marL="285750" indent="-285750" algn="r" rtl="1">
              <a:lnSpc>
                <a:spcPct val="200000"/>
              </a:lnSpc>
              <a:buFont typeface="Arial" panose="020B0604020202020204" pitchFamily="34" charset="0"/>
              <a:buChar char="•"/>
            </a:pPr>
            <a:r>
              <a:rPr lang="ar-MA" dirty="0">
                <a:cs typeface="AlHurraTxtBold" panose="00000400000000000000" pitchFamily="2" charset="-78"/>
              </a:rPr>
              <a:t>قيود تعرقل حقوق الدفاع ودور المحامي .</a:t>
            </a:r>
          </a:p>
          <a:p>
            <a:pPr algn="r" rtl="1">
              <a:lnSpc>
                <a:spcPct val="200000"/>
              </a:lnSpc>
            </a:pPr>
            <a:endParaRPr lang="fr-MA" dirty="0">
              <a:cs typeface="AlHurraTxtBold" panose="00000400000000000000" pitchFamily="2" charset="-78"/>
            </a:endParaRPr>
          </a:p>
        </p:txBody>
      </p:sp>
      <p:sp>
        <p:nvSpPr>
          <p:cNvPr id="6" name="Rectangle 5">
            <a:extLst>
              <a:ext uri="{FF2B5EF4-FFF2-40B4-BE49-F238E27FC236}">
                <a16:creationId xmlns:a16="http://schemas.microsoft.com/office/drawing/2014/main" id="{19A8C61F-B978-A8FD-AC7E-38AD2E4B4B36}"/>
              </a:ext>
            </a:extLst>
          </p:cNvPr>
          <p:cNvSpPr/>
          <p:nvPr/>
        </p:nvSpPr>
        <p:spPr>
          <a:xfrm>
            <a:off x="8217039" y="1856508"/>
            <a:ext cx="120581" cy="292792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9" name="ZoneTexte 8">
            <a:extLst>
              <a:ext uri="{FF2B5EF4-FFF2-40B4-BE49-F238E27FC236}">
                <a16:creationId xmlns:a16="http://schemas.microsoft.com/office/drawing/2014/main" id="{4477D31A-7FCE-7B22-7D71-9C719CFC78CC}"/>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Tree>
    <p:extLst>
      <p:ext uri="{BB962C8B-B14F-4D97-AF65-F5344CB8AC3E}">
        <p14:creationId xmlns:p14="http://schemas.microsoft.com/office/powerpoint/2010/main" val="6403017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FD2FADC-6369-E250-980B-29D52F9C1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7542C7B-9804-C53D-6DD3-B3FF000DA82B}"/>
              </a:ext>
            </a:extLst>
          </p:cNvPr>
          <p:cNvSpPr/>
          <p:nvPr/>
        </p:nvSpPr>
        <p:spPr>
          <a:xfrm>
            <a:off x="785091" y="150127"/>
            <a:ext cx="8996217" cy="523220"/>
          </a:xfrm>
          <a:prstGeom prst="round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ZoneTexte 3">
            <a:extLst>
              <a:ext uri="{FF2B5EF4-FFF2-40B4-BE49-F238E27FC236}">
                <a16:creationId xmlns:a16="http://schemas.microsoft.com/office/drawing/2014/main" id="{92013ECA-7025-9A21-32F3-CD4C448F59E2}"/>
              </a:ext>
            </a:extLst>
          </p:cNvPr>
          <p:cNvSpPr txBox="1"/>
          <p:nvPr/>
        </p:nvSpPr>
        <p:spPr>
          <a:xfrm>
            <a:off x="387927" y="206680"/>
            <a:ext cx="9393381" cy="430887"/>
          </a:xfrm>
          <a:prstGeom prst="rect">
            <a:avLst/>
          </a:prstGeom>
          <a:noFill/>
        </p:spPr>
        <p:txBody>
          <a:bodyPr wrap="square">
            <a:spAutoFit/>
          </a:bodyPr>
          <a:lstStyle/>
          <a:p>
            <a:pPr algn="r" rtl="1"/>
            <a:r>
              <a:rPr lang="ar-MA" sz="2200" b="1" dirty="0">
                <a:solidFill>
                  <a:schemeClr val="bg1"/>
                </a:solidFill>
                <a:cs typeface="AlHurraTxtBold" panose="00000400000000000000" pitchFamily="2" charset="-78"/>
              </a:rPr>
              <a:t>المستجدات العامة لقانون المسطرة الجنائية على مستوى البحث التمهيدي </a:t>
            </a:r>
          </a:p>
        </p:txBody>
      </p:sp>
      <p:sp>
        <p:nvSpPr>
          <p:cNvPr id="5" name="ZoneTexte 4">
            <a:extLst>
              <a:ext uri="{FF2B5EF4-FFF2-40B4-BE49-F238E27FC236}">
                <a16:creationId xmlns:a16="http://schemas.microsoft.com/office/drawing/2014/main" id="{4021D64B-A849-AF64-0708-767585AFE437}"/>
              </a:ext>
            </a:extLst>
          </p:cNvPr>
          <p:cNvSpPr txBox="1"/>
          <p:nvPr/>
        </p:nvSpPr>
        <p:spPr>
          <a:xfrm>
            <a:off x="517236" y="1394691"/>
            <a:ext cx="9134763" cy="5192011"/>
          </a:xfrm>
          <a:prstGeom prst="rect">
            <a:avLst/>
          </a:prstGeom>
          <a:noFill/>
        </p:spPr>
        <p:txBody>
          <a:bodyPr wrap="square">
            <a:spAutoFit/>
          </a:bodyPr>
          <a:lstStyle/>
          <a:p>
            <a:pPr marL="285750" indent="-285750" algn="just" rtl="1">
              <a:lnSpc>
                <a:spcPct val="200000"/>
              </a:lnSpc>
              <a:buFont typeface="Arial" panose="020B0604020202020204" pitchFamily="34" charset="0"/>
              <a:buChar char="•"/>
            </a:pPr>
            <a:r>
              <a:rPr lang="ar-MA" dirty="0">
                <a:latin typeface="Al-Jazeera-Arabic-Bold" panose="01000500000000020006" pitchFamily="2" charset="-78"/>
                <a:cs typeface="Al-Jazeera-Arabic-Bold" panose="01000500000000020006" pitchFamily="2" charset="-78"/>
              </a:rPr>
              <a:t>التنصيص على مباشرة الشرطة القضائية لعملها تحت سلطة النيابة العامة وقضاة التحقيق مع تلقي التعليمات من هذه السلطات تنزيلا للمضامين الدستورية في هذا الباب (المادة 17)؛ </a:t>
            </a:r>
          </a:p>
          <a:p>
            <a:pPr marL="285750" indent="-285750" algn="just" rtl="1">
              <a:lnSpc>
                <a:spcPct val="200000"/>
              </a:lnSpc>
              <a:buFont typeface="Arial" panose="020B0604020202020204" pitchFamily="34" charset="0"/>
              <a:buChar char="•"/>
            </a:pPr>
            <a:r>
              <a:rPr lang="ar-MA" dirty="0">
                <a:latin typeface="Al-Jazeera-Arabic-Bold" panose="01000500000000020006" pitchFamily="2" charset="-78"/>
                <a:cs typeface="Al-Jazeera-Arabic-Bold" panose="01000500000000020006" pitchFamily="2" charset="-78"/>
              </a:rPr>
              <a:t>إضفاء صفة ضابط سامي للشرطة القضائية على الوكيل العام للملك لدى محكمة النقض والمحامين العامين لدى نفس المحكمة (المادة 19)؛</a:t>
            </a:r>
          </a:p>
          <a:p>
            <a:pPr marL="285750" indent="-285750" algn="just" rtl="1">
              <a:lnSpc>
                <a:spcPct val="200000"/>
              </a:lnSpc>
              <a:buFont typeface="Arial" panose="020B0604020202020204" pitchFamily="34" charset="0"/>
              <a:buChar char="•"/>
            </a:pPr>
            <a:r>
              <a:rPr lang="ar-MA" dirty="0">
                <a:latin typeface="Al-Jazeera-Arabic-Bold" panose="01000500000000020006" pitchFamily="2" charset="-78"/>
                <a:cs typeface="Al-Jazeera-Arabic-Bold" panose="01000500000000020006" pitchFamily="2" charset="-78"/>
              </a:rPr>
              <a:t>تخويل خلفاء القواد بمختلف دراجاتهم ومهامهم الصفة الضبطية وإدراجهم ضمن فئة ضباط الشرطة القضائية (المادة 20)؛</a:t>
            </a:r>
          </a:p>
          <a:p>
            <a:pPr marL="285750" indent="-285750" algn="just" rtl="1">
              <a:lnSpc>
                <a:spcPct val="200000"/>
              </a:lnSpc>
              <a:buFont typeface="Arial" panose="020B0604020202020204" pitchFamily="34" charset="0"/>
              <a:buChar char="•"/>
            </a:pPr>
            <a:r>
              <a:rPr lang="ar-MA" dirty="0">
                <a:latin typeface="Al-Jazeera-Arabic-Bold" panose="01000500000000020006" pitchFamily="2" charset="-78"/>
                <a:cs typeface="Al-Jazeera-Arabic-Bold" panose="01000500000000020006" pitchFamily="2" charset="-78"/>
              </a:rPr>
              <a:t>التنصيص على إمكانية منح صفة ضابط الشرطة القضائية لمفتشي الشرطة والدركيين بقرار مشترك للسلطة الحكومية التي يتبعون لها ولرئيس النيابة العامة (المادة (20)</a:t>
            </a:r>
          </a:p>
          <a:p>
            <a:pPr marL="285750" indent="-285750" algn="r" rtl="1">
              <a:lnSpc>
                <a:spcPct val="200000"/>
              </a:lnSpc>
              <a:buFont typeface="Arial" panose="020B0604020202020204" pitchFamily="34" charset="0"/>
              <a:buChar char="•"/>
            </a:pPr>
            <a:endParaRPr lang="fr-MA" dirty="0">
              <a:cs typeface="AlHurraTxtBold" panose="00000400000000000000" pitchFamily="2" charset="-78"/>
            </a:endParaRPr>
          </a:p>
        </p:txBody>
      </p:sp>
      <p:sp>
        <p:nvSpPr>
          <p:cNvPr id="6" name="Rectangle 5">
            <a:extLst>
              <a:ext uri="{FF2B5EF4-FFF2-40B4-BE49-F238E27FC236}">
                <a16:creationId xmlns:a16="http://schemas.microsoft.com/office/drawing/2014/main" id="{F7788D44-A349-01C6-F2FF-9DBBE98CB6DE}"/>
              </a:ext>
            </a:extLst>
          </p:cNvPr>
          <p:cNvSpPr/>
          <p:nvPr/>
        </p:nvSpPr>
        <p:spPr>
          <a:xfrm>
            <a:off x="9686129" y="1684699"/>
            <a:ext cx="95179" cy="402337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7" name="ZoneTexte 6">
            <a:extLst>
              <a:ext uri="{FF2B5EF4-FFF2-40B4-BE49-F238E27FC236}">
                <a16:creationId xmlns:a16="http://schemas.microsoft.com/office/drawing/2014/main" id="{F7382C5E-7170-273C-DEC5-3B4126069EA8}"/>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Tree>
    <p:extLst>
      <p:ext uri="{BB962C8B-B14F-4D97-AF65-F5344CB8AC3E}">
        <p14:creationId xmlns:p14="http://schemas.microsoft.com/office/powerpoint/2010/main" val="302150270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4E2A5A5-C75E-EAF0-5769-406CA506F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3573BCE5-1F1E-A430-5D45-81CE3E123F6D}"/>
              </a:ext>
            </a:extLst>
          </p:cNvPr>
          <p:cNvSpPr/>
          <p:nvPr/>
        </p:nvSpPr>
        <p:spPr>
          <a:xfrm>
            <a:off x="230908" y="139856"/>
            <a:ext cx="9781309" cy="523220"/>
          </a:xfrm>
          <a:prstGeom prst="round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ZoneTexte 3">
            <a:extLst>
              <a:ext uri="{FF2B5EF4-FFF2-40B4-BE49-F238E27FC236}">
                <a16:creationId xmlns:a16="http://schemas.microsoft.com/office/drawing/2014/main" id="{65776ABD-102A-8511-3734-297729679AEF}"/>
              </a:ext>
            </a:extLst>
          </p:cNvPr>
          <p:cNvSpPr txBox="1"/>
          <p:nvPr/>
        </p:nvSpPr>
        <p:spPr>
          <a:xfrm>
            <a:off x="157017" y="232189"/>
            <a:ext cx="9855199" cy="430887"/>
          </a:xfrm>
          <a:prstGeom prst="rect">
            <a:avLst/>
          </a:prstGeom>
          <a:noFill/>
        </p:spPr>
        <p:txBody>
          <a:bodyPr wrap="square">
            <a:spAutoFit/>
          </a:bodyPr>
          <a:lstStyle/>
          <a:p>
            <a:pPr algn="r" rtl="1"/>
            <a:r>
              <a:rPr lang="ar-MA" sz="2200" b="1" dirty="0">
                <a:solidFill>
                  <a:schemeClr val="bg1"/>
                </a:solidFill>
                <a:cs typeface="AlHurraTxtBold" panose="00000400000000000000" pitchFamily="2" charset="-78"/>
              </a:rPr>
              <a:t>المستجدات العامة لتعديلات قانون المسطرة الجنائية على مستوى البحث التمهيدي </a:t>
            </a:r>
          </a:p>
        </p:txBody>
      </p:sp>
      <p:sp>
        <p:nvSpPr>
          <p:cNvPr id="5" name="ZoneTexte 4">
            <a:extLst>
              <a:ext uri="{FF2B5EF4-FFF2-40B4-BE49-F238E27FC236}">
                <a16:creationId xmlns:a16="http://schemas.microsoft.com/office/drawing/2014/main" id="{5B4DBF1C-560F-74A9-B03A-5866C8F7BB79}"/>
              </a:ext>
            </a:extLst>
          </p:cNvPr>
          <p:cNvSpPr txBox="1"/>
          <p:nvPr/>
        </p:nvSpPr>
        <p:spPr>
          <a:xfrm>
            <a:off x="517236" y="1394691"/>
            <a:ext cx="9264072" cy="5250796"/>
          </a:xfrm>
          <a:prstGeom prst="rect">
            <a:avLst/>
          </a:prstGeom>
          <a:noFill/>
        </p:spPr>
        <p:txBody>
          <a:bodyPr wrap="square">
            <a:spAutoFit/>
          </a:bodyPr>
          <a:lstStyle/>
          <a:p>
            <a:pPr marL="285750" indent="-285750" algn="just" rtl="1">
              <a:lnSpc>
                <a:spcPct val="200000"/>
              </a:lnSpc>
              <a:buFont typeface="Arial" panose="020B0604020202020204" pitchFamily="34" charset="0"/>
              <a:buChar char="•"/>
            </a:pPr>
            <a:r>
              <a:rPr lang="ar-MA" sz="1700" dirty="0">
                <a:latin typeface="Al-Jazeera-Arabic-Bold" panose="01000500000000020006" pitchFamily="2" charset="-78"/>
                <a:cs typeface="Al-Jazeera-Arabic-Bold" panose="01000500000000020006" pitchFamily="2" charset="-78"/>
              </a:rPr>
              <a:t>التنصيص مراعاة لحالات الضرورة والاستعجال، على إمكانية تكليف ضابط الشرطة القضائية المختص مكانيا لاتخاذ إجراءات البحث التي يتعذر على الضابط المكلف بالبحث القيام بها، شريطة إشعار الجهة القضائية المشرفة على البحث وكذا النيابة العامة المختصة مكانيا المادة (22</a:t>
            </a:r>
            <a:r>
              <a:rPr lang="fr-MA" sz="1700" dirty="0">
                <a:latin typeface="Al-Jazeera-Arabic-Bold" panose="01000500000000020006" pitchFamily="2" charset="-78"/>
                <a:cs typeface="Al-Jazeera-Arabic-Bold" panose="01000500000000020006" pitchFamily="2" charset="-78"/>
              </a:rPr>
              <a:t>(</a:t>
            </a:r>
            <a:r>
              <a:rPr lang="ar-MA" sz="1700" dirty="0">
                <a:latin typeface="Al-Jazeera-Arabic-Bold" panose="01000500000000020006" pitchFamily="2" charset="-78"/>
                <a:cs typeface="Al-Jazeera-Arabic-Bold" panose="01000500000000020006" pitchFamily="2" charset="-78"/>
              </a:rPr>
              <a:t>؛</a:t>
            </a:r>
          </a:p>
          <a:p>
            <a:pPr marL="285750" indent="-285750" algn="just" rtl="1">
              <a:lnSpc>
                <a:spcPct val="200000"/>
              </a:lnSpc>
              <a:buFont typeface="Arial" panose="020B0604020202020204" pitchFamily="34" charset="0"/>
              <a:buChar char="•"/>
            </a:pPr>
            <a:r>
              <a:rPr lang="ar-MA" sz="1700" dirty="0">
                <a:latin typeface="Al-Jazeera-Arabic-Bold" panose="01000500000000020006" pitchFamily="2" charset="-78"/>
                <a:cs typeface="Al-Jazeera-Arabic-Bold" panose="01000500000000020006" pitchFamily="2" charset="-78"/>
              </a:rPr>
              <a:t>إتاحة الإمكانية لإنشاء فرق وطنية أو جهوية للشرطة القضائية بمقتضى قرار مشترك لرئيس النيابة العامة والسلطة الحكومية المشرفة إداريا على الفرقة المادة (22-1)؛</a:t>
            </a:r>
          </a:p>
          <a:p>
            <a:pPr marL="285750" indent="-285750" algn="just" rtl="1">
              <a:lnSpc>
                <a:spcPct val="200000"/>
              </a:lnSpc>
              <a:buFont typeface="Arial" panose="020B0604020202020204" pitchFamily="34" charset="0"/>
              <a:buChar char="•"/>
            </a:pPr>
            <a:r>
              <a:rPr lang="ar-MA" sz="1700" dirty="0">
                <a:latin typeface="Al-Jazeera-Arabic-Bold" panose="01000500000000020006" pitchFamily="2" charset="-78"/>
                <a:cs typeface="Al-Jazeera-Arabic-Bold" panose="01000500000000020006" pitchFamily="2" charset="-78"/>
              </a:rPr>
              <a:t>التنصيص على إمكانية تحرير المحضر على دعامة ورقية أو إلكترونية ، مع الإحالة بشأن المعالجة المعلوماتية للمحاضر على قرار مشترك لوزير العدل والسلطة الحكومية المشرفة إداريا على محرر المحضر بعد استطلاع رأي رئيس النيابة العامة المادة (24</a:t>
            </a:r>
            <a:r>
              <a:rPr lang="fr-MA" sz="1700" dirty="0">
                <a:latin typeface="Al-Jazeera-Arabic-Bold" panose="01000500000000020006" pitchFamily="2" charset="-78"/>
                <a:cs typeface="Al-Jazeera-Arabic-Bold" panose="01000500000000020006" pitchFamily="2" charset="-78"/>
              </a:rPr>
              <a:t>(</a:t>
            </a:r>
            <a:r>
              <a:rPr lang="ar-MA" sz="1700" dirty="0">
                <a:latin typeface="Al-Jazeera-Arabic-Bold" panose="01000500000000020006" pitchFamily="2" charset="-78"/>
                <a:cs typeface="Al-Jazeera-Arabic-Bold" panose="01000500000000020006" pitchFamily="2" charset="-78"/>
              </a:rPr>
              <a:t>؛</a:t>
            </a:r>
          </a:p>
          <a:p>
            <a:pPr marL="285750" indent="-285750" algn="just" rtl="1">
              <a:lnSpc>
                <a:spcPct val="200000"/>
              </a:lnSpc>
              <a:buFont typeface="Arial" panose="020B0604020202020204" pitchFamily="34" charset="0"/>
              <a:buChar char="•"/>
            </a:pPr>
            <a:r>
              <a:rPr lang="ar-MA" sz="1700" dirty="0">
                <a:latin typeface="Al-Jazeera-Arabic-Bold" panose="01000500000000020006" pitchFamily="2" charset="-78"/>
                <a:cs typeface="Al-Jazeera-Arabic-Bold" panose="01000500000000020006" pitchFamily="2" charset="-78"/>
              </a:rPr>
              <a:t>تخويل ضابط الشرطة القضائية المنسوب إليه إخلال إمكانية الاطلاع على ملفه المفتوح بالنيابة العامة داخل أجل لا يقل عن 15 يوما تبتدئ من تاريخ التوصل بالاستدعاء (المادة 31) </a:t>
            </a:r>
          </a:p>
        </p:txBody>
      </p:sp>
      <p:sp>
        <p:nvSpPr>
          <p:cNvPr id="6" name="Rectangle 5">
            <a:extLst>
              <a:ext uri="{FF2B5EF4-FFF2-40B4-BE49-F238E27FC236}">
                <a16:creationId xmlns:a16="http://schemas.microsoft.com/office/drawing/2014/main" id="{EA707EB7-BB7A-2675-5692-34D1F5964024}"/>
              </a:ext>
            </a:extLst>
          </p:cNvPr>
          <p:cNvSpPr/>
          <p:nvPr/>
        </p:nvSpPr>
        <p:spPr>
          <a:xfrm>
            <a:off x="9827490" y="1666225"/>
            <a:ext cx="92366" cy="480846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159309460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4EE699F-DE95-7058-8B98-2A974B5FB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8A0FFAC8-A754-D836-DF9C-4A44C70155D8}"/>
              </a:ext>
            </a:extLst>
          </p:cNvPr>
          <p:cNvSpPr/>
          <p:nvPr/>
        </p:nvSpPr>
        <p:spPr>
          <a:xfrm>
            <a:off x="230908" y="139856"/>
            <a:ext cx="9781309" cy="523220"/>
          </a:xfrm>
          <a:prstGeom prst="round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ZoneTexte 3">
            <a:extLst>
              <a:ext uri="{FF2B5EF4-FFF2-40B4-BE49-F238E27FC236}">
                <a16:creationId xmlns:a16="http://schemas.microsoft.com/office/drawing/2014/main" id="{EC8DF76B-B8DA-12FC-5547-DFAB619CB5C9}"/>
              </a:ext>
            </a:extLst>
          </p:cNvPr>
          <p:cNvSpPr txBox="1"/>
          <p:nvPr/>
        </p:nvSpPr>
        <p:spPr>
          <a:xfrm>
            <a:off x="157017" y="232189"/>
            <a:ext cx="9855199" cy="430887"/>
          </a:xfrm>
          <a:prstGeom prst="rect">
            <a:avLst/>
          </a:prstGeom>
          <a:noFill/>
        </p:spPr>
        <p:txBody>
          <a:bodyPr wrap="square">
            <a:spAutoFit/>
          </a:bodyPr>
          <a:lstStyle/>
          <a:p>
            <a:pPr algn="r" rtl="1"/>
            <a:r>
              <a:rPr lang="ar-MA" sz="2200" b="1" dirty="0">
                <a:solidFill>
                  <a:schemeClr val="bg1"/>
                </a:solidFill>
                <a:cs typeface="AlHurraTxtBold" panose="00000400000000000000" pitchFamily="2" charset="-78"/>
              </a:rPr>
              <a:t>المستجدات العامة لتعديلات قانون المسطرة الجنائية على مستوى البحث التمهيدي </a:t>
            </a:r>
          </a:p>
        </p:txBody>
      </p:sp>
      <p:sp>
        <p:nvSpPr>
          <p:cNvPr id="5" name="ZoneTexte 4">
            <a:extLst>
              <a:ext uri="{FF2B5EF4-FFF2-40B4-BE49-F238E27FC236}">
                <a16:creationId xmlns:a16="http://schemas.microsoft.com/office/drawing/2014/main" id="{287AAC48-C8A7-72DD-35AA-53100130D583}"/>
              </a:ext>
            </a:extLst>
          </p:cNvPr>
          <p:cNvSpPr txBox="1"/>
          <p:nvPr/>
        </p:nvSpPr>
        <p:spPr>
          <a:xfrm>
            <a:off x="489526" y="755409"/>
            <a:ext cx="9264072" cy="6451125"/>
          </a:xfrm>
          <a:prstGeom prst="rect">
            <a:avLst/>
          </a:prstGeom>
          <a:noFill/>
        </p:spPr>
        <p:txBody>
          <a:bodyPr wrap="square">
            <a:spAutoFit/>
          </a:bodyPr>
          <a:lstStyle/>
          <a:p>
            <a:pPr marL="285750" indent="-285750" algn="just" rtl="1">
              <a:lnSpc>
                <a:spcPct val="200000"/>
              </a:lnSpc>
              <a:buFont typeface="Arial" panose="020B0604020202020204" pitchFamily="34" charset="0"/>
              <a:buChar char="•"/>
            </a:pPr>
            <a:r>
              <a:rPr lang="ar-MA" sz="1600" dirty="0">
                <a:latin typeface="Al-Jazeera-Arabic-Bold" panose="01000500000000020006" pitchFamily="2" charset="-78"/>
                <a:cs typeface="Al-Jazeera-Arabic-Bold" panose="01000500000000020006" pitchFamily="2" charset="-78"/>
              </a:rPr>
              <a:t>إضافة معيار آخر للاختصاص المكاني لوكيل الملك أخذا بعين الاعتبار واقع الممارسة العملية، وذلك بإسناد الاختصاص إلى وكيل الملك تبعا لتواجد المؤسسة السجنية المعتقل بها أحد المشتبه فيهم من دائرة نفوذه (المادة 44) ؛</a:t>
            </a:r>
          </a:p>
          <a:p>
            <a:pPr marL="285750" indent="-285750" algn="just" rtl="1">
              <a:lnSpc>
                <a:spcPct val="200000"/>
              </a:lnSpc>
              <a:buFont typeface="Arial" panose="020B0604020202020204" pitchFamily="34" charset="0"/>
              <a:buChar char="•"/>
            </a:pPr>
            <a:r>
              <a:rPr lang="ar-MA" sz="1600" dirty="0">
                <a:latin typeface="Al-Jazeera-Arabic-Bold" panose="01000500000000020006" pitchFamily="2" charset="-78"/>
                <a:cs typeface="Al-Jazeera-Arabic-Bold" panose="01000500000000020006" pitchFamily="2" charset="-78"/>
              </a:rPr>
              <a:t>تنظيم الاختصاص المكاني بشأن الجرائم المرتكبة من قبل الأشخاص المعنوية بجعله مرتبطا اما بمكان ارتكاب الجريمة أو المقر الاجتماعي للشخص الاعتباري (المادة 44)؛</a:t>
            </a:r>
          </a:p>
          <a:p>
            <a:pPr marL="285750" indent="-285750" algn="just" rtl="1">
              <a:lnSpc>
                <a:spcPct val="200000"/>
              </a:lnSpc>
              <a:buFont typeface="Arial" panose="020B0604020202020204" pitchFamily="34" charset="0"/>
              <a:buChar char="•"/>
            </a:pPr>
            <a:r>
              <a:rPr lang="ar-MA" sz="1600" dirty="0">
                <a:latin typeface="Al-Jazeera-Arabic-Bold" panose="01000500000000020006" pitchFamily="2" charset="-78"/>
                <a:cs typeface="Al-Jazeera-Arabic-Bold" panose="01000500000000020006" pitchFamily="2" charset="-78"/>
              </a:rPr>
              <a:t>التنصيص على تحديد معايير تنقيط ضباط الشرطة القضائية بمقتضى قرار لرئيس النيابة العامة بعد استطلاع رأي الجهات المشرفة إداريا عليهم المادة  (45)؛ </a:t>
            </a:r>
          </a:p>
          <a:p>
            <a:pPr marL="285750" indent="-285750" algn="just" rtl="1">
              <a:lnSpc>
                <a:spcPct val="200000"/>
              </a:lnSpc>
              <a:buFont typeface="Arial" panose="020B0604020202020204" pitchFamily="34" charset="0"/>
              <a:buChar char="•"/>
            </a:pPr>
            <a:r>
              <a:rPr lang="ar-MA" sz="1600" dirty="0">
                <a:latin typeface="Al-Jazeera-Arabic-Bold" panose="01000500000000020006" pitchFamily="2" charset="-78"/>
                <a:cs typeface="Al-Jazeera-Arabic-Bold" panose="01000500000000020006" pitchFamily="2" charset="-78"/>
              </a:rPr>
              <a:t>وضع معايير محددة امام وكيل الملك لأخذ قرار الاعتقال الاحتياطي في غير حالة التلبس كلما تبين أن المراقبة القضائية غير كافية أو أن مثول المشتبه فيه في حالة سراح قد يضر بسير العدالة، وتتمثل تلك الحالات في: اعتراف الجاني او دلائل قوية على ارتكابه الجريمة، خطورته على النظام العام أو سلامة الأشخاص والأموال، خطورة الفعل أو جسامة الضرر، أو خطورة الوسيلة المستعملة مع إلزام وكيل الملك هذه الحالة بتعليل قراره (المادة 47-1)؛</a:t>
            </a:r>
          </a:p>
          <a:p>
            <a:pPr marL="285750" indent="-285750" algn="just" rtl="1">
              <a:lnSpc>
                <a:spcPct val="200000"/>
              </a:lnSpc>
              <a:buFont typeface="Arial" panose="020B0604020202020204" pitchFamily="34" charset="0"/>
              <a:buChar char="•"/>
            </a:pPr>
            <a:r>
              <a:rPr lang="fr-MA" sz="1700" dirty="0">
                <a:latin typeface="Al-Jazeera-Arabic-Bold" panose="01000500000000020006" pitchFamily="2" charset="-78"/>
                <a:cs typeface="Al-Jazeera-Arabic-Bold" panose="01000500000000020006" pitchFamily="2" charset="-78"/>
              </a:rPr>
              <a:t> </a:t>
            </a:r>
            <a:endParaRPr lang="ar-MA" sz="1700" dirty="0">
              <a:latin typeface="Al-Jazeera-Arabic-Bold" panose="01000500000000020006" pitchFamily="2" charset="-78"/>
              <a:cs typeface="Al-Jazeera-Arabic-Bold" panose="01000500000000020006" pitchFamily="2" charset="-78"/>
            </a:endParaRPr>
          </a:p>
        </p:txBody>
      </p:sp>
      <p:sp>
        <p:nvSpPr>
          <p:cNvPr id="6" name="Rectangle 5">
            <a:extLst>
              <a:ext uri="{FF2B5EF4-FFF2-40B4-BE49-F238E27FC236}">
                <a16:creationId xmlns:a16="http://schemas.microsoft.com/office/drawing/2014/main" id="{76D9A98D-51D6-C72E-1E09-61DAD83AB8B6}"/>
              </a:ext>
            </a:extLst>
          </p:cNvPr>
          <p:cNvSpPr/>
          <p:nvPr/>
        </p:nvSpPr>
        <p:spPr>
          <a:xfrm>
            <a:off x="9772072" y="1093571"/>
            <a:ext cx="73892" cy="544577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4048750502"/>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A61A250-A7D5-B0E0-0EDF-7AC541AE8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DC5475EB-CED0-2FDA-B4F4-733A130E5496}"/>
              </a:ext>
            </a:extLst>
          </p:cNvPr>
          <p:cNvSpPr/>
          <p:nvPr/>
        </p:nvSpPr>
        <p:spPr>
          <a:xfrm>
            <a:off x="1810329" y="2008052"/>
            <a:ext cx="7601526" cy="1420948"/>
          </a:xfrm>
          <a:prstGeom prst="round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ZoneTexte 3">
            <a:extLst>
              <a:ext uri="{FF2B5EF4-FFF2-40B4-BE49-F238E27FC236}">
                <a16:creationId xmlns:a16="http://schemas.microsoft.com/office/drawing/2014/main" id="{D8DA123F-0A6A-ABA8-AA07-9969EC914CBD}"/>
              </a:ext>
            </a:extLst>
          </p:cNvPr>
          <p:cNvSpPr txBox="1"/>
          <p:nvPr/>
        </p:nvSpPr>
        <p:spPr>
          <a:xfrm>
            <a:off x="539981" y="2086664"/>
            <a:ext cx="8557837" cy="1200329"/>
          </a:xfrm>
          <a:prstGeom prst="rect">
            <a:avLst/>
          </a:prstGeom>
          <a:noFill/>
        </p:spPr>
        <p:txBody>
          <a:bodyPr wrap="square">
            <a:spAutoFit/>
          </a:bodyPr>
          <a:lstStyle/>
          <a:p>
            <a:pPr algn="r" rtl="1">
              <a:lnSpc>
                <a:spcPct val="150000"/>
              </a:lnSpc>
            </a:pPr>
            <a:r>
              <a:rPr lang="ar-MA" sz="2400" b="1" dirty="0">
                <a:solidFill>
                  <a:schemeClr val="bg1"/>
                </a:solidFill>
                <a:cs typeface="AlHurraTxtBold" panose="00000400000000000000" pitchFamily="2" charset="-78"/>
              </a:rPr>
              <a:t>توسيع نطاق وصلاحيات أجهزة البحث والنيابة العامة</a:t>
            </a:r>
          </a:p>
          <a:p>
            <a:pPr algn="r" rtl="1">
              <a:lnSpc>
                <a:spcPct val="150000"/>
              </a:lnSpc>
            </a:pPr>
            <a:r>
              <a:rPr lang="ar-MA" sz="2400" b="1" dirty="0">
                <a:solidFill>
                  <a:schemeClr val="bg1"/>
                </a:solidFill>
                <a:cs typeface="AlHurraTxtBold" panose="00000400000000000000" pitchFamily="2" charset="-78"/>
              </a:rPr>
              <a:t>ومقاربة صيانة حقوق الدفاع وضمانات المشتبه فيه </a:t>
            </a:r>
          </a:p>
        </p:txBody>
      </p:sp>
      <p:sp>
        <p:nvSpPr>
          <p:cNvPr id="9" name="ZoneTexte 8">
            <a:extLst>
              <a:ext uri="{FF2B5EF4-FFF2-40B4-BE49-F238E27FC236}">
                <a16:creationId xmlns:a16="http://schemas.microsoft.com/office/drawing/2014/main" id="{1A7FD3E1-8B8C-FE62-1350-3D14FE4220F3}"/>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Tree>
    <p:extLst>
      <p:ext uri="{BB962C8B-B14F-4D97-AF65-F5344CB8AC3E}">
        <p14:creationId xmlns:p14="http://schemas.microsoft.com/office/powerpoint/2010/main" val="147880645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F172915-07ED-E26A-7621-33836861C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6AFED837-4B03-3547-9C02-811EB6B200ED}"/>
              </a:ext>
            </a:extLst>
          </p:cNvPr>
          <p:cNvSpPr/>
          <p:nvPr/>
        </p:nvSpPr>
        <p:spPr>
          <a:xfrm>
            <a:off x="785091" y="166255"/>
            <a:ext cx="8996217" cy="847950"/>
          </a:xfrm>
          <a:prstGeom prst="round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ZoneTexte 3">
            <a:extLst>
              <a:ext uri="{FF2B5EF4-FFF2-40B4-BE49-F238E27FC236}">
                <a16:creationId xmlns:a16="http://schemas.microsoft.com/office/drawing/2014/main" id="{9E568784-5BBD-3653-E458-B3D112D1AF44}"/>
              </a:ext>
            </a:extLst>
          </p:cNvPr>
          <p:cNvSpPr txBox="1"/>
          <p:nvPr/>
        </p:nvSpPr>
        <p:spPr>
          <a:xfrm>
            <a:off x="517236" y="244764"/>
            <a:ext cx="9393381" cy="769441"/>
          </a:xfrm>
          <a:prstGeom prst="rect">
            <a:avLst/>
          </a:prstGeom>
          <a:noFill/>
        </p:spPr>
        <p:txBody>
          <a:bodyPr wrap="square">
            <a:spAutoFit/>
          </a:bodyPr>
          <a:lstStyle/>
          <a:p>
            <a:pPr algn="ctr" rtl="1"/>
            <a:r>
              <a:rPr lang="ar-MA" sz="2200" b="1" dirty="0">
                <a:solidFill>
                  <a:schemeClr val="bg1"/>
                </a:solidFill>
                <a:cs typeface="AlHurraTxtBold" panose="00000400000000000000" pitchFamily="2" charset="-78"/>
              </a:rPr>
              <a:t>قيود البحث</a:t>
            </a:r>
          </a:p>
          <a:p>
            <a:pPr algn="ctr" rtl="1"/>
            <a:r>
              <a:rPr lang="ar-MA" sz="2200" b="1" dirty="0">
                <a:solidFill>
                  <a:schemeClr val="bg1"/>
                </a:solidFill>
                <a:cs typeface="AlHurraTxtBold" panose="00000400000000000000" pitchFamily="2" charset="-78"/>
              </a:rPr>
              <a:t>معالجة الشكايات المتعلقة بالجرائم الماسة بالمال العام </a:t>
            </a:r>
          </a:p>
        </p:txBody>
      </p:sp>
      <p:sp>
        <p:nvSpPr>
          <p:cNvPr id="5" name="ZoneTexte 4">
            <a:extLst>
              <a:ext uri="{FF2B5EF4-FFF2-40B4-BE49-F238E27FC236}">
                <a16:creationId xmlns:a16="http://schemas.microsoft.com/office/drawing/2014/main" id="{E9F368EA-9810-840F-C590-C36586242EED}"/>
              </a:ext>
            </a:extLst>
          </p:cNvPr>
          <p:cNvSpPr txBox="1"/>
          <p:nvPr/>
        </p:nvSpPr>
        <p:spPr>
          <a:xfrm>
            <a:off x="517236" y="1394691"/>
            <a:ext cx="9134763" cy="6047168"/>
          </a:xfrm>
          <a:prstGeom prst="rect">
            <a:avLst/>
          </a:prstGeom>
          <a:noFill/>
        </p:spPr>
        <p:txBody>
          <a:bodyPr wrap="square">
            <a:spAutoFit/>
          </a:bodyPr>
          <a:lstStyle/>
          <a:p>
            <a:pPr algn="just" rtl="1">
              <a:lnSpc>
                <a:spcPct val="200000"/>
              </a:lnSpc>
            </a:pPr>
            <a:r>
              <a:rPr lang="ar-MA" sz="1600" dirty="0">
                <a:latin typeface="Al-Jazeera-Arabic-Bold" panose="01000500000000020006" pitchFamily="2" charset="-78"/>
                <a:cs typeface="Al-Jazeera-Arabic-Bold" panose="01000500000000020006" pitchFamily="2" charset="-78"/>
              </a:rPr>
              <a:t>     أوردت المادة 3 من قانون المسطرة الجنائية قيدا يحول دون إمكانية فتح الأبحاث من طرف النيابة العامة بشكل مباشر في الجرائم الماسة بالمال العام، وذلك لوجود مسطرة خاصة تقتضي التوصل بطلب من الوكيل العام للملك لدى محكمة النقض بصفته رئيسا للنيابة العامة، بناء على إحالة من المجلس الأعلى للحسابات، أو بناء على طلب مشفوع بتقرير من المفتشية العامة للمالية أو المفتشية العامة للإدارة الترابية أو المفتشيات العامة للوزارات او من الإدارات المعنية، أو بناء على إحالة من الهيئة الوطنية للنزاهة والوقاية من الرشوة ومحاربتها، أو كل هيئة يمنحها القانون ذلك صراحة. </a:t>
            </a:r>
          </a:p>
          <a:p>
            <a:pPr algn="just" rtl="1">
              <a:lnSpc>
                <a:spcPct val="200000"/>
              </a:lnSpc>
            </a:pPr>
            <a:endParaRPr lang="ar-MA" sz="1600" dirty="0">
              <a:latin typeface="Al-Jazeera-Arabic-Bold" panose="01000500000000020006" pitchFamily="2" charset="-78"/>
              <a:cs typeface="Al-Jazeera-Arabic-Bold" panose="01000500000000020006" pitchFamily="2" charset="-78"/>
            </a:endParaRPr>
          </a:p>
          <a:p>
            <a:pPr algn="just" rtl="1">
              <a:lnSpc>
                <a:spcPct val="200000"/>
              </a:lnSpc>
            </a:pPr>
            <a:r>
              <a:rPr lang="ar-MA" sz="1600" dirty="0">
                <a:latin typeface="Al-Jazeera-Arabic-Bold" panose="01000500000000020006" pitchFamily="2" charset="-78"/>
                <a:cs typeface="Al-Jazeera-Arabic-Bold" panose="01000500000000020006" pitchFamily="2" charset="-78"/>
              </a:rPr>
              <a:t>    وتجدر الإشارة إلى أن الجرائم الماسة بالمال العام التي يتم ضبطها في حالة التلبس تخرج عن نطاق هذا القيد القانوني، ما يقتضي من النيابة العامة المختصة مباشرة الأبحاث المتعلقة بها وفقا للقواعد العامة للبحث المعمول بها. </a:t>
            </a:r>
          </a:p>
          <a:p>
            <a:pPr algn="just" rtl="1">
              <a:lnSpc>
                <a:spcPct val="200000"/>
              </a:lnSpc>
            </a:pPr>
            <a:endParaRPr lang="ar-MA" dirty="0">
              <a:latin typeface="Al-Jazeera-Arabic-Bold" panose="01000500000000020006" pitchFamily="2" charset="-78"/>
              <a:cs typeface="Al-Jazeera-Arabic-Bold" panose="01000500000000020006" pitchFamily="2" charset="-78"/>
            </a:endParaRPr>
          </a:p>
          <a:p>
            <a:pPr marL="285750" indent="-285750" algn="r" rtl="1">
              <a:lnSpc>
                <a:spcPct val="200000"/>
              </a:lnSpc>
              <a:buFont typeface="Arial" panose="020B0604020202020204" pitchFamily="34" charset="0"/>
              <a:buChar char="•"/>
            </a:pPr>
            <a:endParaRPr lang="fr-MA" dirty="0">
              <a:cs typeface="AlHurraTxtBold" panose="00000400000000000000" pitchFamily="2" charset="-78"/>
            </a:endParaRPr>
          </a:p>
        </p:txBody>
      </p:sp>
      <p:sp>
        <p:nvSpPr>
          <p:cNvPr id="6" name="Rectangle 5">
            <a:extLst>
              <a:ext uri="{FF2B5EF4-FFF2-40B4-BE49-F238E27FC236}">
                <a16:creationId xmlns:a16="http://schemas.microsoft.com/office/drawing/2014/main" id="{07F0F85D-833B-A54F-1118-E2E205E21BA7}"/>
              </a:ext>
            </a:extLst>
          </p:cNvPr>
          <p:cNvSpPr/>
          <p:nvPr/>
        </p:nvSpPr>
        <p:spPr>
          <a:xfrm>
            <a:off x="9781308" y="1601571"/>
            <a:ext cx="129309" cy="45683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7" name="ZoneTexte 6">
            <a:extLst>
              <a:ext uri="{FF2B5EF4-FFF2-40B4-BE49-F238E27FC236}">
                <a16:creationId xmlns:a16="http://schemas.microsoft.com/office/drawing/2014/main" id="{3BCA16F9-548D-141B-F529-9CD1B242215A}"/>
              </a:ext>
            </a:extLst>
          </p:cNvPr>
          <p:cNvSpPr txBox="1"/>
          <p:nvPr/>
        </p:nvSpPr>
        <p:spPr>
          <a:xfrm>
            <a:off x="927908" y="6446263"/>
            <a:ext cx="8876447" cy="400110"/>
          </a:xfrm>
          <a:prstGeom prst="rect">
            <a:avLst/>
          </a:prstGeom>
          <a:noFill/>
        </p:spPr>
        <p:txBody>
          <a:bodyPr wrap="square" rtlCol="0">
            <a:spAutoFit/>
          </a:bodyPr>
          <a:lstStyle/>
          <a:p>
            <a:pPr algn="r" rtl="1"/>
            <a:r>
              <a:rPr lang="ar-MA" sz="2000" b="1" dirty="0">
                <a:solidFill>
                  <a:srgbClr val="AB6A44"/>
                </a:solidFill>
                <a:latin typeface="(A) Arslan Wessam A" panose="03020402040406030203" pitchFamily="66" charset="-78"/>
                <a:cs typeface="(A) Arslan Wessam A" panose="03020402040406030203" pitchFamily="66" charset="-78"/>
              </a:rPr>
              <a:t>مدى فعالية دور المحامي خلال مرحلة البحث التمهيدي ؟                                                                     الأستاذ : محمد الهيني</a:t>
            </a:r>
          </a:p>
        </p:txBody>
      </p:sp>
    </p:spTree>
    <p:extLst>
      <p:ext uri="{BB962C8B-B14F-4D97-AF65-F5344CB8AC3E}">
        <p14:creationId xmlns:p14="http://schemas.microsoft.com/office/powerpoint/2010/main" val="231701062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D8ACD2E-6F8F-B374-5E95-435F835FD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ZoneTexte 4">
            <a:extLst>
              <a:ext uri="{FF2B5EF4-FFF2-40B4-BE49-F238E27FC236}">
                <a16:creationId xmlns:a16="http://schemas.microsoft.com/office/drawing/2014/main" id="{7DDB1534-63EC-0A3F-970D-62CE1499507A}"/>
              </a:ext>
            </a:extLst>
          </p:cNvPr>
          <p:cNvSpPr txBox="1"/>
          <p:nvPr/>
        </p:nvSpPr>
        <p:spPr>
          <a:xfrm>
            <a:off x="493986" y="318655"/>
            <a:ext cx="9476008" cy="6332375"/>
          </a:xfrm>
          <a:prstGeom prst="rect">
            <a:avLst/>
          </a:prstGeom>
          <a:noFill/>
        </p:spPr>
        <p:txBody>
          <a:bodyPr wrap="square">
            <a:spAutoFit/>
          </a:bodyPr>
          <a:lstStyle/>
          <a:p>
            <a:pPr marL="342900" indent="-342900" algn="just" rtl="1">
              <a:lnSpc>
                <a:spcPct val="150000"/>
              </a:lnSpc>
              <a:buFont typeface="+mj-lt"/>
              <a:buAutoNum type="arabicPeriod"/>
            </a:pPr>
            <a:r>
              <a:rPr lang="ar-MA" sz="1600" b="1" u="sng" dirty="0">
                <a:latin typeface="Al-Jazeera-Arabic-Bold" panose="01000500000000020006" pitchFamily="2" charset="-78"/>
                <a:cs typeface="Al-Jazeera-Arabic-Bold" panose="01000500000000020006" pitchFamily="2" charset="-78"/>
              </a:rPr>
              <a:t>تخويل النيابة العامة إمكانية إخضاع المشتبه فيهم للمراقبة القضائية عند سير البحث (الفقرة 11 من المادة 40 والفقرة 14 من المادة 49 من قانون المسطرة الجنائية) </a:t>
            </a:r>
          </a:p>
          <a:p>
            <a:pPr algn="just" rtl="1">
              <a:lnSpc>
                <a:spcPct val="150000"/>
              </a:lnSpc>
            </a:pPr>
            <a:r>
              <a:rPr lang="ar-MA" sz="1600" dirty="0">
                <a:latin typeface="Al-Jazeera-Arabic-Bold" panose="01000500000000020006" pitchFamily="2" charset="-78"/>
                <a:cs typeface="Al-Jazeera-Arabic-Bold" panose="01000500000000020006" pitchFamily="2" charset="-78"/>
              </a:rPr>
              <a:t>   يحق للنيابة العامة أن تأمر بمناسبة تسيير الأبحاث الجنائية بوضع المشتبه فيهم تحت المراقبة القضائية من خلال إخضاعهم لتدبير أو أكثر من التدابير المحددة في المادة 161 وما يليها من قانون المسطرة الجنائية، وذلك وفقا للضوابط القانونية المنظمة لكل واحد من هذه التدابير. </a:t>
            </a:r>
          </a:p>
          <a:p>
            <a:pPr algn="just" rtl="1">
              <a:lnSpc>
                <a:spcPct val="150000"/>
              </a:lnSpc>
            </a:pPr>
            <a:endParaRPr lang="ar-MA" sz="1600" dirty="0">
              <a:latin typeface="Al-Jazeera-Arabic-Bold" panose="01000500000000020006" pitchFamily="2" charset="-78"/>
              <a:cs typeface="Al-Jazeera-Arabic-Bold" panose="01000500000000020006" pitchFamily="2" charset="-78"/>
            </a:endParaRPr>
          </a:p>
          <a:p>
            <a:pPr algn="just" rtl="1">
              <a:lnSpc>
                <a:spcPct val="150000"/>
              </a:lnSpc>
            </a:pPr>
            <a:r>
              <a:rPr lang="ar-MA" sz="1600" dirty="0">
                <a:latin typeface="Al-Jazeera-Arabic-Bold" panose="01000500000000020006" pitchFamily="2" charset="-78"/>
                <a:cs typeface="Al-Jazeera-Arabic-Bold" panose="01000500000000020006" pitchFamily="2" charset="-78"/>
              </a:rPr>
              <a:t>2.    </a:t>
            </a:r>
            <a:r>
              <a:rPr lang="ar-MA" sz="1600" b="1" u="sng" dirty="0">
                <a:latin typeface="Al-Jazeera-Arabic-Bold" panose="01000500000000020006" pitchFamily="2" charset="-78"/>
                <a:cs typeface="Al-Jazeera-Arabic-Bold" panose="01000500000000020006" pitchFamily="2" charset="-78"/>
              </a:rPr>
              <a:t>تدبير برقيات البحث (الفقرتان 7 و 8 من المادة 40 و 16 و 17 من المادة 49 من قانون المسطرة الجنائية)</a:t>
            </a:r>
          </a:p>
          <a:p>
            <a:pPr algn="just" rtl="1">
              <a:lnSpc>
                <a:spcPct val="150000"/>
              </a:lnSpc>
            </a:pPr>
            <a:r>
              <a:rPr lang="ar-MA" sz="1600" dirty="0">
                <a:latin typeface="Al-Jazeera-Arabic-Bold" panose="01000500000000020006" pitchFamily="2" charset="-78"/>
                <a:cs typeface="Al-Jazeera-Arabic-Bold" panose="01000500000000020006" pitchFamily="2" charset="-78"/>
              </a:rPr>
              <a:t>من أهم المستجدات التي جاء بها القانون رقم 03.23 المعدل والمتمم لقانون المسطرة الجنائية، تخصيص قواعد ناظمة لبرقيات البحث تسد الفراغ التشريعي الذي كان مسجلا في هذا الإطار، وذلك وفق ما يلي: </a:t>
            </a:r>
          </a:p>
          <a:p>
            <a:pPr marL="742950" lvl="1" indent="-285750" algn="just" rtl="1">
              <a:lnSpc>
                <a:spcPct val="150000"/>
              </a:lnSpc>
              <a:buFont typeface="Wingdings" panose="05000000000000000000" pitchFamily="2" charset="2"/>
              <a:buChar char="§"/>
            </a:pPr>
            <a:r>
              <a:rPr lang="ar-MA" sz="1600" u="sng" dirty="0">
                <a:latin typeface="Al-Jazeera-Arabic-Bold" panose="01000500000000020006" pitchFamily="2" charset="-78"/>
                <a:cs typeface="Al-Jazeera-Arabic-Bold" panose="01000500000000020006" pitchFamily="2" charset="-78"/>
              </a:rPr>
              <a:t>1.2 ضوابط نشر برقيات البحث: </a:t>
            </a:r>
            <a:r>
              <a:rPr lang="ar-MA" sz="1600" dirty="0">
                <a:latin typeface="Al-Jazeera-Arabic-Bold" panose="01000500000000020006" pitchFamily="2" charset="-78"/>
                <a:cs typeface="Al-Jazeera-Arabic-Bold" panose="01000500000000020006" pitchFamily="2" charset="-78"/>
              </a:rPr>
              <a:t>يتوقف نشر برقيات البحث على صدور أمر من قاضي النيابة العامة، وان تكون الأفعال المشتبه في ارتكابها توصف بكونها جناية أو جنحة معاقب عليها بعقوبة حبسية، أو أن تقتضي ذلك ضرورة تنفيذ مقررات قضائية تقضي بعقوبات سالبة للحرية أو في إطار تنفيذ الإكراهات البدنية. </a:t>
            </a:r>
          </a:p>
          <a:p>
            <a:pPr marL="742950" lvl="1" indent="-285750" algn="just" rtl="1">
              <a:lnSpc>
                <a:spcPct val="150000"/>
              </a:lnSpc>
              <a:buFont typeface="Wingdings" panose="05000000000000000000" pitchFamily="2" charset="2"/>
              <a:buChar char="§"/>
            </a:pPr>
            <a:r>
              <a:rPr lang="ar-MA" sz="1600" u="sng" dirty="0">
                <a:latin typeface="Al-Jazeera-Arabic-Bold" panose="01000500000000020006" pitchFamily="2" charset="-78"/>
                <a:cs typeface="Al-Jazeera-Arabic-Bold" panose="01000500000000020006" pitchFamily="2" charset="-78"/>
              </a:rPr>
              <a:t>2.2 ضوابط إلغاء برقيات البحث: </a:t>
            </a:r>
            <a:r>
              <a:rPr lang="ar-MA" sz="1600" dirty="0">
                <a:latin typeface="Al-Jazeera-Arabic-Bold" panose="01000500000000020006" pitchFamily="2" charset="-78"/>
                <a:cs typeface="Al-Jazeera-Arabic-Bold" panose="01000500000000020006" pitchFamily="2" charset="-78"/>
              </a:rPr>
              <a:t>تلغى برقية البحث بقوة القانون بمجرد إلقاء القبض على الشخص المبحوث عنه أو تقادم الجرائم أو العقوبات المنشورة بسببها. وفي هذه الحالات تسهر النيابة العامة، إما تلقائيا أو بناء على طلب ممن له مصلحة في ذلك، على تنفيذ هذه المقتضيات بعد التحقق من شروط إلغاء برقية البحث ويتم إشعار الشرطة القضائية المعنية بالإلغاء. </a:t>
            </a:r>
          </a:p>
        </p:txBody>
      </p:sp>
      <p:sp>
        <p:nvSpPr>
          <p:cNvPr id="6" name="Rectangle 5">
            <a:extLst>
              <a:ext uri="{FF2B5EF4-FFF2-40B4-BE49-F238E27FC236}">
                <a16:creationId xmlns:a16="http://schemas.microsoft.com/office/drawing/2014/main" id="{4511EE94-565E-5315-D947-F460665AE95F}"/>
              </a:ext>
            </a:extLst>
          </p:cNvPr>
          <p:cNvSpPr/>
          <p:nvPr/>
        </p:nvSpPr>
        <p:spPr>
          <a:xfrm>
            <a:off x="9983371" y="483970"/>
            <a:ext cx="85539" cy="605346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154213748"/>
      </p:ext>
    </p:extLst>
  </p:cSld>
  <p:clrMapOvr>
    <a:masterClrMapping/>
  </p:clrMapOvr>
  <p:transition spd="slow">
    <p:cover/>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364</TotalTime>
  <Words>4736</Words>
  <Application>Microsoft Office PowerPoint</Application>
  <PresentationFormat>Grand écran</PresentationFormat>
  <Paragraphs>206</Paragraphs>
  <Slides>28</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28</vt:i4>
      </vt:variant>
    </vt:vector>
  </HeadingPairs>
  <TitlesOfParts>
    <vt:vector size="37" baseType="lpstr">
      <vt:lpstr>(A) Arslan Wessam A</vt:lpstr>
      <vt:lpstr>AlHurraTxtBold</vt:lpstr>
      <vt:lpstr>Al-Jazeera-Arabic-Bold</vt:lpstr>
      <vt:lpstr>Arial</vt:lpstr>
      <vt:lpstr>Calibri</vt:lpstr>
      <vt:lpstr>Calibri Light</vt:lpstr>
      <vt:lpstr>Samir_Khouaja_Maghribi</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LENOVO</dc:creator>
  <cp:lastModifiedBy>LENOVO</cp:lastModifiedBy>
  <cp:revision>1</cp:revision>
  <dcterms:created xsi:type="dcterms:W3CDTF">2025-12-25T21:04:48Z</dcterms:created>
  <dcterms:modified xsi:type="dcterms:W3CDTF">2025-12-26T03:09:43Z</dcterms:modified>
</cp:coreProperties>
</file>