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sldIdLst>
    <p:sldId id="256" r:id="rId2"/>
    <p:sldId id="257" r:id="rId3"/>
    <p:sldId id="273" r:id="rId4"/>
    <p:sldId id="305" r:id="rId5"/>
    <p:sldId id="274" r:id="rId6"/>
    <p:sldId id="276" r:id="rId7"/>
    <p:sldId id="306" r:id="rId8"/>
    <p:sldId id="279" r:id="rId9"/>
    <p:sldId id="309" r:id="rId10"/>
    <p:sldId id="310" r:id="rId11"/>
    <p:sldId id="281" r:id="rId12"/>
    <p:sldId id="283" r:id="rId13"/>
    <p:sldId id="284" r:id="rId14"/>
    <p:sldId id="285" r:id="rId15"/>
    <p:sldId id="286" r:id="rId16"/>
    <p:sldId id="287" r:id="rId17"/>
    <p:sldId id="288" r:id="rId18"/>
    <p:sldId id="289" r:id="rId19"/>
    <p:sldId id="290" r:id="rId20"/>
    <p:sldId id="311" r:id="rId21"/>
    <p:sldId id="291" r:id="rId22"/>
    <p:sldId id="292" r:id="rId23"/>
    <p:sldId id="293" r:id="rId24"/>
    <p:sldId id="294" r:id="rId25"/>
    <p:sldId id="295" r:id="rId26"/>
    <p:sldId id="296" r:id="rId27"/>
    <p:sldId id="297" r:id="rId28"/>
    <p:sldId id="298" r:id="rId29"/>
    <p:sldId id="299" r:id="rId30"/>
    <p:sldId id="300" r:id="rId31"/>
    <p:sldId id="301" r:id="rId32"/>
    <p:sldId id="302" r:id="rId33"/>
    <p:sldId id="303" r:id="rId34"/>
    <p:sldId id="304" r:id="rId35"/>
    <p:sldId id="271" r:id="rId36"/>
  </p:sldIdLst>
  <p:sldSz cx="12192000" cy="6858000"/>
  <p:notesSz cx="9866313" cy="6797675"/>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34" autoAdjust="0"/>
    <p:restoredTop sz="94662" autoAdjust="0"/>
  </p:normalViewPr>
  <p:slideViewPr>
    <p:cSldViewPr>
      <p:cViewPr>
        <p:scale>
          <a:sx n="77" d="100"/>
          <a:sy n="77" d="100"/>
        </p:scale>
        <p:origin x="-1026" y="-294"/>
      </p:cViewPr>
      <p:guideLst>
        <p:guide orient="horz" pos="2880"/>
        <p:guide pos="2160"/>
      </p:guideLst>
    </p:cSldViewPr>
  </p:slideViewPr>
  <p:outlineViewPr>
    <p:cViewPr>
      <p:scale>
        <a:sx n="33" d="100"/>
        <a:sy n="33" d="100"/>
      </p:scale>
      <p:origin x="0" y="2124"/>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4275402" cy="339884"/>
          </a:xfrm>
          <a:prstGeom prst="rect">
            <a:avLst/>
          </a:prstGeom>
        </p:spPr>
        <p:txBody>
          <a:bodyPr vert="horz" lIns="79535" tIns="39767" rIns="79535" bIns="39767" rtlCol="0"/>
          <a:lstStyle>
            <a:lvl1pPr algn="l">
              <a:defRPr sz="1000"/>
            </a:lvl1pPr>
          </a:lstStyle>
          <a:p>
            <a:endParaRPr lang="fr-FR"/>
          </a:p>
        </p:txBody>
      </p:sp>
      <p:sp>
        <p:nvSpPr>
          <p:cNvPr id="3" name="Espace réservé de la date 2"/>
          <p:cNvSpPr>
            <a:spLocks noGrp="1"/>
          </p:cNvSpPr>
          <p:nvPr>
            <p:ph type="dt" idx="1"/>
          </p:nvPr>
        </p:nvSpPr>
        <p:spPr>
          <a:xfrm>
            <a:off x="5588342" y="0"/>
            <a:ext cx="4275402" cy="339884"/>
          </a:xfrm>
          <a:prstGeom prst="rect">
            <a:avLst/>
          </a:prstGeom>
        </p:spPr>
        <p:txBody>
          <a:bodyPr vert="horz" lIns="79535" tIns="39767" rIns="79535" bIns="39767" rtlCol="0"/>
          <a:lstStyle>
            <a:lvl1pPr algn="r">
              <a:defRPr sz="1000"/>
            </a:lvl1pPr>
          </a:lstStyle>
          <a:p>
            <a:fld id="{EF987D66-4429-463F-BC69-94B2142AAD5F}" type="datetimeFigureOut">
              <a:rPr lang="fr-FR" smtClean="0"/>
              <a:pPr/>
              <a:t>05/03/2021</a:t>
            </a:fld>
            <a:endParaRPr lang="fr-FR"/>
          </a:p>
        </p:txBody>
      </p:sp>
      <p:sp>
        <p:nvSpPr>
          <p:cNvPr id="4" name="Espace réservé de l'image des diapositives 3"/>
          <p:cNvSpPr>
            <a:spLocks noGrp="1" noRot="1" noChangeAspect="1"/>
          </p:cNvSpPr>
          <p:nvPr>
            <p:ph type="sldImg" idx="2"/>
          </p:nvPr>
        </p:nvSpPr>
        <p:spPr>
          <a:xfrm>
            <a:off x="2667000" y="509588"/>
            <a:ext cx="4532313" cy="2549525"/>
          </a:xfrm>
          <a:prstGeom prst="rect">
            <a:avLst/>
          </a:prstGeom>
          <a:noFill/>
          <a:ln w="12700">
            <a:solidFill>
              <a:prstClr val="black"/>
            </a:solidFill>
          </a:ln>
        </p:spPr>
        <p:txBody>
          <a:bodyPr vert="horz" lIns="79535" tIns="39767" rIns="79535" bIns="39767" rtlCol="0" anchor="ctr"/>
          <a:lstStyle/>
          <a:p>
            <a:endParaRPr lang="fr-FR"/>
          </a:p>
        </p:txBody>
      </p:sp>
      <p:sp>
        <p:nvSpPr>
          <p:cNvPr id="5" name="Espace réservé des commentaires 4"/>
          <p:cNvSpPr>
            <a:spLocks noGrp="1"/>
          </p:cNvSpPr>
          <p:nvPr>
            <p:ph type="body" sz="quarter" idx="3"/>
          </p:nvPr>
        </p:nvSpPr>
        <p:spPr>
          <a:xfrm>
            <a:off x="986632" y="3228896"/>
            <a:ext cx="7893050" cy="3058954"/>
          </a:xfrm>
          <a:prstGeom prst="rect">
            <a:avLst/>
          </a:prstGeom>
        </p:spPr>
        <p:txBody>
          <a:bodyPr vert="horz" lIns="79535" tIns="39767" rIns="79535" bIns="39767"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1" y="6456218"/>
            <a:ext cx="4275402" cy="339884"/>
          </a:xfrm>
          <a:prstGeom prst="rect">
            <a:avLst/>
          </a:prstGeom>
        </p:spPr>
        <p:txBody>
          <a:bodyPr vert="horz" lIns="79535" tIns="39767" rIns="79535" bIns="39767" rtlCol="0" anchor="b"/>
          <a:lstStyle>
            <a:lvl1pPr algn="l">
              <a:defRPr sz="1000"/>
            </a:lvl1pPr>
          </a:lstStyle>
          <a:p>
            <a:endParaRPr lang="fr-FR"/>
          </a:p>
        </p:txBody>
      </p:sp>
      <p:sp>
        <p:nvSpPr>
          <p:cNvPr id="7" name="Espace réservé du numéro de diapositive 6"/>
          <p:cNvSpPr>
            <a:spLocks noGrp="1"/>
          </p:cNvSpPr>
          <p:nvPr>
            <p:ph type="sldNum" sz="quarter" idx="5"/>
          </p:nvPr>
        </p:nvSpPr>
        <p:spPr>
          <a:xfrm>
            <a:off x="5588342" y="6456218"/>
            <a:ext cx="4275402" cy="339884"/>
          </a:xfrm>
          <a:prstGeom prst="rect">
            <a:avLst/>
          </a:prstGeom>
        </p:spPr>
        <p:txBody>
          <a:bodyPr vert="horz" lIns="79535" tIns="39767" rIns="79535" bIns="39767" rtlCol="0" anchor="b"/>
          <a:lstStyle>
            <a:lvl1pPr algn="r">
              <a:defRPr sz="1000"/>
            </a:lvl1pPr>
          </a:lstStyle>
          <a:p>
            <a:fld id="{EB3CBAE5-98EF-474F-A940-3EAEE09EE742}" type="slidenum">
              <a:rPr lang="fr-FR" smtClean="0"/>
              <a:pPr/>
              <a:t>‹N°›</a:t>
            </a:fld>
            <a:endParaRPr lang="fr-FR"/>
          </a:p>
        </p:txBody>
      </p:sp>
    </p:spTree>
    <p:extLst>
      <p:ext uri="{BB962C8B-B14F-4D97-AF65-F5344CB8AC3E}">
        <p14:creationId xmlns:p14="http://schemas.microsoft.com/office/powerpoint/2010/main" xmlns="" val="30777661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EB3CBAE5-98EF-474F-A940-3EAEE09EE742}" type="slidenum">
              <a:rPr lang="fr-FR" smtClean="0"/>
              <a:pPr/>
              <a:t>1</a:t>
            </a:fld>
            <a:endParaRPr lang="fr-FR"/>
          </a:p>
        </p:txBody>
      </p:sp>
    </p:spTree>
    <p:extLst>
      <p:ext uri="{BB962C8B-B14F-4D97-AF65-F5344CB8AC3E}">
        <p14:creationId xmlns:p14="http://schemas.microsoft.com/office/powerpoint/2010/main" xmlns="" val="1920613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C1E205AF-DAB5-441B-B865-1DAD238ADD21}" type="datetime1">
              <a:rPr lang="en-US" smtClean="0"/>
              <a:pPr/>
              <a:t>3/5/2021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1" i="0">
                <a:solidFill>
                  <a:srgbClr val="2E5496"/>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2400" b="1" i="0">
                <a:solidFill>
                  <a:schemeClr val="tx1"/>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5646EFB7-80ED-405C-B6BE-BAF7701890E5}" type="datetime1">
              <a:rPr lang="en-US" smtClean="0"/>
              <a:pPr/>
              <a:t>3/5/2021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1" i="0">
                <a:solidFill>
                  <a:srgbClr val="2E5496"/>
                </a:solidFill>
                <a:latin typeface="Arial"/>
                <a:cs typeface="Arial"/>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4E6AA3D3-6C84-4A58-BECE-17CCF8F3B7A0}" type="datetime1">
              <a:rPr lang="en-US" smtClean="0"/>
              <a:pPr/>
              <a:t>3/5/2021</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3671951" y="2776601"/>
            <a:ext cx="4762500" cy="1323975"/>
          </a:xfrm>
          <a:custGeom>
            <a:avLst/>
            <a:gdLst/>
            <a:ahLst/>
            <a:cxnLst/>
            <a:rect l="l" t="t" r="r" b="b"/>
            <a:pathLst>
              <a:path w="4762500" h="1323975">
                <a:moveTo>
                  <a:pt x="0" y="1323975"/>
                </a:moveTo>
                <a:lnTo>
                  <a:pt x="4762500" y="1323975"/>
                </a:lnTo>
                <a:lnTo>
                  <a:pt x="4762500" y="0"/>
                </a:lnTo>
                <a:lnTo>
                  <a:pt x="0" y="0"/>
                </a:lnTo>
                <a:lnTo>
                  <a:pt x="0" y="1323975"/>
                </a:lnTo>
                <a:close/>
              </a:path>
            </a:pathLst>
          </a:custGeom>
          <a:ln w="9534">
            <a:solidFill>
              <a:srgbClr val="5B9BD4"/>
            </a:solidFill>
          </a:ln>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3600" b="1" i="0">
                <a:solidFill>
                  <a:srgbClr val="2E5496"/>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882DE631-8DD4-4B1D-9251-108AF6FC0BBF}" type="datetime1">
              <a:rPr lang="en-US" smtClean="0"/>
              <a:pPr/>
              <a:t>3/5/2021</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D6F2E3CB-5D36-414C-9CAA-A37F2FBF0DBA}" type="datetime1">
              <a:rPr lang="en-US" smtClean="0"/>
              <a:pPr/>
              <a:t>3/5/2021</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412750" y="128524"/>
            <a:ext cx="11366499" cy="575310"/>
          </a:xfrm>
          <a:prstGeom prst="rect">
            <a:avLst/>
          </a:prstGeom>
        </p:spPr>
        <p:txBody>
          <a:bodyPr wrap="square" lIns="0" tIns="0" rIns="0" bIns="0">
            <a:spAutoFit/>
          </a:bodyPr>
          <a:lstStyle>
            <a:lvl1pPr>
              <a:defRPr sz="3600" b="1" i="0">
                <a:solidFill>
                  <a:srgbClr val="2E5496"/>
                </a:solidFill>
                <a:latin typeface="Arial"/>
                <a:cs typeface="Arial"/>
              </a:defRPr>
            </a:lvl1pPr>
          </a:lstStyle>
          <a:p>
            <a:endParaRPr/>
          </a:p>
        </p:txBody>
      </p:sp>
      <p:sp>
        <p:nvSpPr>
          <p:cNvPr id="3" name="Holder 3"/>
          <p:cNvSpPr>
            <a:spLocks noGrp="1"/>
          </p:cNvSpPr>
          <p:nvPr>
            <p:ph type="body" idx="1"/>
          </p:nvPr>
        </p:nvSpPr>
        <p:spPr>
          <a:xfrm>
            <a:off x="477202" y="2424670"/>
            <a:ext cx="7887970" cy="3695700"/>
          </a:xfrm>
          <a:prstGeom prst="rect">
            <a:avLst/>
          </a:prstGeom>
        </p:spPr>
        <p:txBody>
          <a:bodyPr wrap="square" lIns="0" tIns="0" rIns="0" bIns="0">
            <a:spAutoFit/>
          </a:bodyPr>
          <a:lstStyle>
            <a:lvl1pPr>
              <a:defRPr sz="2400" b="1" i="0">
                <a:solidFill>
                  <a:schemeClr val="tx1"/>
                </a:solidFill>
                <a:latin typeface="Arial"/>
                <a:cs typeface="Arial"/>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4B589F4D-BF88-476E-A010-49B6F6C2E013}" type="datetime1">
              <a:rPr lang="en-US" smtClean="0"/>
              <a:pPr/>
              <a:t>3/5/2021</a:t>
            </a:fld>
            <a:endParaRPr lang="en-US"/>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pPr/>
              <a:t>‹N°›</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hdr="0" ftr="0" dt="0"/>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32.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33.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34.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1023937" y="2347976"/>
            <a:ext cx="10210800" cy="1436291"/>
          </a:xfrm>
          <a:prstGeom prst="rect">
            <a:avLst/>
          </a:prstGeom>
          <a:ln w="9534">
            <a:solidFill>
              <a:srgbClr val="5B9BD4"/>
            </a:solidFill>
          </a:ln>
        </p:spPr>
        <p:txBody>
          <a:bodyPr vert="horz" wrap="square" lIns="0" tIns="0" rIns="0" bIns="0" rtlCol="0">
            <a:spAutoFit/>
          </a:bodyPr>
          <a:lstStyle/>
          <a:p>
            <a:pPr marL="90170" algn="ctr">
              <a:lnSpc>
                <a:spcPts val="5560"/>
              </a:lnSpc>
            </a:pPr>
            <a:r>
              <a:rPr lang="ar-DZ" sz="5400" b="1" dirty="0">
                <a:solidFill>
                  <a:srgbClr val="FF0000"/>
                </a:solidFill>
                <a:cs typeface="+mj-cs"/>
              </a:rPr>
              <a:t>تدبير صفقات الجماعات الترابية ورهان الحكامة الجيدة </a:t>
            </a:r>
            <a:r>
              <a:rPr lang="ar-DZ" sz="5400" b="1" dirty="0" smtClean="0">
                <a:solidFill>
                  <a:srgbClr val="FF0000"/>
                </a:solidFill>
                <a:cs typeface="+mj-cs"/>
              </a:rPr>
              <a:t>بالمغرب</a:t>
            </a:r>
            <a:endParaRPr lang="fr-FR" sz="5400" dirty="0">
              <a:solidFill>
                <a:srgbClr val="FF0000"/>
              </a:solidFill>
              <a:cs typeface="+mj-cs"/>
            </a:endParaRPr>
          </a:p>
        </p:txBody>
      </p:sp>
      <p:sp>
        <p:nvSpPr>
          <p:cNvPr id="3" name="object 3"/>
          <p:cNvSpPr txBox="1"/>
          <p:nvPr/>
        </p:nvSpPr>
        <p:spPr>
          <a:xfrm>
            <a:off x="3153642" y="1295400"/>
            <a:ext cx="6096000" cy="430887"/>
          </a:xfrm>
          <a:prstGeom prst="rect">
            <a:avLst/>
          </a:prstGeom>
          <a:solidFill>
            <a:srgbClr val="2E5496"/>
          </a:solidFill>
        </p:spPr>
        <p:txBody>
          <a:bodyPr vert="horz" wrap="square" lIns="0" tIns="0" rIns="0" bIns="0" rtlCol="0">
            <a:spAutoFit/>
          </a:bodyPr>
          <a:lstStyle/>
          <a:p>
            <a:pPr algn="ctr" rtl="1"/>
            <a:r>
              <a:rPr lang="ar-DZ" sz="2800" b="1" dirty="0" smtClean="0">
                <a:solidFill>
                  <a:schemeClr val="bg1"/>
                </a:solidFill>
              </a:rPr>
              <a:t>تقرير الأطروحة </a:t>
            </a:r>
            <a:r>
              <a:rPr lang="ar-DZ" sz="2800" b="1" dirty="0">
                <a:solidFill>
                  <a:schemeClr val="bg1"/>
                </a:solidFill>
              </a:rPr>
              <a:t>لنيل الدكتوراه في القانون العام </a:t>
            </a:r>
            <a:endParaRPr lang="fr-FR" sz="2800" b="1" dirty="0">
              <a:solidFill>
                <a:schemeClr val="bg1"/>
              </a:solidFill>
            </a:endParaRPr>
          </a:p>
        </p:txBody>
      </p:sp>
      <p:sp>
        <p:nvSpPr>
          <p:cNvPr id="4" name="object 4"/>
          <p:cNvSpPr txBox="1"/>
          <p:nvPr/>
        </p:nvSpPr>
        <p:spPr>
          <a:xfrm>
            <a:off x="8501062" y="4038600"/>
            <a:ext cx="2733675" cy="397545"/>
          </a:xfrm>
          <a:prstGeom prst="rect">
            <a:avLst/>
          </a:prstGeom>
          <a:solidFill>
            <a:srgbClr val="2E5496"/>
          </a:solidFill>
        </p:spPr>
        <p:txBody>
          <a:bodyPr vert="horz" wrap="square" lIns="0" tIns="0" rIns="0" bIns="0" rtlCol="0">
            <a:spAutoFit/>
          </a:bodyPr>
          <a:lstStyle/>
          <a:p>
            <a:pPr marL="22225" algn="ctr">
              <a:lnSpc>
                <a:spcPts val="3080"/>
              </a:lnSpc>
            </a:pPr>
            <a:r>
              <a:rPr lang="ar-DZ" sz="2800" b="1" dirty="0">
                <a:solidFill>
                  <a:schemeClr val="bg1"/>
                </a:solidFill>
              </a:rPr>
              <a:t>إعداد الطالب الباحث: </a:t>
            </a:r>
            <a:endParaRPr sz="2750" dirty="0">
              <a:solidFill>
                <a:schemeClr val="bg1"/>
              </a:solidFill>
              <a:latin typeface="Arial"/>
              <a:cs typeface="Arial"/>
            </a:endParaRPr>
          </a:p>
        </p:txBody>
      </p:sp>
      <p:sp>
        <p:nvSpPr>
          <p:cNvPr id="5" name="object 3"/>
          <p:cNvSpPr txBox="1"/>
          <p:nvPr/>
        </p:nvSpPr>
        <p:spPr>
          <a:xfrm>
            <a:off x="4605337" y="1828800"/>
            <a:ext cx="3048000" cy="430887"/>
          </a:xfrm>
          <a:prstGeom prst="rect">
            <a:avLst/>
          </a:prstGeom>
          <a:solidFill>
            <a:srgbClr val="2E5496"/>
          </a:solidFill>
        </p:spPr>
        <p:txBody>
          <a:bodyPr vert="horz" wrap="square" lIns="0" tIns="0" rIns="0" bIns="0" rtlCol="0">
            <a:spAutoFit/>
          </a:bodyPr>
          <a:lstStyle/>
          <a:p>
            <a:pPr algn="ctr" rtl="1"/>
            <a:r>
              <a:rPr lang="ar-DZ" sz="2800" b="1" dirty="0">
                <a:solidFill>
                  <a:schemeClr val="bg1"/>
                </a:solidFill>
                <a:cs typeface="+mj-cs"/>
              </a:rPr>
              <a:t> بعنوان : </a:t>
            </a:r>
            <a:endParaRPr lang="fr-FR" sz="2800" b="1" dirty="0">
              <a:solidFill>
                <a:schemeClr val="bg1"/>
              </a:solidFill>
              <a:cs typeface="+mj-cs"/>
            </a:endParaRPr>
          </a:p>
        </p:txBody>
      </p:sp>
      <p:sp>
        <p:nvSpPr>
          <p:cNvPr id="6" name="object 4"/>
          <p:cNvSpPr txBox="1"/>
          <p:nvPr/>
        </p:nvSpPr>
        <p:spPr>
          <a:xfrm>
            <a:off x="1023937" y="4038600"/>
            <a:ext cx="2733675" cy="397545"/>
          </a:xfrm>
          <a:prstGeom prst="rect">
            <a:avLst/>
          </a:prstGeom>
          <a:solidFill>
            <a:srgbClr val="2E5496"/>
          </a:solidFill>
        </p:spPr>
        <p:txBody>
          <a:bodyPr vert="horz" wrap="square" lIns="0" tIns="0" rIns="0" bIns="0" rtlCol="0">
            <a:spAutoFit/>
          </a:bodyPr>
          <a:lstStyle/>
          <a:p>
            <a:pPr marL="22225" algn="ctr">
              <a:lnSpc>
                <a:spcPts val="3080"/>
              </a:lnSpc>
            </a:pPr>
            <a:r>
              <a:rPr lang="ar-DZ" sz="2800" b="1" dirty="0">
                <a:solidFill>
                  <a:schemeClr val="bg1"/>
                </a:solidFill>
              </a:rPr>
              <a:t>إشراف </a:t>
            </a:r>
            <a:r>
              <a:rPr lang="ar-DZ" sz="2800" b="1" dirty="0" smtClean="0">
                <a:solidFill>
                  <a:schemeClr val="bg1"/>
                </a:solidFill>
              </a:rPr>
              <a:t>الأستاذة</a:t>
            </a:r>
            <a:r>
              <a:rPr lang="ar-MA" sz="2800" b="1" dirty="0" smtClean="0">
                <a:solidFill>
                  <a:schemeClr val="bg1"/>
                </a:solidFill>
              </a:rPr>
              <a:t>:</a:t>
            </a:r>
            <a:endParaRPr sz="2750" dirty="0">
              <a:solidFill>
                <a:schemeClr val="bg1"/>
              </a:solidFill>
              <a:latin typeface="Arial"/>
              <a:cs typeface="Arial"/>
            </a:endParaRPr>
          </a:p>
        </p:txBody>
      </p:sp>
      <p:sp>
        <p:nvSpPr>
          <p:cNvPr id="7" name="object 4"/>
          <p:cNvSpPr txBox="1"/>
          <p:nvPr/>
        </p:nvSpPr>
        <p:spPr>
          <a:xfrm>
            <a:off x="8501061" y="4588545"/>
            <a:ext cx="2733675" cy="397545"/>
          </a:xfrm>
          <a:prstGeom prst="rect">
            <a:avLst/>
          </a:prstGeom>
          <a:solidFill>
            <a:srgbClr val="2E5496"/>
          </a:solidFill>
        </p:spPr>
        <p:txBody>
          <a:bodyPr vert="horz" wrap="square" lIns="0" tIns="0" rIns="0" bIns="0" rtlCol="0">
            <a:spAutoFit/>
          </a:bodyPr>
          <a:lstStyle/>
          <a:p>
            <a:pPr marL="22225" algn="ctr">
              <a:lnSpc>
                <a:spcPts val="3080"/>
              </a:lnSpc>
            </a:pPr>
            <a:r>
              <a:rPr lang="ar-DZ" sz="2800" b="1" dirty="0">
                <a:solidFill>
                  <a:schemeClr val="bg1"/>
                </a:solidFill>
                <a:cs typeface="+mj-cs"/>
              </a:rPr>
              <a:t>عبد الحي الغربة </a:t>
            </a:r>
            <a:endParaRPr sz="2750" dirty="0">
              <a:solidFill>
                <a:schemeClr val="bg1"/>
              </a:solidFill>
              <a:latin typeface="Arial"/>
              <a:cs typeface="+mj-cs"/>
            </a:endParaRPr>
          </a:p>
        </p:txBody>
      </p:sp>
      <p:sp>
        <p:nvSpPr>
          <p:cNvPr id="9" name="object 4"/>
          <p:cNvSpPr txBox="1"/>
          <p:nvPr/>
        </p:nvSpPr>
        <p:spPr>
          <a:xfrm>
            <a:off x="1023937" y="4588544"/>
            <a:ext cx="2733675" cy="397545"/>
          </a:xfrm>
          <a:prstGeom prst="rect">
            <a:avLst/>
          </a:prstGeom>
          <a:solidFill>
            <a:srgbClr val="2E5496"/>
          </a:solidFill>
        </p:spPr>
        <p:txBody>
          <a:bodyPr vert="horz" wrap="square" lIns="0" tIns="0" rIns="0" bIns="0" rtlCol="0">
            <a:spAutoFit/>
          </a:bodyPr>
          <a:lstStyle/>
          <a:p>
            <a:pPr marL="22225" algn="ctr">
              <a:lnSpc>
                <a:spcPts val="3080"/>
              </a:lnSpc>
            </a:pPr>
            <a:r>
              <a:rPr lang="ar-DZ" sz="2800" b="1" dirty="0">
                <a:solidFill>
                  <a:schemeClr val="bg1"/>
                </a:solidFill>
              </a:rPr>
              <a:t>فضمة توفيق</a:t>
            </a:r>
            <a:endParaRPr sz="2750" dirty="0">
              <a:solidFill>
                <a:schemeClr val="bg1"/>
              </a:solidFill>
              <a:latin typeface="Arial"/>
              <a:cs typeface="Arial"/>
            </a:endParaRPr>
          </a:p>
        </p:txBody>
      </p:sp>
      <p:sp>
        <p:nvSpPr>
          <p:cNvPr id="10" name="object 3"/>
          <p:cNvSpPr txBox="1"/>
          <p:nvPr/>
        </p:nvSpPr>
        <p:spPr>
          <a:xfrm>
            <a:off x="4572000" y="6122313"/>
            <a:ext cx="3048000" cy="430887"/>
          </a:xfrm>
          <a:prstGeom prst="rect">
            <a:avLst/>
          </a:prstGeom>
          <a:solidFill>
            <a:srgbClr val="2E5496"/>
          </a:solidFill>
        </p:spPr>
        <p:txBody>
          <a:bodyPr vert="horz" wrap="square" lIns="0" tIns="0" rIns="0" bIns="0" rtlCol="0">
            <a:spAutoFit/>
          </a:bodyPr>
          <a:lstStyle/>
          <a:p>
            <a:pPr algn="ctr" rtl="1"/>
            <a:r>
              <a:rPr lang="ar-DZ" sz="2800" b="1" dirty="0">
                <a:solidFill>
                  <a:schemeClr val="bg1"/>
                </a:solidFill>
              </a:rPr>
              <a:t>2020/2021</a:t>
            </a:r>
            <a:endParaRPr lang="fr-FR" sz="2800" dirty="0">
              <a:solidFill>
                <a:schemeClr val="bg1"/>
              </a:solidFill>
            </a:endParaRPr>
          </a:p>
        </p:txBody>
      </p:sp>
      <p:pic>
        <p:nvPicPr>
          <p:cNvPr id="8" name="Image 7"/>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2514600" y="44461"/>
            <a:ext cx="7621736" cy="1079746"/>
          </a:xfrm>
          <a:prstGeom prst="rect">
            <a:avLst/>
          </a:prstGeom>
        </p:spPr>
      </p:pic>
      <p:sp>
        <p:nvSpPr>
          <p:cNvPr id="11" name="Espace réservé du numéro de diapositive 10"/>
          <p:cNvSpPr>
            <a:spLocks noGrp="1"/>
          </p:cNvSpPr>
          <p:nvPr>
            <p:ph type="sldNum" sz="quarter" idx="7"/>
          </p:nvPr>
        </p:nvSpPr>
        <p:spPr/>
        <p:txBody>
          <a:bodyPr/>
          <a:lstStyle/>
          <a:p>
            <a:fld id="{B6F15528-21DE-4FAA-801E-634DDDAF4B2B}" type="slidenum">
              <a:rPr lang="fr-FR" smtClean="0"/>
              <a:pPr/>
              <a:t>1</a:t>
            </a:fld>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908919" y="16476"/>
            <a:ext cx="2254249" cy="575310"/>
          </a:xfrm>
          <a:solidFill>
            <a:schemeClr val="accent3">
              <a:lumMod val="75000"/>
            </a:schemeClr>
          </a:solidFill>
        </p:spPr>
        <p:txBody>
          <a:bodyPr/>
          <a:lstStyle/>
          <a:p>
            <a:pPr algn="r"/>
            <a:r>
              <a:rPr lang="ar-DZ" dirty="0" smtClean="0">
                <a:solidFill>
                  <a:srgbClr val="FF0000"/>
                </a:solidFill>
              </a:rPr>
              <a:t>الحكامة الجيدة</a:t>
            </a:r>
            <a:endParaRPr lang="fr-FR" dirty="0">
              <a:solidFill>
                <a:srgbClr val="FF0000"/>
              </a:solidFill>
            </a:endParaRPr>
          </a:p>
        </p:txBody>
      </p:sp>
      <p:sp>
        <p:nvSpPr>
          <p:cNvPr id="4" name="Rectangle à coins arrondis 3"/>
          <p:cNvSpPr/>
          <p:nvPr/>
        </p:nvSpPr>
        <p:spPr>
          <a:xfrm>
            <a:off x="0" y="4236308"/>
            <a:ext cx="10820400" cy="2514600"/>
          </a:xfrm>
          <a:prstGeom prst="roundRect">
            <a:avLst/>
          </a:prstGeom>
          <a:solidFill>
            <a:schemeClr val="accent5">
              <a:lumMod val="20000"/>
              <a:lumOff val="80000"/>
            </a:schemeClr>
          </a:solidFill>
        </p:spPr>
        <p:style>
          <a:lnRef idx="2">
            <a:schemeClr val="accent1"/>
          </a:lnRef>
          <a:fillRef idx="1">
            <a:schemeClr val="lt1"/>
          </a:fillRef>
          <a:effectRef idx="0">
            <a:schemeClr val="accent1"/>
          </a:effectRef>
          <a:fontRef idx="minor">
            <a:schemeClr val="dk1"/>
          </a:fontRef>
        </p:style>
        <p:txBody>
          <a:bodyPr rtlCol="0" anchor="ctr"/>
          <a:lstStyle/>
          <a:p>
            <a:pPr algn="ctr" rtl="1"/>
            <a:r>
              <a:rPr lang="ar-MA" sz="2400" dirty="0">
                <a:effectLst>
                  <a:outerShdw blurRad="38100" dist="38100" dir="2700000" algn="tl">
                    <a:srgbClr val="000000">
                      <a:alpha val="43137"/>
                    </a:srgbClr>
                  </a:outerShdw>
                </a:effectLst>
              </a:rPr>
              <a:t> وتتويجا لهذا التأسيس المعياري لمفهوم الحكامة الجيدة فقد أضحت أداة ومدخلا مهما لتجويد التدبير العمومي الترابي للعمليات الإدارية والمالية والبشرية، بهدف تحقيق أقصى النتائج من خلال التركيز على مبادئ المرونة والفعالية والشمولية والمصداقية والشفافية.</a:t>
            </a:r>
            <a:endParaRPr lang="fr-FR" sz="2400" dirty="0">
              <a:effectLst>
                <a:outerShdw blurRad="38100" dist="38100" dir="2700000" algn="tl">
                  <a:srgbClr val="000000">
                    <a:alpha val="43137"/>
                  </a:srgbClr>
                </a:outerShdw>
              </a:effectLst>
            </a:endParaRPr>
          </a:p>
          <a:p>
            <a:pPr algn="ctr" rtl="1"/>
            <a:r>
              <a:rPr lang="ar-MA" sz="2400" dirty="0">
                <a:effectLst>
                  <a:outerShdw blurRad="38100" dist="38100" dir="2700000" algn="tl">
                    <a:srgbClr val="000000">
                      <a:alpha val="43137"/>
                    </a:srgbClr>
                  </a:outerShdw>
                </a:effectLst>
              </a:rPr>
              <a:t>   ويقتضي منطق الحكامة الجيدة في تدبير صفقات الجماعات الترابية تداخل مجموعة من </a:t>
            </a:r>
            <a:r>
              <a:rPr lang="ar-MA" sz="2400" dirty="0" err="1">
                <a:effectLst>
                  <a:outerShdw blurRad="38100" dist="38100" dir="2700000" algn="tl">
                    <a:srgbClr val="000000">
                      <a:alpha val="43137"/>
                    </a:srgbClr>
                  </a:outerShdw>
                </a:effectLst>
              </a:rPr>
              <a:t>الهيآت</a:t>
            </a:r>
            <a:r>
              <a:rPr lang="ar-MA" sz="2400" dirty="0">
                <a:effectLst>
                  <a:outerShdw blurRad="38100" dist="38100" dir="2700000" algn="tl">
                    <a:srgbClr val="000000">
                      <a:alpha val="43137"/>
                    </a:srgbClr>
                  </a:outerShdw>
                </a:effectLst>
              </a:rPr>
              <a:t> والمؤسسات الفاعلة في تدبير ومراقبة المال العام، والمال العام الترابي والذي تشكل الصفقات العمومية فيه أهم الوسائل لتنزيله وصرفه باعتبارها نفقات عمومية.</a:t>
            </a:r>
            <a:endParaRPr lang="fr-FR" sz="2400" dirty="0">
              <a:effectLst>
                <a:outerShdw blurRad="38100" dist="38100" dir="2700000" algn="tl">
                  <a:srgbClr val="000000">
                    <a:alpha val="43137"/>
                  </a:srgbClr>
                </a:outerShdw>
              </a:effectLst>
            </a:endParaRPr>
          </a:p>
        </p:txBody>
      </p:sp>
      <p:sp>
        <p:nvSpPr>
          <p:cNvPr id="5" name="Rectangle à coins arrondis 4"/>
          <p:cNvSpPr/>
          <p:nvPr/>
        </p:nvSpPr>
        <p:spPr>
          <a:xfrm>
            <a:off x="0" y="152400"/>
            <a:ext cx="9753600" cy="2057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sz="2800" b="1" dirty="0"/>
              <a:t>الحكامة على مستوى تدبير </a:t>
            </a:r>
            <a:r>
              <a:rPr lang="ar-DZ" sz="2800" b="1" dirty="0" smtClean="0"/>
              <a:t>صفقات الجماعات الترابية</a:t>
            </a:r>
            <a:r>
              <a:rPr lang="ar-SA" sz="2800" b="1" dirty="0" smtClean="0"/>
              <a:t>، </a:t>
            </a:r>
            <a:r>
              <a:rPr lang="ar-SA" sz="2800" b="1" dirty="0"/>
              <a:t>تنطلق من كون هذا المصطلح يعد من المفاهيم </a:t>
            </a:r>
            <a:r>
              <a:rPr lang="ar-SA" sz="2800" b="1" dirty="0" err="1"/>
              <a:t>الموضوعاتية</a:t>
            </a:r>
            <a:r>
              <a:rPr lang="ar-SA" sz="2800" b="1" dirty="0"/>
              <a:t> التي لا زال النقاش مفتوحا حولها، حيث يعرف تجاذبات عديدة، للوقوف على الغايات والأهداف التي يسعى الفاعل السياسي والاقتصادي إلى تسويقها، خاصة في مجتمعات البلدان السائرة في طريق النمو</a:t>
            </a:r>
            <a:r>
              <a:rPr lang="fr-FR" sz="2800" b="1" dirty="0"/>
              <a:t>.</a:t>
            </a:r>
          </a:p>
        </p:txBody>
      </p:sp>
      <p:sp>
        <p:nvSpPr>
          <p:cNvPr id="6" name="Rectangle à coins arrondis 5"/>
          <p:cNvSpPr/>
          <p:nvPr/>
        </p:nvSpPr>
        <p:spPr>
          <a:xfrm>
            <a:off x="381000" y="2362200"/>
            <a:ext cx="10972800" cy="167640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ar-MA" sz="2400" b="1" dirty="0"/>
              <a:t> والحكامة بهذا المعنى تتقارب مع مفهوم التدبير العمومي من حيث كونهما يؤسسان لضرورة التقليل من الصراعات ما بين جميع المتدخلين في العملية التدبيرية للشأن العام، من أجل بلورة نسق متوافق بشأنه للسياسة العامة للدولة، سواء على المستوى الوطني أو المحلي مع تدبير سلطة المعرفة من أجل تقديم خدمة إلى المواطن، وذلك من خلال الاستثمار في عقلية منفتحة هدفها خدمة المصلحة العامة على أساس إرادة فاعلين منسجمة ومتناغمة مع المعطى الواقع.</a:t>
            </a:r>
            <a:endParaRPr lang="fr-FR" sz="2400" b="1" dirty="0"/>
          </a:p>
        </p:txBody>
      </p:sp>
      <p:sp>
        <p:nvSpPr>
          <p:cNvPr id="7" name="Flèche angle droit à deux pointes 6"/>
          <p:cNvSpPr/>
          <p:nvPr/>
        </p:nvSpPr>
        <p:spPr>
          <a:xfrm>
            <a:off x="9970008" y="685800"/>
            <a:ext cx="850392" cy="850392"/>
          </a:xfrm>
          <a:prstGeom prst="leftUp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Flèche gauche 7"/>
          <p:cNvSpPr/>
          <p:nvPr/>
        </p:nvSpPr>
        <p:spPr>
          <a:xfrm>
            <a:off x="11049000" y="5267768"/>
            <a:ext cx="978408" cy="484632"/>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FF0000"/>
              </a:solidFill>
            </a:endParaRPr>
          </a:p>
        </p:txBody>
      </p:sp>
      <p:sp>
        <p:nvSpPr>
          <p:cNvPr id="9" name="Flèche gauche 8"/>
          <p:cNvSpPr/>
          <p:nvPr/>
        </p:nvSpPr>
        <p:spPr>
          <a:xfrm>
            <a:off x="11513490" y="2958084"/>
            <a:ext cx="978408" cy="484632"/>
          </a:xfrm>
          <a:prstGeom prst="lef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Espace réservé du numéro de diapositive 2"/>
          <p:cNvSpPr>
            <a:spLocks noGrp="1"/>
          </p:cNvSpPr>
          <p:nvPr>
            <p:ph type="sldNum" sz="quarter" idx="7"/>
          </p:nvPr>
        </p:nvSpPr>
        <p:spPr/>
        <p:txBody>
          <a:bodyPr/>
          <a:lstStyle/>
          <a:p>
            <a:fld id="{B6F15528-21DE-4FAA-801E-634DDDAF4B2B}" type="slidenum">
              <a:rPr lang="fr-FR" smtClean="0"/>
              <a:pPr/>
              <a:t>10</a:t>
            </a:fld>
            <a:endParaRPr lang="fr-FR"/>
          </a:p>
        </p:txBody>
      </p:sp>
    </p:spTree>
    <p:extLst>
      <p:ext uri="{BB962C8B-B14F-4D97-AF65-F5344CB8AC3E}">
        <p14:creationId xmlns:p14="http://schemas.microsoft.com/office/powerpoint/2010/main" xmlns="" val="42598758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581400" y="88518"/>
            <a:ext cx="8105775" cy="734817"/>
          </a:xfrm>
          <a:prstGeom prst="rect">
            <a:avLst/>
          </a:prstGeom>
        </p:spPr>
        <p:txBody>
          <a:bodyPr vert="horz" wrap="square" lIns="0" tIns="16510" rIns="0" bIns="0" rtlCol="0">
            <a:spAutoFit/>
          </a:bodyPr>
          <a:lstStyle/>
          <a:p>
            <a:pPr marL="90170" algn="r">
              <a:lnSpc>
                <a:spcPts val="5560"/>
              </a:lnSpc>
            </a:pPr>
            <a:r>
              <a:rPr lang="ar-DZ" dirty="0" smtClean="0">
                <a:solidFill>
                  <a:srgbClr val="FF0000"/>
                </a:solidFill>
                <a:effectLst>
                  <a:outerShdw blurRad="38100" dist="38100" dir="2700000" algn="tl">
                    <a:srgbClr val="000000">
                      <a:alpha val="43137"/>
                    </a:srgbClr>
                  </a:outerShdw>
                </a:effectLst>
              </a:rPr>
              <a:t>لماذا رهان حكامة تدبير صفقات الجماعات الترابية</a:t>
            </a:r>
            <a:endParaRPr lang="fr-FR" dirty="0">
              <a:solidFill>
                <a:srgbClr val="FF0000"/>
              </a:solidFill>
              <a:effectLst>
                <a:outerShdw blurRad="38100" dist="38100" dir="2700000" algn="tl">
                  <a:srgbClr val="000000">
                    <a:alpha val="43137"/>
                  </a:srgbClr>
                </a:outerShdw>
              </a:effectLst>
            </a:endParaRPr>
          </a:p>
        </p:txBody>
      </p:sp>
      <p:sp>
        <p:nvSpPr>
          <p:cNvPr id="3" name="object 3"/>
          <p:cNvSpPr/>
          <p:nvPr/>
        </p:nvSpPr>
        <p:spPr>
          <a:xfrm>
            <a:off x="933450" y="790575"/>
            <a:ext cx="10172700" cy="190500"/>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681037" y="700151"/>
            <a:ext cx="352425" cy="381000"/>
          </a:xfrm>
          <a:custGeom>
            <a:avLst/>
            <a:gdLst/>
            <a:ahLst/>
            <a:cxnLst/>
            <a:rect l="l" t="t" r="r" b="b"/>
            <a:pathLst>
              <a:path w="352425" h="381000">
                <a:moveTo>
                  <a:pt x="176212" y="0"/>
                </a:moveTo>
                <a:lnTo>
                  <a:pt x="0" y="190500"/>
                </a:lnTo>
                <a:lnTo>
                  <a:pt x="176212" y="381000"/>
                </a:lnTo>
                <a:lnTo>
                  <a:pt x="352425" y="190500"/>
                </a:lnTo>
                <a:lnTo>
                  <a:pt x="176212" y="0"/>
                </a:lnTo>
                <a:close/>
              </a:path>
            </a:pathLst>
          </a:custGeom>
          <a:solidFill>
            <a:srgbClr val="FFC000"/>
          </a:solidFill>
        </p:spPr>
        <p:txBody>
          <a:bodyPr wrap="square" lIns="0" tIns="0" rIns="0" bIns="0" rtlCol="0"/>
          <a:lstStyle/>
          <a:p>
            <a:endParaRPr/>
          </a:p>
        </p:txBody>
      </p:sp>
      <p:sp>
        <p:nvSpPr>
          <p:cNvPr id="5" name="object 5"/>
          <p:cNvSpPr/>
          <p:nvPr/>
        </p:nvSpPr>
        <p:spPr>
          <a:xfrm>
            <a:off x="681037" y="700151"/>
            <a:ext cx="352425" cy="381000"/>
          </a:xfrm>
          <a:custGeom>
            <a:avLst/>
            <a:gdLst/>
            <a:ahLst/>
            <a:cxnLst/>
            <a:rect l="l" t="t" r="r" b="b"/>
            <a:pathLst>
              <a:path w="352425" h="381000">
                <a:moveTo>
                  <a:pt x="0" y="190500"/>
                </a:moveTo>
                <a:lnTo>
                  <a:pt x="176212" y="0"/>
                </a:lnTo>
                <a:lnTo>
                  <a:pt x="352425" y="190500"/>
                </a:lnTo>
                <a:lnTo>
                  <a:pt x="176212" y="381000"/>
                </a:lnTo>
                <a:lnTo>
                  <a:pt x="0" y="190500"/>
                </a:lnTo>
                <a:close/>
              </a:path>
            </a:pathLst>
          </a:custGeom>
          <a:ln w="9534">
            <a:solidFill>
              <a:srgbClr val="FFFFFF"/>
            </a:solidFill>
          </a:ln>
        </p:spPr>
        <p:txBody>
          <a:bodyPr wrap="square" lIns="0" tIns="0" rIns="0" bIns="0" rtlCol="0"/>
          <a:lstStyle/>
          <a:p>
            <a:endParaRPr/>
          </a:p>
        </p:txBody>
      </p:sp>
      <p:sp>
        <p:nvSpPr>
          <p:cNvPr id="6" name="object 6"/>
          <p:cNvSpPr/>
          <p:nvPr/>
        </p:nvSpPr>
        <p:spPr>
          <a:xfrm>
            <a:off x="433387" y="433451"/>
            <a:ext cx="400050" cy="457200"/>
          </a:xfrm>
          <a:custGeom>
            <a:avLst/>
            <a:gdLst/>
            <a:ahLst/>
            <a:cxnLst/>
            <a:rect l="l" t="t" r="r" b="b"/>
            <a:pathLst>
              <a:path w="400050" h="457200">
                <a:moveTo>
                  <a:pt x="200025" y="0"/>
                </a:moveTo>
                <a:lnTo>
                  <a:pt x="0" y="228600"/>
                </a:lnTo>
                <a:lnTo>
                  <a:pt x="200025" y="457200"/>
                </a:lnTo>
                <a:lnTo>
                  <a:pt x="400050" y="228600"/>
                </a:lnTo>
                <a:lnTo>
                  <a:pt x="200025" y="0"/>
                </a:lnTo>
                <a:close/>
              </a:path>
            </a:pathLst>
          </a:custGeom>
          <a:solidFill>
            <a:srgbClr val="6FAC46"/>
          </a:solidFill>
        </p:spPr>
        <p:txBody>
          <a:bodyPr wrap="square" lIns="0" tIns="0" rIns="0" bIns="0" rtlCol="0"/>
          <a:lstStyle/>
          <a:p>
            <a:endParaRPr/>
          </a:p>
        </p:txBody>
      </p:sp>
      <p:sp>
        <p:nvSpPr>
          <p:cNvPr id="7" name="object 7"/>
          <p:cNvSpPr/>
          <p:nvPr/>
        </p:nvSpPr>
        <p:spPr>
          <a:xfrm>
            <a:off x="433387" y="433451"/>
            <a:ext cx="400050" cy="457200"/>
          </a:xfrm>
          <a:custGeom>
            <a:avLst/>
            <a:gdLst/>
            <a:ahLst/>
            <a:cxnLst/>
            <a:rect l="l" t="t" r="r" b="b"/>
            <a:pathLst>
              <a:path w="400050" h="457200">
                <a:moveTo>
                  <a:pt x="0" y="228600"/>
                </a:moveTo>
                <a:lnTo>
                  <a:pt x="200025" y="0"/>
                </a:lnTo>
                <a:lnTo>
                  <a:pt x="400050" y="228600"/>
                </a:lnTo>
                <a:lnTo>
                  <a:pt x="200025" y="457200"/>
                </a:lnTo>
                <a:lnTo>
                  <a:pt x="0" y="228600"/>
                </a:lnTo>
                <a:close/>
              </a:path>
            </a:pathLst>
          </a:custGeom>
          <a:ln w="9534">
            <a:solidFill>
              <a:srgbClr val="FFFFFF"/>
            </a:solidFill>
          </a:ln>
        </p:spPr>
        <p:txBody>
          <a:bodyPr wrap="square" lIns="0" tIns="0" rIns="0" bIns="0" rtlCol="0"/>
          <a:lstStyle/>
          <a:p>
            <a:endParaRPr/>
          </a:p>
        </p:txBody>
      </p:sp>
      <p:sp>
        <p:nvSpPr>
          <p:cNvPr id="8" name="object 8"/>
          <p:cNvSpPr/>
          <p:nvPr/>
        </p:nvSpPr>
        <p:spPr>
          <a:xfrm>
            <a:off x="395287" y="919225"/>
            <a:ext cx="476250" cy="466725"/>
          </a:xfrm>
          <a:custGeom>
            <a:avLst/>
            <a:gdLst/>
            <a:ahLst/>
            <a:cxnLst/>
            <a:rect l="l" t="t" r="r" b="b"/>
            <a:pathLst>
              <a:path w="476250" h="466725">
                <a:moveTo>
                  <a:pt x="238125" y="0"/>
                </a:moveTo>
                <a:lnTo>
                  <a:pt x="0" y="233299"/>
                </a:lnTo>
                <a:lnTo>
                  <a:pt x="238125" y="466725"/>
                </a:lnTo>
                <a:lnTo>
                  <a:pt x="476250" y="233299"/>
                </a:lnTo>
                <a:lnTo>
                  <a:pt x="238125" y="0"/>
                </a:lnTo>
                <a:close/>
              </a:path>
            </a:pathLst>
          </a:custGeom>
          <a:solidFill>
            <a:srgbClr val="A4A4A4"/>
          </a:solidFill>
        </p:spPr>
        <p:txBody>
          <a:bodyPr wrap="square" lIns="0" tIns="0" rIns="0" bIns="0" rtlCol="0"/>
          <a:lstStyle/>
          <a:p>
            <a:endParaRPr/>
          </a:p>
        </p:txBody>
      </p:sp>
      <p:sp>
        <p:nvSpPr>
          <p:cNvPr id="9" name="object 9"/>
          <p:cNvSpPr/>
          <p:nvPr/>
        </p:nvSpPr>
        <p:spPr>
          <a:xfrm>
            <a:off x="395287" y="919225"/>
            <a:ext cx="476250" cy="466725"/>
          </a:xfrm>
          <a:custGeom>
            <a:avLst/>
            <a:gdLst/>
            <a:ahLst/>
            <a:cxnLst/>
            <a:rect l="l" t="t" r="r" b="b"/>
            <a:pathLst>
              <a:path w="476250" h="466725">
                <a:moveTo>
                  <a:pt x="0" y="233299"/>
                </a:moveTo>
                <a:lnTo>
                  <a:pt x="238125" y="0"/>
                </a:lnTo>
                <a:lnTo>
                  <a:pt x="476250" y="233299"/>
                </a:lnTo>
                <a:lnTo>
                  <a:pt x="238125" y="466725"/>
                </a:lnTo>
                <a:lnTo>
                  <a:pt x="0" y="233299"/>
                </a:lnTo>
                <a:close/>
              </a:path>
            </a:pathLst>
          </a:custGeom>
          <a:ln w="9534">
            <a:solidFill>
              <a:srgbClr val="FFFFFF"/>
            </a:solidFill>
          </a:ln>
        </p:spPr>
        <p:txBody>
          <a:bodyPr wrap="square" lIns="0" tIns="0" rIns="0" bIns="0" rtlCol="0"/>
          <a:lstStyle/>
          <a:p>
            <a:endParaRPr/>
          </a:p>
        </p:txBody>
      </p:sp>
      <p:sp>
        <p:nvSpPr>
          <p:cNvPr id="10" name="object 10"/>
          <p:cNvSpPr/>
          <p:nvPr/>
        </p:nvSpPr>
        <p:spPr>
          <a:xfrm>
            <a:off x="11330051" y="1900301"/>
            <a:ext cx="57150" cy="3265804"/>
          </a:xfrm>
          <a:custGeom>
            <a:avLst/>
            <a:gdLst/>
            <a:ahLst/>
            <a:cxnLst/>
            <a:rect l="l" t="t" r="r" b="b"/>
            <a:pathLst>
              <a:path w="57150" h="3265804">
                <a:moveTo>
                  <a:pt x="0" y="0"/>
                </a:moveTo>
                <a:lnTo>
                  <a:pt x="56769" y="3265551"/>
                </a:lnTo>
              </a:path>
            </a:pathLst>
          </a:custGeom>
          <a:ln w="9534">
            <a:solidFill>
              <a:srgbClr val="BCD6ED"/>
            </a:solidFill>
          </a:ln>
        </p:spPr>
        <p:txBody>
          <a:bodyPr wrap="square" lIns="0" tIns="0" rIns="0" bIns="0" rtlCol="0"/>
          <a:lstStyle/>
          <a:p>
            <a:endParaRPr/>
          </a:p>
        </p:txBody>
      </p:sp>
      <p:sp>
        <p:nvSpPr>
          <p:cNvPr id="11" name="object 11"/>
          <p:cNvSpPr/>
          <p:nvPr/>
        </p:nvSpPr>
        <p:spPr>
          <a:xfrm>
            <a:off x="10963275" y="1895475"/>
            <a:ext cx="723900" cy="619125"/>
          </a:xfrm>
          <a:prstGeom prst="rect">
            <a:avLst/>
          </a:prstGeom>
          <a:blipFill>
            <a:blip r:embed="rId3" cstate="print"/>
            <a:stretch>
              <a:fillRect/>
            </a:stretch>
          </a:blipFill>
        </p:spPr>
        <p:txBody>
          <a:bodyPr wrap="square" lIns="0" tIns="0" rIns="0" bIns="0" rtlCol="0"/>
          <a:lstStyle/>
          <a:p>
            <a:endParaRPr/>
          </a:p>
        </p:txBody>
      </p:sp>
      <p:sp>
        <p:nvSpPr>
          <p:cNvPr id="12" name="object 12"/>
          <p:cNvSpPr/>
          <p:nvPr/>
        </p:nvSpPr>
        <p:spPr>
          <a:xfrm>
            <a:off x="10963275" y="2676525"/>
            <a:ext cx="723900" cy="628650"/>
          </a:xfrm>
          <a:prstGeom prst="rect">
            <a:avLst/>
          </a:prstGeom>
          <a:blipFill>
            <a:blip r:embed="rId4" cstate="print"/>
            <a:stretch>
              <a:fillRect/>
            </a:stretch>
          </a:blipFill>
        </p:spPr>
        <p:txBody>
          <a:bodyPr wrap="square" lIns="0" tIns="0" rIns="0" bIns="0" rtlCol="0"/>
          <a:lstStyle/>
          <a:p>
            <a:endParaRPr/>
          </a:p>
        </p:txBody>
      </p:sp>
      <p:sp>
        <p:nvSpPr>
          <p:cNvPr id="13" name="object 13"/>
          <p:cNvSpPr/>
          <p:nvPr/>
        </p:nvSpPr>
        <p:spPr>
          <a:xfrm>
            <a:off x="10963275" y="3467100"/>
            <a:ext cx="723900" cy="619125"/>
          </a:xfrm>
          <a:prstGeom prst="rect">
            <a:avLst/>
          </a:prstGeom>
          <a:blipFill>
            <a:blip r:embed="rId5" cstate="print"/>
            <a:stretch>
              <a:fillRect/>
            </a:stretch>
          </a:blipFill>
        </p:spPr>
        <p:txBody>
          <a:bodyPr wrap="square" lIns="0" tIns="0" rIns="0" bIns="0" rtlCol="0"/>
          <a:lstStyle/>
          <a:p>
            <a:endParaRPr/>
          </a:p>
        </p:txBody>
      </p:sp>
      <p:sp>
        <p:nvSpPr>
          <p:cNvPr id="14" name="object 14"/>
          <p:cNvSpPr/>
          <p:nvPr/>
        </p:nvSpPr>
        <p:spPr>
          <a:xfrm>
            <a:off x="10963275" y="4257675"/>
            <a:ext cx="723900" cy="628650"/>
          </a:xfrm>
          <a:prstGeom prst="rect">
            <a:avLst/>
          </a:prstGeom>
          <a:blipFill>
            <a:blip r:embed="rId6" cstate="print"/>
            <a:stretch>
              <a:fillRect/>
            </a:stretch>
          </a:blipFill>
        </p:spPr>
        <p:txBody>
          <a:bodyPr wrap="square" lIns="0" tIns="0" rIns="0" bIns="0" rtlCol="0"/>
          <a:lstStyle/>
          <a:p>
            <a:endParaRPr/>
          </a:p>
        </p:txBody>
      </p:sp>
      <p:sp>
        <p:nvSpPr>
          <p:cNvPr id="15" name="object 15"/>
          <p:cNvSpPr/>
          <p:nvPr/>
        </p:nvSpPr>
        <p:spPr>
          <a:xfrm>
            <a:off x="11020425" y="5153025"/>
            <a:ext cx="714375" cy="638175"/>
          </a:xfrm>
          <a:prstGeom prst="rect">
            <a:avLst/>
          </a:prstGeom>
          <a:blipFill>
            <a:blip r:embed="rId7" cstate="print"/>
            <a:stretch>
              <a:fillRect/>
            </a:stretch>
          </a:blipFill>
        </p:spPr>
        <p:txBody>
          <a:bodyPr wrap="square" lIns="0" tIns="0" rIns="0" bIns="0" rtlCol="0"/>
          <a:lstStyle/>
          <a:p>
            <a:endParaRPr/>
          </a:p>
        </p:txBody>
      </p:sp>
      <p:sp>
        <p:nvSpPr>
          <p:cNvPr id="16" name="object 16"/>
          <p:cNvSpPr txBox="1"/>
          <p:nvPr/>
        </p:nvSpPr>
        <p:spPr>
          <a:xfrm>
            <a:off x="1416050" y="1140961"/>
            <a:ext cx="9207500" cy="1188787"/>
          </a:xfrm>
          <a:prstGeom prst="rect">
            <a:avLst/>
          </a:prstGeom>
        </p:spPr>
        <p:txBody>
          <a:bodyPr vert="horz" wrap="square" lIns="0" tIns="16510" rIns="0" bIns="0" rtlCol="0">
            <a:spAutoFit/>
          </a:bodyPr>
          <a:lstStyle/>
          <a:p>
            <a:pPr algn="just" rtl="1"/>
            <a:r>
              <a:rPr lang="ar-MA" sz="2400" dirty="0" smtClean="0"/>
              <a:t>   </a:t>
            </a:r>
            <a:endParaRPr lang="fr-FR" sz="2400" dirty="0"/>
          </a:p>
          <a:p>
            <a:pPr marR="54610" algn="just" rtl="1">
              <a:lnSpc>
                <a:spcPct val="100000"/>
              </a:lnSpc>
              <a:spcBef>
                <a:spcPts val="2850"/>
              </a:spcBef>
            </a:pPr>
            <a:r>
              <a:rPr lang="ar-MA" sz="2800" dirty="0" smtClean="0"/>
              <a:t>    </a:t>
            </a:r>
            <a:endParaRPr sz="2800" dirty="0">
              <a:latin typeface="Arial"/>
              <a:cs typeface="Arial"/>
            </a:endParaRPr>
          </a:p>
        </p:txBody>
      </p:sp>
      <p:sp>
        <p:nvSpPr>
          <p:cNvPr id="18" name="object 16"/>
          <p:cNvSpPr txBox="1"/>
          <p:nvPr/>
        </p:nvSpPr>
        <p:spPr>
          <a:xfrm>
            <a:off x="1416050" y="1140961"/>
            <a:ext cx="9207500" cy="1124667"/>
          </a:xfrm>
          <a:prstGeom prst="rect">
            <a:avLst/>
          </a:prstGeom>
        </p:spPr>
        <p:style>
          <a:lnRef idx="2">
            <a:schemeClr val="accent1"/>
          </a:lnRef>
          <a:fillRef idx="1">
            <a:schemeClr val="lt1"/>
          </a:fillRef>
          <a:effectRef idx="0">
            <a:schemeClr val="accent1"/>
          </a:effectRef>
          <a:fontRef idx="minor">
            <a:schemeClr val="dk1"/>
          </a:fontRef>
        </p:style>
        <p:txBody>
          <a:bodyPr vert="horz" wrap="square" lIns="0" tIns="16510" rIns="0" bIns="0" rtlCol="0">
            <a:spAutoFit/>
          </a:bodyPr>
          <a:lstStyle/>
          <a:p>
            <a:pPr algn="ctr" rtl="1"/>
            <a:r>
              <a:rPr lang="ar-MA" sz="2400" b="1" dirty="0" smtClean="0">
                <a:effectLst>
                  <a:outerShdw blurRad="38100" dist="38100" dir="2700000" algn="tl">
                    <a:srgbClr val="000000">
                      <a:alpha val="43137"/>
                    </a:srgbClr>
                  </a:outerShdw>
                </a:effectLst>
              </a:rPr>
              <a:t>ويقتضي </a:t>
            </a:r>
            <a:r>
              <a:rPr lang="ar-MA" sz="2400" b="1" dirty="0">
                <a:effectLst>
                  <a:outerShdw blurRad="38100" dist="38100" dir="2700000" algn="tl">
                    <a:srgbClr val="000000">
                      <a:alpha val="43137"/>
                    </a:srgbClr>
                  </a:outerShdw>
                </a:effectLst>
              </a:rPr>
              <a:t>منطق الحكامة الجيدة في تدبير صفقات الجماعات الترابية تداخل مجموعة من </a:t>
            </a:r>
            <a:r>
              <a:rPr lang="ar-MA" sz="2400" b="1" dirty="0" err="1">
                <a:effectLst>
                  <a:outerShdw blurRad="38100" dist="38100" dir="2700000" algn="tl">
                    <a:srgbClr val="000000">
                      <a:alpha val="43137"/>
                    </a:srgbClr>
                  </a:outerShdw>
                </a:effectLst>
              </a:rPr>
              <a:t>الهيآت</a:t>
            </a:r>
            <a:r>
              <a:rPr lang="ar-MA" sz="2400" b="1" dirty="0">
                <a:effectLst>
                  <a:outerShdw blurRad="38100" dist="38100" dir="2700000" algn="tl">
                    <a:srgbClr val="000000">
                      <a:alpha val="43137"/>
                    </a:srgbClr>
                  </a:outerShdw>
                </a:effectLst>
              </a:rPr>
              <a:t> والمؤسسات الفاعلة في تدبير ومراقبة المال العام، والمال العام الترابي والذي تشكل الصفقات العمومية فيه أهم الوسائل لتنزيله وصرفه باعتبارها نفقات </a:t>
            </a:r>
            <a:r>
              <a:rPr lang="ar-MA" sz="2400" b="1" dirty="0" smtClean="0">
                <a:effectLst>
                  <a:outerShdw blurRad="38100" dist="38100" dir="2700000" algn="tl">
                    <a:srgbClr val="000000">
                      <a:alpha val="43137"/>
                    </a:srgbClr>
                  </a:outerShdw>
                </a:effectLst>
              </a:rPr>
              <a:t>عمومية</a:t>
            </a:r>
            <a:r>
              <a:rPr lang="ar-DZ" sz="2400" b="1" dirty="0">
                <a:effectLst>
                  <a:outerShdw blurRad="38100" dist="38100" dir="2700000" algn="tl">
                    <a:srgbClr val="000000">
                      <a:alpha val="43137"/>
                    </a:srgbClr>
                  </a:outerShdw>
                </a:effectLst>
              </a:rPr>
              <a:t>,</a:t>
            </a:r>
            <a:r>
              <a:rPr lang="ar-MA" sz="2400" b="1" dirty="0" smtClean="0">
                <a:effectLst>
                  <a:outerShdw blurRad="38100" dist="38100" dir="2700000" algn="tl">
                    <a:srgbClr val="000000">
                      <a:alpha val="43137"/>
                    </a:srgbClr>
                  </a:outerShdw>
                </a:effectLst>
              </a:rPr>
              <a:t> </a:t>
            </a:r>
            <a:endParaRPr sz="2400" b="1" dirty="0">
              <a:effectLst>
                <a:outerShdw blurRad="38100" dist="38100" dir="2700000" algn="tl">
                  <a:srgbClr val="000000">
                    <a:alpha val="43137"/>
                  </a:srgbClr>
                </a:outerShdw>
              </a:effectLst>
              <a:latin typeface="Arial"/>
              <a:cs typeface="Arial"/>
            </a:endParaRPr>
          </a:p>
        </p:txBody>
      </p:sp>
      <p:sp>
        <p:nvSpPr>
          <p:cNvPr id="17" name="Flèche gauche 16"/>
          <p:cNvSpPr/>
          <p:nvPr/>
        </p:nvSpPr>
        <p:spPr>
          <a:xfrm>
            <a:off x="10897997" y="1460978"/>
            <a:ext cx="978408" cy="484632"/>
          </a:xfrm>
          <a:prstGeom prst="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Flèche gauche 18"/>
          <p:cNvSpPr/>
          <p:nvPr/>
        </p:nvSpPr>
        <p:spPr>
          <a:xfrm>
            <a:off x="10531221" y="3048571"/>
            <a:ext cx="978408" cy="484632"/>
          </a:xfrm>
          <a:prstGeom prst="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Rectangle à coins arrondis 19"/>
          <p:cNvSpPr/>
          <p:nvPr/>
        </p:nvSpPr>
        <p:spPr>
          <a:xfrm>
            <a:off x="833437" y="2514600"/>
            <a:ext cx="9529763" cy="1390650"/>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rtl="1"/>
            <a:r>
              <a:rPr lang="ar-DZ" sz="2400" b="1" i="1" dirty="0">
                <a:effectLst>
                  <a:outerShdw blurRad="38100" dist="38100" dir="2700000" algn="tl">
                    <a:srgbClr val="000000">
                      <a:alpha val="43137"/>
                    </a:srgbClr>
                  </a:outerShdw>
                </a:effectLst>
              </a:rPr>
              <a:t>ا</a:t>
            </a:r>
            <a:r>
              <a:rPr lang="ar-MA" sz="2400" b="1" i="1" dirty="0" err="1" smtClean="0">
                <a:effectLst>
                  <a:outerShdw blurRad="38100" dist="38100" dir="2700000" algn="tl">
                    <a:srgbClr val="000000">
                      <a:alpha val="43137"/>
                    </a:srgbClr>
                  </a:outerShdw>
                </a:effectLst>
              </a:rPr>
              <a:t>زداد</a:t>
            </a:r>
            <a:r>
              <a:rPr lang="ar-MA" sz="2400" b="1" i="1" dirty="0" smtClean="0">
                <a:effectLst>
                  <a:outerShdw blurRad="38100" dist="38100" dir="2700000" algn="tl">
                    <a:srgbClr val="000000">
                      <a:alpha val="43137"/>
                    </a:srgbClr>
                  </a:outerShdw>
                </a:effectLst>
              </a:rPr>
              <a:t> </a:t>
            </a:r>
            <a:r>
              <a:rPr lang="ar-MA" sz="2400" b="1" i="1" dirty="0">
                <a:effectLst>
                  <a:outerShdw blurRad="38100" dist="38100" dir="2700000" algn="tl">
                    <a:srgbClr val="000000">
                      <a:alpha val="43137"/>
                    </a:srgbClr>
                  </a:outerShdw>
                </a:effectLst>
              </a:rPr>
              <a:t>الحاجة إلى الرقابة على صفقات الجماعات الترابية، ودورها الفعال في التدقيق والتقييم وكشف الاختلالات وعقلنة المساطر، بحيث فرضت الحاجة لحكامة جيدة في تدبير الأموال العمومية تبني مقاربة التعدد المؤسساتي لأجهزة الرقابة </a:t>
            </a:r>
            <a:r>
              <a:rPr lang="ar-MA" sz="2400" b="1" i="1" dirty="0" err="1">
                <a:effectLst>
                  <a:outerShdw blurRad="38100" dist="38100" dir="2700000" algn="tl">
                    <a:srgbClr val="000000">
                      <a:alpha val="43137"/>
                    </a:srgbClr>
                  </a:outerShdw>
                </a:effectLst>
              </a:rPr>
              <a:t>وهيآتها</a:t>
            </a:r>
            <a:r>
              <a:rPr lang="ar-MA" sz="2400" b="1" i="1" dirty="0">
                <a:effectLst>
                  <a:outerShdw blurRad="38100" dist="38100" dir="2700000" algn="tl">
                    <a:srgbClr val="000000">
                      <a:alpha val="43137"/>
                    </a:srgbClr>
                  </a:outerShdw>
                </a:effectLst>
              </a:rPr>
              <a:t>.</a:t>
            </a:r>
            <a:endParaRPr lang="fr-FR" sz="2400" b="1" i="1" dirty="0">
              <a:effectLst>
                <a:outerShdw blurRad="38100" dist="38100" dir="2700000" algn="tl">
                  <a:srgbClr val="000000">
                    <a:alpha val="43137"/>
                  </a:srgbClr>
                </a:outerShdw>
              </a:effectLst>
            </a:endParaRPr>
          </a:p>
        </p:txBody>
      </p:sp>
      <p:sp>
        <p:nvSpPr>
          <p:cNvPr id="21" name="Rectangle à coins arrondis 20"/>
          <p:cNvSpPr/>
          <p:nvPr/>
        </p:nvSpPr>
        <p:spPr>
          <a:xfrm>
            <a:off x="662244" y="4086225"/>
            <a:ext cx="9853356" cy="2619375"/>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MA" sz="2400" b="1" dirty="0">
                <a:solidFill>
                  <a:schemeClr val="tx1"/>
                </a:solidFill>
              </a:rPr>
              <a:t>وفي هذا السياق تضاعف الاهتمام بأجهزة الرقابة </a:t>
            </a:r>
            <a:r>
              <a:rPr lang="ar-MA" sz="2400" b="1" dirty="0" err="1">
                <a:solidFill>
                  <a:schemeClr val="tx1"/>
                </a:solidFill>
              </a:rPr>
              <a:t>وبهيآت</a:t>
            </a:r>
            <a:r>
              <a:rPr lang="ar-MA" sz="2400" b="1" dirty="0">
                <a:solidFill>
                  <a:schemeClr val="tx1"/>
                </a:solidFill>
              </a:rPr>
              <a:t> الحكامة الجيدة لتشكل نوعا من المأسسة لتضم مؤسسات ذات طبيعة إدارية ومالية وسياسية وقضائية، إلى جانب </a:t>
            </a:r>
            <a:r>
              <a:rPr lang="ar-MA" sz="2400" b="1" dirty="0" err="1">
                <a:solidFill>
                  <a:schemeClr val="tx1"/>
                </a:solidFill>
              </a:rPr>
              <a:t>هيآت</a:t>
            </a:r>
            <a:r>
              <a:rPr lang="ar-MA" sz="2400" b="1" dirty="0">
                <a:solidFill>
                  <a:schemeClr val="tx1"/>
                </a:solidFill>
              </a:rPr>
              <a:t> أخرى غير رسمية كوسائل الإعلام وجمعيات المجتمع المدني، </a:t>
            </a:r>
            <a:r>
              <a:rPr lang="ar-MA" sz="2400" b="1" u="sng" dirty="0">
                <a:solidFill>
                  <a:srgbClr val="FF0000"/>
                </a:solidFill>
              </a:rPr>
              <a:t>لتشكل مجتمعة إطارا معياريا وتنظيميا مميزا للنسيج المؤسساتي ببلادنا الهادف إلى إرساء مقومات النجاعة والتخليق في عمل الجماعات الترابية</a:t>
            </a:r>
            <a:r>
              <a:rPr lang="ar-MA" sz="2400" b="1" dirty="0">
                <a:solidFill>
                  <a:schemeClr val="tx1"/>
                </a:solidFill>
              </a:rPr>
              <a:t>، انسجاما مع الطلب المجتمعي المتزايد على دولة القانون والمؤسسات لمسايرة التحولات الدولية والإقليمية والوطنية التي يعرفها عالم اليوم.</a:t>
            </a:r>
            <a:endParaRPr lang="fr-FR" sz="2400" b="1" dirty="0">
              <a:solidFill>
                <a:schemeClr val="tx1"/>
              </a:solidFill>
            </a:endParaRPr>
          </a:p>
        </p:txBody>
      </p:sp>
      <p:sp>
        <p:nvSpPr>
          <p:cNvPr id="22" name="Flèche gauche 21"/>
          <p:cNvSpPr/>
          <p:nvPr/>
        </p:nvSpPr>
        <p:spPr>
          <a:xfrm>
            <a:off x="10756392" y="4867845"/>
            <a:ext cx="978408" cy="484632"/>
          </a:xfrm>
          <a:prstGeom prst="left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3" name="Espace réservé du numéro de diapositive 22"/>
          <p:cNvSpPr>
            <a:spLocks noGrp="1"/>
          </p:cNvSpPr>
          <p:nvPr>
            <p:ph type="sldNum" sz="quarter" idx="7"/>
          </p:nvPr>
        </p:nvSpPr>
        <p:spPr/>
        <p:txBody>
          <a:bodyPr/>
          <a:lstStyle/>
          <a:p>
            <a:fld id="{B6F15528-21DE-4FAA-801E-634DDDAF4B2B}" type="slidenum">
              <a:rPr lang="fr-FR" smtClean="0"/>
              <a:pPr/>
              <a:t>11</a:t>
            </a:fld>
            <a:endParaRPr lang="fr-FR"/>
          </a:p>
        </p:txBody>
      </p:sp>
    </p:spTree>
    <p:extLst>
      <p:ext uri="{BB962C8B-B14F-4D97-AF65-F5344CB8AC3E}">
        <p14:creationId xmlns:p14="http://schemas.microsoft.com/office/powerpoint/2010/main" xmlns="" val="6009400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33462" y="88518"/>
            <a:ext cx="10072433" cy="660374"/>
          </a:xfrm>
          <a:prstGeom prst="rect">
            <a:avLst/>
          </a:prstGeom>
        </p:spPr>
        <p:txBody>
          <a:bodyPr vert="horz" wrap="square" lIns="0" tIns="16510" rIns="0" bIns="0" rtlCol="0">
            <a:spAutoFit/>
          </a:bodyPr>
          <a:lstStyle/>
          <a:p>
            <a:pPr marL="90170" algn="ctr">
              <a:lnSpc>
                <a:spcPts val="5560"/>
              </a:lnSpc>
            </a:pPr>
            <a:r>
              <a:rPr lang="ar-DZ" dirty="0" smtClean="0">
                <a:solidFill>
                  <a:srgbClr val="FF0000"/>
                </a:solidFill>
                <a:effectLst>
                  <a:outerShdw blurRad="38100" dist="38100" dir="2700000" algn="tl">
                    <a:srgbClr val="000000">
                      <a:alpha val="43137"/>
                    </a:srgbClr>
                  </a:outerShdw>
                </a:effectLst>
              </a:rPr>
              <a:t>خطة الدراسة والإشكالية المدروسة</a:t>
            </a:r>
            <a:endParaRPr lang="fr-FR" dirty="0">
              <a:solidFill>
                <a:srgbClr val="FF0000"/>
              </a:solidFill>
              <a:effectLst>
                <a:outerShdw blurRad="38100" dist="38100" dir="2700000" algn="tl">
                  <a:srgbClr val="000000">
                    <a:alpha val="43137"/>
                  </a:srgbClr>
                </a:outerShdw>
              </a:effectLst>
            </a:endParaRPr>
          </a:p>
        </p:txBody>
      </p:sp>
      <p:sp>
        <p:nvSpPr>
          <p:cNvPr id="3" name="object 3"/>
          <p:cNvSpPr/>
          <p:nvPr/>
        </p:nvSpPr>
        <p:spPr>
          <a:xfrm>
            <a:off x="933450" y="790575"/>
            <a:ext cx="10172700" cy="190500"/>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681037" y="700151"/>
            <a:ext cx="352425" cy="381000"/>
          </a:xfrm>
          <a:custGeom>
            <a:avLst/>
            <a:gdLst/>
            <a:ahLst/>
            <a:cxnLst/>
            <a:rect l="l" t="t" r="r" b="b"/>
            <a:pathLst>
              <a:path w="352425" h="381000">
                <a:moveTo>
                  <a:pt x="176212" y="0"/>
                </a:moveTo>
                <a:lnTo>
                  <a:pt x="0" y="190500"/>
                </a:lnTo>
                <a:lnTo>
                  <a:pt x="176212" y="381000"/>
                </a:lnTo>
                <a:lnTo>
                  <a:pt x="352425" y="190500"/>
                </a:lnTo>
                <a:lnTo>
                  <a:pt x="176212" y="0"/>
                </a:lnTo>
                <a:close/>
              </a:path>
            </a:pathLst>
          </a:custGeom>
          <a:solidFill>
            <a:srgbClr val="FFC000"/>
          </a:solidFill>
        </p:spPr>
        <p:txBody>
          <a:bodyPr wrap="square" lIns="0" tIns="0" rIns="0" bIns="0" rtlCol="0"/>
          <a:lstStyle/>
          <a:p>
            <a:endParaRPr/>
          </a:p>
        </p:txBody>
      </p:sp>
      <p:sp>
        <p:nvSpPr>
          <p:cNvPr id="5" name="object 5"/>
          <p:cNvSpPr/>
          <p:nvPr/>
        </p:nvSpPr>
        <p:spPr>
          <a:xfrm>
            <a:off x="681037" y="700151"/>
            <a:ext cx="352425" cy="381000"/>
          </a:xfrm>
          <a:custGeom>
            <a:avLst/>
            <a:gdLst/>
            <a:ahLst/>
            <a:cxnLst/>
            <a:rect l="l" t="t" r="r" b="b"/>
            <a:pathLst>
              <a:path w="352425" h="381000">
                <a:moveTo>
                  <a:pt x="0" y="190500"/>
                </a:moveTo>
                <a:lnTo>
                  <a:pt x="176212" y="0"/>
                </a:lnTo>
                <a:lnTo>
                  <a:pt x="352425" y="190500"/>
                </a:lnTo>
                <a:lnTo>
                  <a:pt x="176212" y="381000"/>
                </a:lnTo>
                <a:lnTo>
                  <a:pt x="0" y="190500"/>
                </a:lnTo>
                <a:close/>
              </a:path>
            </a:pathLst>
          </a:custGeom>
          <a:ln w="9534">
            <a:solidFill>
              <a:srgbClr val="FFFFFF"/>
            </a:solidFill>
          </a:ln>
        </p:spPr>
        <p:txBody>
          <a:bodyPr wrap="square" lIns="0" tIns="0" rIns="0" bIns="0" rtlCol="0"/>
          <a:lstStyle/>
          <a:p>
            <a:endParaRPr/>
          </a:p>
        </p:txBody>
      </p:sp>
      <p:sp>
        <p:nvSpPr>
          <p:cNvPr id="6" name="object 6"/>
          <p:cNvSpPr/>
          <p:nvPr/>
        </p:nvSpPr>
        <p:spPr>
          <a:xfrm>
            <a:off x="433387" y="433451"/>
            <a:ext cx="400050" cy="457200"/>
          </a:xfrm>
          <a:custGeom>
            <a:avLst/>
            <a:gdLst/>
            <a:ahLst/>
            <a:cxnLst/>
            <a:rect l="l" t="t" r="r" b="b"/>
            <a:pathLst>
              <a:path w="400050" h="457200">
                <a:moveTo>
                  <a:pt x="200025" y="0"/>
                </a:moveTo>
                <a:lnTo>
                  <a:pt x="0" y="228600"/>
                </a:lnTo>
                <a:lnTo>
                  <a:pt x="200025" y="457200"/>
                </a:lnTo>
                <a:lnTo>
                  <a:pt x="400050" y="228600"/>
                </a:lnTo>
                <a:lnTo>
                  <a:pt x="200025" y="0"/>
                </a:lnTo>
                <a:close/>
              </a:path>
            </a:pathLst>
          </a:custGeom>
          <a:solidFill>
            <a:srgbClr val="6FAC46"/>
          </a:solidFill>
        </p:spPr>
        <p:txBody>
          <a:bodyPr wrap="square" lIns="0" tIns="0" rIns="0" bIns="0" rtlCol="0"/>
          <a:lstStyle/>
          <a:p>
            <a:endParaRPr/>
          </a:p>
        </p:txBody>
      </p:sp>
      <p:sp>
        <p:nvSpPr>
          <p:cNvPr id="7" name="object 7"/>
          <p:cNvSpPr/>
          <p:nvPr/>
        </p:nvSpPr>
        <p:spPr>
          <a:xfrm>
            <a:off x="433387" y="433451"/>
            <a:ext cx="400050" cy="457200"/>
          </a:xfrm>
          <a:custGeom>
            <a:avLst/>
            <a:gdLst/>
            <a:ahLst/>
            <a:cxnLst/>
            <a:rect l="l" t="t" r="r" b="b"/>
            <a:pathLst>
              <a:path w="400050" h="457200">
                <a:moveTo>
                  <a:pt x="0" y="228600"/>
                </a:moveTo>
                <a:lnTo>
                  <a:pt x="200025" y="0"/>
                </a:lnTo>
                <a:lnTo>
                  <a:pt x="400050" y="228600"/>
                </a:lnTo>
                <a:lnTo>
                  <a:pt x="200025" y="457200"/>
                </a:lnTo>
                <a:lnTo>
                  <a:pt x="0" y="228600"/>
                </a:lnTo>
                <a:close/>
              </a:path>
            </a:pathLst>
          </a:custGeom>
          <a:ln w="9534">
            <a:solidFill>
              <a:srgbClr val="FFFFFF"/>
            </a:solidFill>
          </a:ln>
        </p:spPr>
        <p:txBody>
          <a:bodyPr wrap="square" lIns="0" tIns="0" rIns="0" bIns="0" rtlCol="0"/>
          <a:lstStyle/>
          <a:p>
            <a:endParaRPr/>
          </a:p>
        </p:txBody>
      </p:sp>
      <p:sp>
        <p:nvSpPr>
          <p:cNvPr id="8" name="object 8"/>
          <p:cNvSpPr/>
          <p:nvPr/>
        </p:nvSpPr>
        <p:spPr>
          <a:xfrm>
            <a:off x="395287" y="919225"/>
            <a:ext cx="476250" cy="466725"/>
          </a:xfrm>
          <a:custGeom>
            <a:avLst/>
            <a:gdLst/>
            <a:ahLst/>
            <a:cxnLst/>
            <a:rect l="l" t="t" r="r" b="b"/>
            <a:pathLst>
              <a:path w="476250" h="466725">
                <a:moveTo>
                  <a:pt x="238125" y="0"/>
                </a:moveTo>
                <a:lnTo>
                  <a:pt x="0" y="233299"/>
                </a:lnTo>
                <a:lnTo>
                  <a:pt x="238125" y="466725"/>
                </a:lnTo>
                <a:lnTo>
                  <a:pt x="476250" y="233299"/>
                </a:lnTo>
                <a:lnTo>
                  <a:pt x="238125" y="0"/>
                </a:lnTo>
                <a:close/>
              </a:path>
            </a:pathLst>
          </a:custGeom>
          <a:solidFill>
            <a:srgbClr val="A4A4A4"/>
          </a:solidFill>
        </p:spPr>
        <p:txBody>
          <a:bodyPr wrap="square" lIns="0" tIns="0" rIns="0" bIns="0" rtlCol="0"/>
          <a:lstStyle/>
          <a:p>
            <a:endParaRPr/>
          </a:p>
        </p:txBody>
      </p:sp>
      <p:sp>
        <p:nvSpPr>
          <p:cNvPr id="9" name="object 9"/>
          <p:cNvSpPr/>
          <p:nvPr/>
        </p:nvSpPr>
        <p:spPr>
          <a:xfrm>
            <a:off x="395287" y="919225"/>
            <a:ext cx="476250" cy="466725"/>
          </a:xfrm>
          <a:custGeom>
            <a:avLst/>
            <a:gdLst/>
            <a:ahLst/>
            <a:cxnLst/>
            <a:rect l="l" t="t" r="r" b="b"/>
            <a:pathLst>
              <a:path w="476250" h="466725">
                <a:moveTo>
                  <a:pt x="0" y="233299"/>
                </a:moveTo>
                <a:lnTo>
                  <a:pt x="238125" y="0"/>
                </a:lnTo>
                <a:lnTo>
                  <a:pt x="476250" y="233299"/>
                </a:lnTo>
                <a:lnTo>
                  <a:pt x="238125" y="466725"/>
                </a:lnTo>
                <a:lnTo>
                  <a:pt x="0" y="233299"/>
                </a:lnTo>
                <a:close/>
              </a:path>
            </a:pathLst>
          </a:custGeom>
          <a:ln w="9534">
            <a:solidFill>
              <a:srgbClr val="FFFFFF"/>
            </a:solidFill>
          </a:ln>
        </p:spPr>
        <p:txBody>
          <a:bodyPr wrap="square" lIns="0" tIns="0" rIns="0" bIns="0" rtlCol="0"/>
          <a:lstStyle/>
          <a:p>
            <a:endParaRPr/>
          </a:p>
        </p:txBody>
      </p:sp>
      <p:sp>
        <p:nvSpPr>
          <p:cNvPr id="10" name="object 10"/>
          <p:cNvSpPr/>
          <p:nvPr/>
        </p:nvSpPr>
        <p:spPr>
          <a:xfrm>
            <a:off x="11330051" y="1900301"/>
            <a:ext cx="57150" cy="3265804"/>
          </a:xfrm>
          <a:custGeom>
            <a:avLst/>
            <a:gdLst/>
            <a:ahLst/>
            <a:cxnLst/>
            <a:rect l="l" t="t" r="r" b="b"/>
            <a:pathLst>
              <a:path w="57150" h="3265804">
                <a:moveTo>
                  <a:pt x="0" y="0"/>
                </a:moveTo>
                <a:lnTo>
                  <a:pt x="56769" y="3265551"/>
                </a:lnTo>
              </a:path>
            </a:pathLst>
          </a:custGeom>
          <a:ln w="9534">
            <a:solidFill>
              <a:srgbClr val="BCD6ED"/>
            </a:solidFill>
          </a:ln>
        </p:spPr>
        <p:txBody>
          <a:bodyPr wrap="square" lIns="0" tIns="0" rIns="0" bIns="0" rtlCol="0"/>
          <a:lstStyle/>
          <a:p>
            <a:endParaRPr/>
          </a:p>
        </p:txBody>
      </p:sp>
      <p:sp>
        <p:nvSpPr>
          <p:cNvPr id="11" name="object 11"/>
          <p:cNvSpPr/>
          <p:nvPr/>
        </p:nvSpPr>
        <p:spPr>
          <a:xfrm>
            <a:off x="10963275" y="1895475"/>
            <a:ext cx="723900" cy="619125"/>
          </a:xfrm>
          <a:prstGeom prst="rect">
            <a:avLst/>
          </a:prstGeom>
          <a:blipFill>
            <a:blip r:embed="rId3" cstate="print"/>
            <a:stretch>
              <a:fillRect/>
            </a:stretch>
          </a:blipFill>
        </p:spPr>
        <p:txBody>
          <a:bodyPr wrap="square" lIns="0" tIns="0" rIns="0" bIns="0" rtlCol="0"/>
          <a:lstStyle/>
          <a:p>
            <a:endParaRPr/>
          </a:p>
        </p:txBody>
      </p:sp>
      <p:sp>
        <p:nvSpPr>
          <p:cNvPr id="12" name="object 12"/>
          <p:cNvSpPr/>
          <p:nvPr/>
        </p:nvSpPr>
        <p:spPr>
          <a:xfrm>
            <a:off x="10963275" y="2676525"/>
            <a:ext cx="723900" cy="628650"/>
          </a:xfrm>
          <a:prstGeom prst="rect">
            <a:avLst/>
          </a:prstGeom>
          <a:blipFill>
            <a:blip r:embed="rId4" cstate="print"/>
            <a:stretch>
              <a:fillRect/>
            </a:stretch>
          </a:blipFill>
        </p:spPr>
        <p:txBody>
          <a:bodyPr wrap="square" lIns="0" tIns="0" rIns="0" bIns="0" rtlCol="0"/>
          <a:lstStyle/>
          <a:p>
            <a:endParaRPr/>
          </a:p>
        </p:txBody>
      </p:sp>
      <p:sp>
        <p:nvSpPr>
          <p:cNvPr id="13" name="object 13"/>
          <p:cNvSpPr/>
          <p:nvPr/>
        </p:nvSpPr>
        <p:spPr>
          <a:xfrm>
            <a:off x="10963275" y="3467100"/>
            <a:ext cx="723900" cy="619125"/>
          </a:xfrm>
          <a:prstGeom prst="rect">
            <a:avLst/>
          </a:prstGeom>
          <a:blipFill>
            <a:blip r:embed="rId5" cstate="print"/>
            <a:stretch>
              <a:fillRect/>
            </a:stretch>
          </a:blipFill>
        </p:spPr>
        <p:txBody>
          <a:bodyPr wrap="square" lIns="0" tIns="0" rIns="0" bIns="0" rtlCol="0"/>
          <a:lstStyle/>
          <a:p>
            <a:endParaRPr/>
          </a:p>
        </p:txBody>
      </p:sp>
      <p:sp>
        <p:nvSpPr>
          <p:cNvPr id="14" name="object 14"/>
          <p:cNvSpPr/>
          <p:nvPr/>
        </p:nvSpPr>
        <p:spPr>
          <a:xfrm>
            <a:off x="10963275" y="4257675"/>
            <a:ext cx="723900" cy="628650"/>
          </a:xfrm>
          <a:prstGeom prst="rect">
            <a:avLst/>
          </a:prstGeom>
          <a:blipFill>
            <a:blip r:embed="rId6" cstate="print"/>
            <a:stretch>
              <a:fillRect/>
            </a:stretch>
          </a:blipFill>
        </p:spPr>
        <p:txBody>
          <a:bodyPr wrap="square" lIns="0" tIns="0" rIns="0" bIns="0" rtlCol="0"/>
          <a:lstStyle/>
          <a:p>
            <a:endParaRPr/>
          </a:p>
        </p:txBody>
      </p:sp>
      <p:sp>
        <p:nvSpPr>
          <p:cNvPr id="15" name="object 15"/>
          <p:cNvSpPr/>
          <p:nvPr/>
        </p:nvSpPr>
        <p:spPr>
          <a:xfrm>
            <a:off x="11020425" y="5153025"/>
            <a:ext cx="714375" cy="638175"/>
          </a:xfrm>
          <a:prstGeom prst="rect">
            <a:avLst/>
          </a:prstGeom>
          <a:blipFill>
            <a:blip r:embed="rId7" cstate="print"/>
            <a:stretch>
              <a:fillRect/>
            </a:stretch>
          </a:blipFill>
        </p:spPr>
        <p:txBody>
          <a:bodyPr wrap="square" lIns="0" tIns="0" rIns="0" bIns="0" rtlCol="0"/>
          <a:lstStyle/>
          <a:p>
            <a:endParaRPr/>
          </a:p>
        </p:txBody>
      </p:sp>
      <p:sp>
        <p:nvSpPr>
          <p:cNvPr id="16" name="object 16"/>
          <p:cNvSpPr txBox="1"/>
          <p:nvPr/>
        </p:nvSpPr>
        <p:spPr>
          <a:xfrm>
            <a:off x="1416050" y="1140961"/>
            <a:ext cx="9207500" cy="1188787"/>
          </a:xfrm>
          <a:prstGeom prst="rect">
            <a:avLst/>
          </a:prstGeom>
        </p:spPr>
        <p:txBody>
          <a:bodyPr vert="horz" wrap="square" lIns="0" tIns="16510" rIns="0" bIns="0" rtlCol="0">
            <a:spAutoFit/>
          </a:bodyPr>
          <a:lstStyle/>
          <a:p>
            <a:pPr algn="just" rtl="1"/>
            <a:r>
              <a:rPr lang="ar-MA" sz="2400" dirty="0" smtClean="0"/>
              <a:t>   </a:t>
            </a:r>
            <a:endParaRPr lang="fr-FR" sz="2400" dirty="0"/>
          </a:p>
          <a:p>
            <a:pPr marR="54610" algn="just" rtl="1">
              <a:lnSpc>
                <a:spcPct val="100000"/>
              </a:lnSpc>
              <a:spcBef>
                <a:spcPts val="2850"/>
              </a:spcBef>
            </a:pPr>
            <a:r>
              <a:rPr lang="ar-MA" sz="2800" dirty="0" smtClean="0"/>
              <a:t>    </a:t>
            </a:r>
            <a:endParaRPr sz="2800" dirty="0">
              <a:latin typeface="Arial"/>
              <a:cs typeface="Arial"/>
            </a:endParaRPr>
          </a:p>
        </p:txBody>
      </p:sp>
      <p:sp>
        <p:nvSpPr>
          <p:cNvPr id="18" name="object 16"/>
          <p:cNvSpPr txBox="1"/>
          <p:nvPr/>
        </p:nvSpPr>
        <p:spPr>
          <a:xfrm>
            <a:off x="933450" y="1385950"/>
            <a:ext cx="9810750" cy="2232662"/>
          </a:xfrm>
          <a:prstGeom prst="rect">
            <a:avLst/>
          </a:prstGeom>
          <a:solidFill>
            <a:schemeClr val="accent3">
              <a:lumMod val="40000"/>
              <a:lumOff val="60000"/>
            </a:schemeClr>
          </a:solidFill>
        </p:spPr>
        <p:txBody>
          <a:bodyPr vert="horz" wrap="square" lIns="0" tIns="16510" rIns="0" bIns="0" rtlCol="0">
            <a:spAutoFit/>
          </a:bodyPr>
          <a:lstStyle/>
          <a:p>
            <a:pPr algn="just" rtl="1"/>
            <a:r>
              <a:rPr lang="ar-MA" sz="2400" dirty="0" smtClean="0"/>
              <a:t>   </a:t>
            </a:r>
            <a:r>
              <a:rPr lang="ar-MA" sz="2400" dirty="0"/>
              <a:t>في هذا السياق جاءت هذه الاطروحة موضوع المناقشة في حوالي </a:t>
            </a:r>
            <a:r>
              <a:rPr lang="ar-MA" sz="2400" dirty="0" smtClean="0"/>
              <a:t>47</a:t>
            </a:r>
            <a:r>
              <a:rPr lang="ar-DZ" sz="2400" dirty="0" smtClean="0"/>
              <a:t>6</a:t>
            </a:r>
            <a:r>
              <a:rPr lang="ar-MA" sz="2400" dirty="0" smtClean="0"/>
              <a:t> </a:t>
            </a:r>
            <a:r>
              <a:rPr lang="ar-MA" sz="2400" dirty="0"/>
              <a:t>صفحة، تحمل عنوان " تدبير صفقات الجماعات الترابية ورهان الحكامة الجيدة بالمغرب"، وهو العنوان  الذي تضمن مفاهيم رئيسية عبارة عن مفاتيح لتحليل وحلحلة إشكالية الموضوع وتفكيكها من قبيل </a:t>
            </a:r>
            <a:r>
              <a:rPr lang="ar-MA" sz="2400" b="1" dirty="0">
                <a:solidFill>
                  <a:srgbClr val="FF0000"/>
                </a:solidFill>
              </a:rPr>
              <a:t>التدبير </a:t>
            </a:r>
            <a:r>
              <a:rPr lang="ar-MA" sz="2400" b="1" dirty="0" smtClean="0">
                <a:solidFill>
                  <a:srgbClr val="FF0000"/>
                </a:solidFill>
              </a:rPr>
              <a:t>– </a:t>
            </a:r>
            <a:r>
              <a:rPr lang="ar-MA" sz="2400" b="1" dirty="0">
                <a:solidFill>
                  <a:srgbClr val="FF0000"/>
                </a:solidFill>
              </a:rPr>
              <a:t>صفقات الجماعات الترابية- الحكامة الجيدة</a:t>
            </a:r>
            <a:r>
              <a:rPr lang="ar-MA" sz="2400" dirty="0"/>
              <a:t>، وهي المفاهيم التي تم التطرق لها في مقدمة الأطروحة (أنظر الصفحات من 10 إلى 14)، قبل وضع الإشكالية الرئيسية لهذه الدراسة </a:t>
            </a:r>
            <a:r>
              <a:rPr lang="ar-DZ" sz="2400" dirty="0" smtClean="0"/>
              <a:t>.</a:t>
            </a:r>
            <a:endParaRPr lang="ar-MA" sz="2400" dirty="0" smtClean="0"/>
          </a:p>
          <a:p>
            <a:pPr algn="just" rtl="1"/>
            <a:endParaRPr sz="2400" dirty="0">
              <a:latin typeface="Arial"/>
              <a:cs typeface="Arial"/>
            </a:endParaRPr>
          </a:p>
        </p:txBody>
      </p:sp>
      <p:sp>
        <p:nvSpPr>
          <p:cNvPr id="17" name="Ellipse 16"/>
          <p:cNvSpPr/>
          <p:nvPr/>
        </p:nvSpPr>
        <p:spPr>
          <a:xfrm>
            <a:off x="2971800" y="3305175"/>
            <a:ext cx="5410200" cy="914400"/>
          </a:xfrm>
          <a:prstGeom prst="ellipse">
            <a:avLst/>
          </a:prstGeom>
          <a:solidFill>
            <a:schemeClr val="accent6"/>
          </a:solidFill>
        </p:spPr>
        <p:style>
          <a:lnRef idx="2">
            <a:schemeClr val="dk1"/>
          </a:lnRef>
          <a:fillRef idx="1">
            <a:schemeClr val="lt1"/>
          </a:fillRef>
          <a:effectRef idx="0">
            <a:schemeClr val="dk1"/>
          </a:effectRef>
          <a:fontRef idx="minor">
            <a:schemeClr val="dk1"/>
          </a:fontRef>
        </p:style>
        <p:txBody>
          <a:bodyPr rtlCol="0" anchor="ctr"/>
          <a:lstStyle/>
          <a:p>
            <a:pPr algn="ctr"/>
            <a:r>
              <a:rPr lang="ar-DZ" sz="3600" b="1" dirty="0" smtClean="0">
                <a:effectLst>
                  <a:outerShdw blurRad="38100" dist="38100" dir="2700000" algn="tl">
                    <a:srgbClr val="000000">
                      <a:alpha val="43137"/>
                    </a:srgbClr>
                  </a:outerShdw>
                </a:effectLst>
              </a:rPr>
              <a:t>الإشكالية</a:t>
            </a:r>
            <a:endParaRPr lang="fr-FR" b="1" dirty="0">
              <a:effectLst>
                <a:outerShdw blurRad="38100" dist="38100" dir="2700000" algn="tl">
                  <a:srgbClr val="000000">
                    <a:alpha val="43137"/>
                  </a:srgbClr>
                </a:outerShdw>
              </a:effectLst>
            </a:endParaRPr>
          </a:p>
        </p:txBody>
      </p:sp>
      <p:sp>
        <p:nvSpPr>
          <p:cNvPr id="19" name="Ellipse 18"/>
          <p:cNvSpPr/>
          <p:nvPr/>
        </p:nvSpPr>
        <p:spPr>
          <a:xfrm>
            <a:off x="228601" y="4459477"/>
            <a:ext cx="10972800" cy="1941323"/>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rtl="1"/>
            <a:r>
              <a:rPr lang="ar-MA" sz="2000" b="1" dirty="0"/>
              <a:t>ما هي الاستراتيجية الكفيلة بتحقيق تدبير صفقات الجماعات الترابية قائم على النجاعة والفعالية، وبالشكل الذي يستجيب لبلوغ رهان الحكامة الجيدة؟ وإلى أي حد ساهمت الترسانة القانونية والمؤسساتية الفاعلة في تدبير ومراقبة صفقات الجماعات الترابية في تحقيق متطلبات الجودة والشفافية ؟</a:t>
            </a:r>
            <a:endParaRPr lang="fr-FR" sz="2000" dirty="0"/>
          </a:p>
        </p:txBody>
      </p:sp>
      <p:sp>
        <p:nvSpPr>
          <p:cNvPr id="20" name="Espace réservé du numéro de diapositive 19"/>
          <p:cNvSpPr>
            <a:spLocks noGrp="1"/>
          </p:cNvSpPr>
          <p:nvPr>
            <p:ph type="sldNum" sz="quarter" idx="7"/>
          </p:nvPr>
        </p:nvSpPr>
        <p:spPr/>
        <p:txBody>
          <a:bodyPr/>
          <a:lstStyle/>
          <a:p>
            <a:fld id="{B6F15528-21DE-4FAA-801E-634DDDAF4B2B}" type="slidenum">
              <a:rPr lang="fr-FR" smtClean="0"/>
              <a:pPr/>
              <a:t>12</a:t>
            </a:fld>
            <a:endParaRPr lang="fr-FR"/>
          </a:p>
        </p:txBody>
      </p:sp>
    </p:spTree>
    <p:extLst>
      <p:ext uri="{BB962C8B-B14F-4D97-AF65-F5344CB8AC3E}">
        <p14:creationId xmlns:p14="http://schemas.microsoft.com/office/powerpoint/2010/main" xmlns="" val="164584301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33462" y="88518"/>
            <a:ext cx="10072433" cy="660374"/>
          </a:xfrm>
          <a:prstGeom prst="rect">
            <a:avLst/>
          </a:prstGeom>
        </p:spPr>
        <p:txBody>
          <a:bodyPr vert="horz" wrap="square" lIns="0" tIns="16510" rIns="0" bIns="0" rtlCol="0">
            <a:spAutoFit/>
          </a:bodyPr>
          <a:lstStyle/>
          <a:p>
            <a:pPr marL="90170" algn="ctr">
              <a:lnSpc>
                <a:spcPts val="5560"/>
              </a:lnSpc>
            </a:pPr>
            <a:r>
              <a:rPr lang="ar-DZ" dirty="0" smtClean="0">
                <a:solidFill>
                  <a:srgbClr val="FF0000"/>
                </a:solidFill>
                <a:effectLst>
                  <a:outerShdw blurRad="38100" dist="38100" dir="2700000" algn="tl">
                    <a:srgbClr val="000000">
                      <a:alpha val="43137"/>
                    </a:srgbClr>
                  </a:outerShdw>
                </a:effectLst>
              </a:rPr>
              <a:t>التساؤلات الفرعية</a:t>
            </a:r>
            <a:endParaRPr lang="fr-FR" dirty="0">
              <a:solidFill>
                <a:srgbClr val="FF0000"/>
              </a:solidFill>
              <a:effectLst>
                <a:outerShdw blurRad="38100" dist="38100" dir="2700000" algn="tl">
                  <a:srgbClr val="000000">
                    <a:alpha val="43137"/>
                  </a:srgbClr>
                </a:outerShdw>
              </a:effectLst>
            </a:endParaRPr>
          </a:p>
        </p:txBody>
      </p:sp>
      <p:sp>
        <p:nvSpPr>
          <p:cNvPr id="3" name="object 3"/>
          <p:cNvSpPr/>
          <p:nvPr/>
        </p:nvSpPr>
        <p:spPr>
          <a:xfrm>
            <a:off x="933450" y="790575"/>
            <a:ext cx="10172700" cy="190500"/>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681037" y="700151"/>
            <a:ext cx="352425" cy="381000"/>
          </a:xfrm>
          <a:custGeom>
            <a:avLst/>
            <a:gdLst/>
            <a:ahLst/>
            <a:cxnLst/>
            <a:rect l="l" t="t" r="r" b="b"/>
            <a:pathLst>
              <a:path w="352425" h="381000">
                <a:moveTo>
                  <a:pt x="176212" y="0"/>
                </a:moveTo>
                <a:lnTo>
                  <a:pt x="0" y="190500"/>
                </a:lnTo>
                <a:lnTo>
                  <a:pt x="176212" y="381000"/>
                </a:lnTo>
                <a:lnTo>
                  <a:pt x="352425" y="190500"/>
                </a:lnTo>
                <a:lnTo>
                  <a:pt x="176212" y="0"/>
                </a:lnTo>
                <a:close/>
              </a:path>
            </a:pathLst>
          </a:custGeom>
          <a:solidFill>
            <a:srgbClr val="FFC000"/>
          </a:solidFill>
        </p:spPr>
        <p:txBody>
          <a:bodyPr wrap="square" lIns="0" tIns="0" rIns="0" bIns="0" rtlCol="0"/>
          <a:lstStyle/>
          <a:p>
            <a:endParaRPr/>
          </a:p>
        </p:txBody>
      </p:sp>
      <p:sp>
        <p:nvSpPr>
          <p:cNvPr id="5" name="object 5"/>
          <p:cNvSpPr/>
          <p:nvPr/>
        </p:nvSpPr>
        <p:spPr>
          <a:xfrm>
            <a:off x="681037" y="700151"/>
            <a:ext cx="352425" cy="381000"/>
          </a:xfrm>
          <a:custGeom>
            <a:avLst/>
            <a:gdLst/>
            <a:ahLst/>
            <a:cxnLst/>
            <a:rect l="l" t="t" r="r" b="b"/>
            <a:pathLst>
              <a:path w="352425" h="381000">
                <a:moveTo>
                  <a:pt x="0" y="190500"/>
                </a:moveTo>
                <a:lnTo>
                  <a:pt x="176212" y="0"/>
                </a:lnTo>
                <a:lnTo>
                  <a:pt x="352425" y="190500"/>
                </a:lnTo>
                <a:lnTo>
                  <a:pt x="176212" y="381000"/>
                </a:lnTo>
                <a:lnTo>
                  <a:pt x="0" y="190500"/>
                </a:lnTo>
                <a:close/>
              </a:path>
            </a:pathLst>
          </a:custGeom>
          <a:ln w="9534">
            <a:solidFill>
              <a:srgbClr val="FFFFFF"/>
            </a:solidFill>
          </a:ln>
        </p:spPr>
        <p:txBody>
          <a:bodyPr wrap="square" lIns="0" tIns="0" rIns="0" bIns="0" rtlCol="0"/>
          <a:lstStyle/>
          <a:p>
            <a:endParaRPr/>
          </a:p>
        </p:txBody>
      </p:sp>
      <p:sp>
        <p:nvSpPr>
          <p:cNvPr id="6" name="object 6"/>
          <p:cNvSpPr/>
          <p:nvPr/>
        </p:nvSpPr>
        <p:spPr>
          <a:xfrm>
            <a:off x="433387" y="433451"/>
            <a:ext cx="400050" cy="457200"/>
          </a:xfrm>
          <a:custGeom>
            <a:avLst/>
            <a:gdLst/>
            <a:ahLst/>
            <a:cxnLst/>
            <a:rect l="l" t="t" r="r" b="b"/>
            <a:pathLst>
              <a:path w="400050" h="457200">
                <a:moveTo>
                  <a:pt x="200025" y="0"/>
                </a:moveTo>
                <a:lnTo>
                  <a:pt x="0" y="228600"/>
                </a:lnTo>
                <a:lnTo>
                  <a:pt x="200025" y="457200"/>
                </a:lnTo>
                <a:lnTo>
                  <a:pt x="400050" y="228600"/>
                </a:lnTo>
                <a:lnTo>
                  <a:pt x="200025" y="0"/>
                </a:lnTo>
                <a:close/>
              </a:path>
            </a:pathLst>
          </a:custGeom>
          <a:solidFill>
            <a:srgbClr val="6FAC46"/>
          </a:solidFill>
        </p:spPr>
        <p:txBody>
          <a:bodyPr wrap="square" lIns="0" tIns="0" rIns="0" bIns="0" rtlCol="0"/>
          <a:lstStyle/>
          <a:p>
            <a:endParaRPr/>
          </a:p>
        </p:txBody>
      </p:sp>
      <p:sp>
        <p:nvSpPr>
          <p:cNvPr id="7" name="object 7"/>
          <p:cNvSpPr/>
          <p:nvPr/>
        </p:nvSpPr>
        <p:spPr>
          <a:xfrm>
            <a:off x="433387" y="433451"/>
            <a:ext cx="400050" cy="457200"/>
          </a:xfrm>
          <a:custGeom>
            <a:avLst/>
            <a:gdLst/>
            <a:ahLst/>
            <a:cxnLst/>
            <a:rect l="l" t="t" r="r" b="b"/>
            <a:pathLst>
              <a:path w="400050" h="457200">
                <a:moveTo>
                  <a:pt x="0" y="228600"/>
                </a:moveTo>
                <a:lnTo>
                  <a:pt x="200025" y="0"/>
                </a:lnTo>
                <a:lnTo>
                  <a:pt x="400050" y="228600"/>
                </a:lnTo>
                <a:lnTo>
                  <a:pt x="200025" y="457200"/>
                </a:lnTo>
                <a:lnTo>
                  <a:pt x="0" y="228600"/>
                </a:lnTo>
                <a:close/>
              </a:path>
            </a:pathLst>
          </a:custGeom>
          <a:ln w="9534">
            <a:solidFill>
              <a:srgbClr val="FFFFFF"/>
            </a:solidFill>
          </a:ln>
        </p:spPr>
        <p:txBody>
          <a:bodyPr wrap="square" lIns="0" tIns="0" rIns="0" bIns="0" rtlCol="0"/>
          <a:lstStyle/>
          <a:p>
            <a:endParaRPr/>
          </a:p>
        </p:txBody>
      </p:sp>
      <p:sp>
        <p:nvSpPr>
          <p:cNvPr id="8" name="object 8"/>
          <p:cNvSpPr/>
          <p:nvPr/>
        </p:nvSpPr>
        <p:spPr>
          <a:xfrm>
            <a:off x="395287" y="919225"/>
            <a:ext cx="476250" cy="466725"/>
          </a:xfrm>
          <a:custGeom>
            <a:avLst/>
            <a:gdLst/>
            <a:ahLst/>
            <a:cxnLst/>
            <a:rect l="l" t="t" r="r" b="b"/>
            <a:pathLst>
              <a:path w="476250" h="466725">
                <a:moveTo>
                  <a:pt x="238125" y="0"/>
                </a:moveTo>
                <a:lnTo>
                  <a:pt x="0" y="233299"/>
                </a:lnTo>
                <a:lnTo>
                  <a:pt x="238125" y="466725"/>
                </a:lnTo>
                <a:lnTo>
                  <a:pt x="476250" y="233299"/>
                </a:lnTo>
                <a:lnTo>
                  <a:pt x="238125" y="0"/>
                </a:lnTo>
                <a:close/>
              </a:path>
            </a:pathLst>
          </a:custGeom>
          <a:solidFill>
            <a:srgbClr val="A4A4A4"/>
          </a:solidFill>
        </p:spPr>
        <p:txBody>
          <a:bodyPr wrap="square" lIns="0" tIns="0" rIns="0" bIns="0" rtlCol="0"/>
          <a:lstStyle/>
          <a:p>
            <a:endParaRPr/>
          </a:p>
        </p:txBody>
      </p:sp>
      <p:sp>
        <p:nvSpPr>
          <p:cNvPr id="9" name="object 9"/>
          <p:cNvSpPr/>
          <p:nvPr/>
        </p:nvSpPr>
        <p:spPr>
          <a:xfrm>
            <a:off x="395287" y="919225"/>
            <a:ext cx="476250" cy="466725"/>
          </a:xfrm>
          <a:custGeom>
            <a:avLst/>
            <a:gdLst/>
            <a:ahLst/>
            <a:cxnLst/>
            <a:rect l="l" t="t" r="r" b="b"/>
            <a:pathLst>
              <a:path w="476250" h="466725">
                <a:moveTo>
                  <a:pt x="0" y="233299"/>
                </a:moveTo>
                <a:lnTo>
                  <a:pt x="238125" y="0"/>
                </a:lnTo>
                <a:lnTo>
                  <a:pt x="476250" y="233299"/>
                </a:lnTo>
                <a:lnTo>
                  <a:pt x="238125" y="466725"/>
                </a:lnTo>
                <a:lnTo>
                  <a:pt x="0" y="233299"/>
                </a:lnTo>
                <a:close/>
              </a:path>
            </a:pathLst>
          </a:custGeom>
          <a:ln w="9534">
            <a:solidFill>
              <a:srgbClr val="FFFFFF"/>
            </a:solidFill>
          </a:ln>
        </p:spPr>
        <p:txBody>
          <a:bodyPr wrap="square" lIns="0" tIns="0" rIns="0" bIns="0" rtlCol="0"/>
          <a:lstStyle/>
          <a:p>
            <a:endParaRPr/>
          </a:p>
        </p:txBody>
      </p:sp>
      <p:sp>
        <p:nvSpPr>
          <p:cNvPr id="10" name="object 10"/>
          <p:cNvSpPr/>
          <p:nvPr/>
        </p:nvSpPr>
        <p:spPr>
          <a:xfrm>
            <a:off x="11330051" y="1900301"/>
            <a:ext cx="57150" cy="3265804"/>
          </a:xfrm>
          <a:custGeom>
            <a:avLst/>
            <a:gdLst/>
            <a:ahLst/>
            <a:cxnLst/>
            <a:rect l="l" t="t" r="r" b="b"/>
            <a:pathLst>
              <a:path w="57150" h="3265804">
                <a:moveTo>
                  <a:pt x="0" y="0"/>
                </a:moveTo>
                <a:lnTo>
                  <a:pt x="56769" y="3265551"/>
                </a:lnTo>
              </a:path>
            </a:pathLst>
          </a:custGeom>
          <a:ln w="9534">
            <a:solidFill>
              <a:srgbClr val="BCD6ED"/>
            </a:solidFill>
          </a:ln>
        </p:spPr>
        <p:txBody>
          <a:bodyPr wrap="square" lIns="0" tIns="0" rIns="0" bIns="0" rtlCol="0"/>
          <a:lstStyle/>
          <a:p>
            <a:endParaRPr/>
          </a:p>
        </p:txBody>
      </p:sp>
      <p:sp>
        <p:nvSpPr>
          <p:cNvPr id="11" name="object 11"/>
          <p:cNvSpPr/>
          <p:nvPr/>
        </p:nvSpPr>
        <p:spPr>
          <a:xfrm>
            <a:off x="10963275" y="1895475"/>
            <a:ext cx="723900" cy="619125"/>
          </a:xfrm>
          <a:prstGeom prst="rect">
            <a:avLst/>
          </a:prstGeom>
          <a:blipFill>
            <a:blip r:embed="rId3" cstate="print"/>
            <a:stretch>
              <a:fillRect/>
            </a:stretch>
          </a:blipFill>
        </p:spPr>
        <p:txBody>
          <a:bodyPr wrap="square" lIns="0" tIns="0" rIns="0" bIns="0" rtlCol="0"/>
          <a:lstStyle/>
          <a:p>
            <a:endParaRPr/>
          </a:p>
        </p:txBody>
      </p:sp>
      <p:sp>
        <p:nvSpPr>
          <p:cNvPr id="12" name="object 12"/>
          <p:cNvSpPr/>
          <p:nvPr/>
        </p:nvSpPr>
        <p:spPr>
          <a:xfrm>
            <a:off x="10963275" y="2676525"/>
            <a:ext cx="723900" cy="628650"/>
          </a:xfrm>
          <a:prstGeom prst="rect">
            <a:avLst/>
          </a:prstGeom>
          <a:blipFill>
            <a:blip r:embed="rId4" cstate="print"/>
            <a:stretch>
              <a:fillRect/>
            </a:stretch>
          </a:blipFill>
        </p:spPr>
        <p:txBody>
          <a:bodyPr wrap="square" lIns="0" tIns="0" rIns="0" bIns="0" rtlCol="0"/>
          <a:lstStyle/>
          <a:p>
            <a:endParaRPr/>
          </a:p>
        </p:txBody>
      </p:sp>
      <p:sp>
        <p:nvSpPr>
          <p:cNvPr id="13" name="object 13"/>
          <p:cNvSpPr/>
          <p:nvPr/>
        </p:nvSpPr>
        <p:spPr>
          <a:xfrm>
            <a:off x="10963275" y="3467100"/>
            <a:ext cx="723900" cy="619125"/>
          </a:xfrm>
          <a:prstGeom prst="rect">
            <a:avLst/>
          </a:prstGeom>
          <a:blipFill>
            <a:blip r:embed="rId5" cstate="print"/>
            <a:stretch>
              <a:fillRect/>
            </a:stretch>
          </a:blipFill>
        </p:spPr>
        <p:txBody>
          <a:bodyPr wrap="square" lIns="0" tIns="0" rIns="0" bIns="0" rtlCol="0"/>
          <a:lstStyle/>
          <a:p>
            <a:endParaRPr/>
          </a:p>
        </p:txBody>
      </p:sp>
      <p:sp>
        <p:nvSpPr>
          <p:cNvPr id="14" name="object 14"/>
          <p:cNvSpPr/>
          <p:nvPr/>
        </p:nvSpPr>
        <p:spPr>
          <a:xfrm>
            <a:off x="10963275" y="4257675"/>
            <a:ext cx="723900" cy="628650"/>
          </a:xfrm>
          <a:prstGeom prst="rect">
            <a:avLst/>
          </a:prstGeom>
          <a:blipFill>
            <a:blip r:embed="rId6" cstate="print"/>
            <a:stretch>
              <a:fillRect/>
            </a:stretch>
          </a:blipFill>
        </p:spPr>
        <p:txBody>
          <a:bodyPr wrap="square" lIns="0" tIns="0" rIns="0" bIns="0" rtlCol="0"/>
          <a:lstStyle/>
          <a:p>
            <a:endParaRPr/>
          </a:p>
        </p:txBody>
      </p:sp>
      <p:sp>
        <p:nvSpPr>
          <p:cNvPr id="15" name="object 15"/>
          <p:cNvSpPr/>
          <p:nvPr/>
        </p:nvSpPr>
        <p:spPr>
          <a:xfrm>
            <a:off x="11020425" y="5153025"/>
            <a:ext cx="714375" cy="638175"/>
          </a:xfrm>
          <a:prstGeom prst="rect">
            <a:avLst/>
          </a:prstGeom>
          <a:blipFill>
            <a:blip r:embed="rId7" cstate="print"/>
            <a:stretch>
              <a:fillRect/>
            </a:stretch>
          </a:blipFill>
        </p:spPr>
        <p:txBody>
          <a:bodyPr wrap="square" lIns="0" tIns="0" rIns="0" bIns="0" rtlCol="0"/>
          <a:lstStyle/>
          <a:p>
            <a:endParaRPr/>
          </a:p>
        </p:txBody>
      </p:sp>
      <p:sp>
        <p:nvSpPr>
          <p:cNvPr id="16" name="object 16"/>
          <p:cNvSpPr txBox="1"/>
          <p:nvPr/>
        </p:nvSpPr>
        <p:spPr>
          <a:xfrm>
            <a:off x="1416050" y="1140961"/>
            <a:ext cx="9207500" cy="1188787"/>
          </a:xfrm>
          <a:prstGeom prst="rect">
            <a:avLst/>
          </a:prstGeom>
        </p:spPr>
        <p:txBody>
          <a:bodyPr vert="horz" wrap="square" lIns="0" tIns="16510" rIns="0" bIns="0" rtlCol="0">
            <a:spAutoFit/>
          </a:bodyPr>
          <a:lstStyle/>
          <a:p>
            <a:pPr algn="just" rtl="1"/>
            <a:r>
              <a:rPr lang="ar-MA" sz="2400" dirty="0" smtClean="0"/>
              <a:t>   </a:t>
            </a:r>
            <a:endParaRPr lang="fr-FR" sz="2400" dirty="0"/>
          </a:p>
          <a:p>
            <a:pPr marR="54610" algn="just" rtl="1">
              <a:lnSpc>
                <a:spcPct val="100000"/>
              </a:lnSpc>
              <a:spcBef>
                <a:spcPts val="2850"/>
              </a:spcBef>
            </a:pPr>
            <a:r>
              <a:rPr lang="ar-MA" sz="2800" dirty="0" smtClean="0"/>
              <a:t>    </a:t>
            </a:r>
            <a:endParaRPr sz="2800" dirty="0">
              <a:latin typeface="Arial"/>
              <a:cs typeface="Arial"/>
            </a:endParaRPr>
          </a:p>
        </p:txBody>
      </p:sp>
      <p:sp>
        <p:nvSpPr>
          <p:cNvPr id="18" name="object 16"/>
          <p:cNvSpPr txBox="1"/>
          <p:nvPr/>
        </p:nvSpPr>
        <p:spPr>
          <a:xfrm>
            <a:off x="1416050" y="1385950"/>
            <a:ext cx="9328150" cy="4817986"/>
          </a:xfrm>
          <a:prstGeom prst="rect">
            <a:avLst/>
          </a:prstGeom>
        </p:spPr>
        <p:txBody>
          <a:bodyPr vert="horz" wrap="square" lIns="0" tIns="16510" rIns="0" bIns="0" rtlCol="0">
            <a:spAutoFit/>
          </a:bodyPr>
          <a:lstStyle/>
          <a:p>
            <a:pPr algn="r" rtl="1"/>
            <a:r>
              <a:rPr lang="ar-MA" sz="2400" dirty="0"/>
              <a:t>وهي الإشكالية التي تفرعت عنها مجموعة من التساؤلات الفرعية من قبيل:</a:t>
            </a:r>
            <a:endParaRPr lang="fr-FR" sz="2400" dirty="0"/>
          </a:p>
          <a:p>
            <a:pPr marL="342900" lvl="0" indent="-342900" algn="r" rtl="1">
              <a:buFont typeface="Wingdings" panose="05000000000000000000" pitchFamily="2" charset="2"/>
              <a:buChar char="v"/>
            </a:pPr>
            <a:r>
              <a:rPr lang="ar-MA" sz="2400" b="1" dirty="0"/>
              <a:t>أين تتجلى مظاهر الحكامة الجيدة في مساطر إعداد وإبرام صفقات الجماعات الترابية؟</a:t>
            </a:r>
            <a:endParaRPr lang="fr-FR" sz="2400" b="1" dirty="0"/>
          </a:p>
          <a:p>
            <a:pPr marL="342900" lvl="0" indent="-342900" algn="r" rtl="1">
              <a:buFont typeface="Wingdings" panose="05000000000000000000" pitchFamily="2" charset="2"/>
              <a:buChar char="v"/>
            </a:pPr>
            <a:r>
              <a:rPr lang="ar-MA" sz="2400" b="1" dirty="0"/>
              <a:t>ماهي الاختلالات التنظيمية والقانونية التي تعرفها منظومة صفقات الجماعات الترابية؟</a:t>
            </a:r>
            <a:endParaRPr lang="fr-FR" sz="2400" b="1" dirty="0"/>
          </a:p>
          <a:p>
            <a:pPr marL="342900" lvl="0" indent="-342900" algn="r" rtl="1">
              <a:buFont typeface="Wingdings" panose="05000000000000000000" pitchFamily="2" charset="2"/>
              <a:buChar char="v"/>
            </a:pPr>
            <a:r>
              <a:rPr lang="ar-MA" sz="2400" b="1" dirty="0"/>
              <a:t>ماهي المرتكزات </a:t>
            </a:r>
            <a:r>
              <a:rPr lang="ar-MA" sz="2400" b="1" dirty="0" err="1"/>
              <a:t>الحكماتية</a:t>
            </a:r>
            <a:r>
              <a:rPr lang="ar-MA" sz="2400" b="1" dirty="0"/>
              <a:t> الناظمة لتدبير صفقات الجماعات الترابية؟</a:t>
            </a:r>
            <a:endParaRPr lang="fr-FR" sz="2400" b="1" dirty="0"/>
          </a:p>
          <a:p>
            <a:pPr marL="342900" lvl="0" indent="-342900" algn="r" rtl="1">
              <a:buFont typeface="Wingdings" panose="05000000000000000000" pitchFamily="2" charset="2"/>
              <a:buChar char="v"/>
            </a:pPr>
            <a:r>
              <a:rPr lang="ar-MA" sz="2400" b="1" dirty="0"/>
              <a:t>إلى أي حد استطاع المشرع إصلاح اختلالات منظومة إبرام صفقات الجماعات الترابية من خلال مبادئ الحكامة على ضوء مرسوم 20 مارس 2013؟</a:t>
            </a:r>
            <a:endParaRPr lang="fr-FR" sz="2400" b="1" dirty="0"/>
          </a:p>
          <a:p>
            <a:pPr marL="342900" lvl="0" indent="-342900" algn="r" rtl="1">
              <a:buFont typeface="Wingdings" panose="05000000000000000000" pitchFamily="2" charset="2"/>
              <a:buChar char="v"/>
            </a:pPr>
            <a:r>
              <a:rPr lang="ar-MA" sz="2400" b="1" dirty="0"/>
              <a:t>ما هي الأجهزة والمؤشرات المتدخلة في تجويد تدبير صفقات الجماعات الترابية؟</a:t>
            </a:r>
            <a:endParaRPr lang="fr-FR" sz="2400" b="1" dirty="0"/>
          </a:p>
          <a:p>
            <a:pPr marL="342900" lvl="0" indent="-342900" algn="r" rtl="1">
              <a:buFont typeface="Wingdings" panose="05000000000000000000" pitchFamily="2" charset="2"/>
              <a:buChar char="v"/>
            </a:pPr>
            <a:r>
              <a:rPr lang="ar-MA" sz="2400" b="1" dirty="0"/>
              <a:t>وماهي الإشكالات القانونية والمؤسساتية التي تعرفها منظومة الرقابة على صفقات الجماعات الترابية؟</a:t>
            </a:r>
            <a:endParaRPr lang="fr-FR" sz="2400" b="1" dirty="0"/>
          </a:p>
          <a:p>
            <a:pPr marL="342900" lvl="0" indent="-342900" algn="r" rtl="1">
              <a:buFont typeface="Wingdings" panose="05000000000000000000" pitchFamily="2" charset="2"/>
              <a:buChar char="v"/>
            </a:pPr>
            <a:r>
              <a:rPr lang="ar-MA" sz="2400" b="1" dirty="0"/>
              <a:t>ماهي المداخل الرئيسية لتأهيل نظام الرقابة المطبق على صفقات الجماعات الترابية؟</a:t>
            </a:r>
            <a:endParaRPr lang="fr-FR" sz="2400" b="1" dirty="0"/>
          </a:p>
          <a:p>
            <a:pPr marL="342900" lvl="0" indent="-342900" algn="r" rtl="1">
              <a:buFont typeface="Wingdings" panose="05000000000000000000" pitchFamily="2" charset="2"/>
              <a:buChar char="v"/>
            </a:pPr>
            <a:r>
              <a:rPr lang="ar-MA" sz="2400" b="1" dirty="0"/>
              <a:t>وهل يشكل تأهيل العنصر البشري مدخلا لحسن تدبير صفقات الجماعات الترابية؟</a:t>
            </a:r>
            <a:endParaRPr lang="fr-FR" sz="2400" b="1" dirty="0"/>
          </a:p>
          <a:p>
            <a:pPr marL="342900" lvl="0" indent="-342900" algn="r" rtl="1">
              <a:buFont typeface="Wingdings" panose="05000000000000000000" pitchFamily="2" charset="2"/>
              <a:buChar char="v"/>
            </a:pPr>
            <a:r>
              <a:rPr lang="ar-MA" sz="2400" b="1" dirty="0"/>
              <a:t>وما هو دور وسائل الإعلام المحلية في تجويد صفقات الجماعات الترابية؟</a:t>
            </a:r>
            <a:endParaRPr lang="fr-FR" sz="2400" b="1" dirty="0"/>
          </a:p>
          <a:p>
            <a:pPr algn="r" rtl="1"/>
            <a:endParaRPr sz="2400" dirty="0">
              <a:latin typeface="Arial"/>
              <a:cs typeface="Arial"/>
            </a:endParaRPr>
          </a:p>
        </p:txBody>
      </p:sp>
      <p:sp>
        <p:nvSpPr>
          <p:cNvPr id="17" name="Espace réservé du numéro de diapositive 16"/>
          <p:cNvSpPr>
            <a:spLocks noGrp="1"/>
          </p:cNvSpPr>
          <p:nvPr>
            <p:ph type="sldNum" sz="quarter" idx="7"/>
          </p:nvPr>
        </p:nvSpPr>
        <p:spPr/>
        <p:txBody>
          <a:bodyPr/>
          <a:lstStyle/>
          <a:p>
            <a:fld id="{B6F15528-21DE-4FAA-801E-634DDDAF4B2B}" type="slidenum">
              <a:rPr lang="fr-FR" smtClean="0"/>
              <a:pPr/>
              <a:t>13</a:t>
            </a:fld>
            <a:endParaRPr lang="fr-FR"/>
          </a:p>
        </p:txBody>
      </p:sp>
    </p:spTree>
    <p:extLst>
      <p:ext uri="{BB962C8B-B14F-4D97-AF65-F5344CB8AC3E}">
        <p14:creationId xmlns:p14="http://schemas.microsoft.com/office/powerpoint/2010/main" xmlns="" val="17783467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33462" y="88518"/>
            <a:ext cx="10072433" cy="660374"/>
          </a:xfrm>
          <a:prstGeom prst="rect">
            <a:avLst/>
          </a:prstGeom>
        </p:spPr>
        <p:txBody>
          <a:bodyPr vert="horz" wrap="square" lIns="0" tIns="16510" rIns="0" bIns="0" rtlCol="0">
            <a:spAutoFit/>
          </a:bodyPr>
          <a:lstStyle/>
          <a:p>
            <a:pPr marL="90170" algn="ctr">
              <a:lnSpc>
                <a:spcPts val="5560"/>
              </a:lnSpc>
            </a:pPr>
            <a:r>
              <a:rPr lang="ar-DZ" dirty="0" smtClean="0">
                <a:solidFill>
                  <a:srgbClr val="FF0000"/>
                </a:solidFill>
                <a:effectLst>
                  <a:outerShdw blurRad="38100" dist="38100" dir="2700000" algn="tl">
                    <a:srgbClr val="000000">
                      <a:alpha val="43137"/>
                    </a:srgbClr>
                  </a:outerShdw>
                </a:effectLst>
              </a:rPr>
              <a:t>فرضيات الأطروحة</a:t>
            </a:r>
            <a:endParaRPr lang="fr-FR" dirty="0">
              <a:solidFill>
                <a:srgbClr val="FF0000"/>
              </a:solidFill>
              <a:effectLst>
                <a:outerShdw blurRad="38100" dist="38100" dir="2700000" algn="tl">
                  <a:srgbClr val="000000">
                    <a:alpha val="43137"/>
                  </a:srgbClr>
                </a:outerShdw>
              </a:effectLst>
            </a:endParaRPr>
          </a:p>
        </p:txBody>
      </p:sp>
      <p:sp>
        <p:nvSpPr>
          <p:cNvPr id="3" name="object 3"/>
          <p:cNvSpPr/>
          <p:nvPr/>
        </p:nvSpPr>
        <p:spPr>
          <a:xfrm>
            <a:off x="933450" y="790575"/>
            <a:ext cx="10172700" cy="190500"/>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681037" y="700151"/>
            <a:ext cx="352425" cy="381000"/>
          </a:xfrm>
          <a:custGeom>
            <a:avLst/>
            <a:gdLst/>
            <a:ahLst/>
            <a:cxnLst/>
            <a:rect l="l" t="t" r="r" b="b"/>
            <a:pathLst>
              <a:path w="352425" h="381000">
                <a:moveTo>
                  <a:pt x="176212" y="0"/>
                </a:moveTo>
                <a:lnTo>
                  <a:pt x="0" y="190500"/>
                </a:lnTo>
                <a:lnTo>
                  <a:pt x="176212" y="381000"/>
                </a:lnTo>
                <a:lnTo>
                  <a:pt x="352425" y="190500"/>
                </a:lnTo>
                <a:lnTo>
                  <a:pt x="176212" y="0"/>
                </a:lnTo>
                <a:close/>
              </a:path>
            </a:pathLst>
          </a:custGeom>
          <a:solidFill>
            <a:srgbClr val="FFC000"/>
          </a:solidFill>
        </p:spPr>
        <p:txBody>
          <a:bodyPr wrap="square" lIns="0" tIns="0" rIns="0" bIns="0" rtlCol="0"/>
          <a:lstStyle/>
          <a:p>
            <a:endParaRPr/>
          </a:p>
        </p:txBody>
      </p:sp>
      <p:sp>
        <p:nvSpPr>
          <p:cNvPr id="5" name="object 5"/>
          <p:cNvSpPr/>
          <p:nvPr/>
        </p:nvSpPr>
        <p:spPr>
          <a:xfrm>
            <a:off x="681037" y="700151"/>
            <a:ext cx="352425" cy="381000"/>
          </a:xfrm>
          <a:custGeom>
            <a:avLst/>
            <a:gdLst/>
            <a:ahLst/>
            <a:cxnLst/>
            <a:rect l="l" t="t" r="r" b="b"/>
            <a:pathLst>
              <a:path w="352425" h="381000">
                <a:moveTo>
                  <a:pt x="0" y="190500"/>
                </a:moveTo>
                <a:lnTo>
                  <a:pt x="176212" y="0"/>
                </a:lnTo>
                <a:lnTo>
                  <a:pt x="352425" y="190500"/>
                </a:lnTo>
                <a:lnTo>
                  <a:pt x="176212" y="381000"/>
                </a:lnTo>
                <a:lnTo>
                  <a:pt x="0" y="190500"/>
                </a:lnTo>
                <a:close/>
              </a:path>
            </a:pathLst>
          </a:custGeom>
          <a:ln w="9534">
            <a:solidFill>
              <a:srgbClr val="FFFFFF"/>
            </a:solidFill>
          </a:ln>
        </p:spPr>
        <p:txBody>
          <a:bodyPr wrap="square" lIns="0" tIns="0" rIns="0" bIns="0" rtlCol="0"/>
          <a:lstStyle/>
          <a:p>
            <a:endParaRPr/>
          </a:p>
        </p:txBody>
      </p:sp>
      <p:sp>
        <p:nvSpPr>
          <p:cNvPr id="6" name="object 6"/>
          <p:cNvSpPr/>
          <p:nvPr/>
        </p:nvSpPr>
        <p:spPr>
          <a:xfrm>
            <a:off x="433387" y="433451"/>
            <a:ext cx="400050" cy="457200"/>
          </a:xfrm>
          <a:custGeom>
            <a:avLst/>
            <a:gdLst/>
            <a:ahLst/>
            <a:cxnLst/>
            <a:rect l="l" t="t" r="r" b="b"/>
            <a:pathLst>
              <a:path w="400050" h="457200">
                <a:moveTo>
                  <a:pt x="200025" y="0"/>
                </a:moveTo>
                <a:lnTo>
                  <a:pt x="0" y="228600"/>
                </a:lnTo>
                <a:lnTo>
                  <a:pt x="200025" y="457200"/>
                </a:lnTo>
                <a:lnTo>
                  <a:pt x="400050" y="228600"/>
                </a:lnTo>
                <a:lnTo>
                  <a:pt x="200025" y="0"/>
                </a:lnTo>
                <a:close/>
              </a:path>
            </a:pathLst>
          </a:custGeom>
          <a:solidFill>
            <a:srgbClr val="6FAC46"/>
          </a:solidFill>
        </p:spPr>
        <p:txBody>
          <a:bodyPr wrap="square" lIns="0" tIns="0" rIns="0" bIns="0" rtlCol="0"/>
          <a:lstStyle/>
          <a:p>
            <a:endParaRPr/>
          </a:p>
        </p:txBody>
      </p:sp>
      <p:sp>
        <p:nvSpPr>
          <p:cNvPr id="7" name="object 7"/>
          <p:cNvSpPr/>
          <p:nvPr/>
        </p:nvSpPr>
        <p:spPr>
          <a:xfrm>
            <a:off x="433387" y="433451"/>
            <a:ext cx="400050" cy="457200"/>
          </a:xfrm>
          <a:custGeom>
            <a:avLst/>
            <a:gdLst/>
            <a:ahLst/>
            <a:cxnLst/>
            <a:rect l="l" t="t" r="r" b="b"/>
            <a:pathLst>
              <a:path w="400050" h="457200">
                <a:moveTo>
                  <a:pt x="0" y="228600"/>
                </a:moveTo>
                <a:lnTo>
                  <a:pt x="200025" y="0"/>
                </a:lnTo>
                <a:lnTo>
                  <a:pt x="400050" y="228600"/>
                </a:lnTo>
                <a:lnTo>
                  <a:pt x="200025" y="457200"/>
                </a:lnTo>
                <a:lnTo>
                  <a:pt x="0" y="228600"/>
                </a:lnTo>
                <a:close/>
              </a:path>
            </a:pathLst>
          </a:custGeom>
          <a:ln w="9534">
            <a:solidFill>
              <a:srgbClr val="FFFFFF"/>
            </a:solidFill>
          </a:ln>
        </p:spPr>
        <p:txBody>
          <a:bodyPr wrap="square" lIns="0" tIns="0" rIns="0" bIns="0" rtlCol="0"/>
          <a:lstStyle/>
          <a:p>
            <a:endParaRPr/>
          </a:p>
        </p:txBody>
      </p:sp>
      <p:sp>
        <p:nvSpPr>
          <p:cNvPr id="8" name="object 8"/>
          <p:cNvSpPr/>
          <p:nvPr/>
        </p:nvSpPr>
        <p:spPr>
          <a:xfrm>
            <a:off x="395287" y="919225"/>
            <a:ext cx="476250" cy="466725"/>
          </a:xfrm>
          <a:custGeom>
            <a:avLst/>
            <a:gdLst/>
            <a:ahLst/>
            <a:cxnLst/>
            <a:rect l="l" t="t" r="r" b="b"/>
            <a:pathLst>
              <a:path w="476250" h="466725">
                <a:moveTo>
                  <a:pt x="238125" y="0"/>
                </a:moveTo>
                <a:lnTo>
                  <a:pt x="0" y="233299"/>
                </a:lnTo>
                <a:lnTo>
                  <a:pt x="238125" y="466725"/>
                </a:lnTo>
                <a:lnTo>
                  <a:pt x="476250" y="233299"/>
                </a:lnTo>
                <a:lnTo>
                  <a:pt x="238125" y="0"/>
                </a:lnTo>
                <a:close/>
              </a:path>
            </a:pathLst>
          </a:custGeom>
          <a:solidFill>
            <a:srgbClr val="A4A4A4"/>
          </a:solidFill>
        </p:spPr>
        <p:txBody>
          <a:bodyPr wrap="square" lIns="0" tIns="0" rIns="0" bIns="0" rtlCol="0"/>
          <a:lstStyle/>
          <a:p>
            <a:endParaRPr/>
          </a:p>
        </p:txBody>
      </p:sp>
      <p:sp>
        <p:nvSpPr>
          <p:cNvPr id="9" name="object 9"/>
          <p:cNvSpPr/>
          <p:nvPr/>
        </p:nvSpPr>
        <p:spPr>
          <a:xfrm>
            <a:off x="395287" y="919225"/>
            <a:ext cx="476250" cy="466725"/>
          </a:xfrm>
          <a:custGeom>
            <a:avLst/>
            <a:gdLst/>
            <a:ahLst/>
            <a:cxnLst/>
            <a:rect l="l" t="t" r="r" b="b"/>
            <a:pathLst>
              <a:path w="476250" h="466725">
                <a:moveTo>
                  <a:pt x="0" y="233299"/>
                </a:moveTo>
                <a:lnTo>
                  <a:pt x="238125" y="0"/>
                </a:lnTo>
                <a:lnTo>
                  <a:pt x="476250" y="233299"/>
                </a:lnTo>
                <a:lnTo>
                  <a:pt x="238125" y="466725"/>
                </a:lnTo>
                <a:lnTo>
                  <a:pt x="0" y="233299"/>
                </a:lnTo>
                <a:close/>
              </a:path>
            </a:pathLst>
          </a:custGeom>
          <a:ln w="9534">
            <a:solidFill>
              <a:srgbClr val="FFFFFF"/>
            </a:solidFill>
          </a:ln>
        </p:spPr>
        <p:txBody>
          <a:bodyPr wrap="square" lIns="0" tIns="0" rIns="0" bIns="0" rtlCol="0"/>
          <a:lstStyle/>
          <a:p>
            <a:endParaRPr/>
          </a:p>
        </p:txBody>
      </p:sp>
      <p:sp>
        <p:nvSpPr>
          <p:cNvPr id="10" name="object 10"/>
          <p:cNvSpPr/>
          <p:nvPr/>
        </p:nvSpPr>
        <p:spPr>
          <a:xfrm>
            <a:off x="11205361" y="2102271"/>
            <a:ext cx="57150" cy="3265804"/>
          </a:xfrm>
          <a:custGeom>
            <a:avLst/>
            <a:gdLst/>
            <a:ahLst/>
            <a:cxnLst/>
            <a:rect l="l" t="t" r="r" b="b"/>
            <a:pathLst>
              <a:path w="57150" h="3265804">
                <a:moveTo>
                  <a:pt x="0" y="0"/>
                </a:moveTo>
                <a:lnTo>
                  <a:pt x="56769" y="3265551"/>
                </a:lnTo>
              </a:path>
            </a:pathLst>
          </a:custGeom>
          <a:ln w="9534">
            <a:solidFill>
              <a:srgbClr val="BCD6ED"/>
            </a:solidFill>
          </a:ln>
        </p:spPr>
        <p:txBody>
          <a:bodyPr wrap="square" lIns="0" tIns="0" rIns="0" bIns="0" rtlCol="0"/>
          <a:lstStyle/>
          <a:p>
            <a:endParaRPr/>
          </a:p>
        </p:txBody>
      </p:sp>
      <p:sp>
        <p:nvSpPr>
          <p:cNvPr id="12" name="object 12"/>
          <p:cNvSpPr/>
          <p:nvPr/>
        </p:nvSpPr>
        <p:spPr>
          <a:xfrm>
            <a:off x="10871986" y="2438400"/>
            <a:ext cx="723900" cy="628650"/>
          </a:xfrm>
          <a:prstGeom prst="rect">
            <a:avLst/>
          </a:prstGeom>
          <a:blipFill>
            <a:blip r:embed="rId3" cstate="print"/>
            <a:stretch>
              <a:fillRect/>
            </a:stretch>
          </a:blipFill>
        </p:spPr>
        <p:txBody>
          <a:bodyPr wrap="square" lIns="0" tIns="0" rIns="0" bIns="0" rtlCol="0"/>
          <a:lstStyle/>
          <a:p>
            <a:endParaRPr/>
          </a:p>
        </p:txBody>
      </p:sp>
      <p:sp>
        <p:nvSpPr>
          <p:cNvPr id="13" name="object 13"/>
          <p:cNvSpPr/>
          <p:nvPr/>
        </p:nvSpPr>
        <p:spPr>
          <a:xfrm>
            <a:off x="10871120" y="3418683"/>
            <a:ext cx="723900" cy="619125"/>
          </a:xfrm>
          <a:prstGeom prst="rect">
            <a:avLst/>
          </a:prstGeom>
          <a:blipFill>
            <a:blip r:embed="rId4" cstate="print"/>
            <a:stretch>
              <a:fillRect/>
            </a:stretch>
          </a:blipFill>
        </p:spPr>
        <p:txBody>
          <a:bodyPr wrap="square" lIns="0" tIns="0" rIns="0" bIns="0" rtlCol="0"/>
          <a:lstStyle/>
          <a:p>
            <a:endParaRPr/>
          </a:p>
        </p:txBody>
      </p:sp>
      <p:sp>
        <p:nvSpPr>
          <p:cNvPr id="14" name="object 14"/>
          <p:cNvSpPr/>
          <p:nvPr/>
        </p:nvSpPr>
        <p:spPr>
          <a:xfrm>
            <a:off x="10871120" y="4191000"/>
            <a:ext cx="723900" cy="628650"/>
          </a:xfrm>
          <a:prstGeom prst="rect">
            <a:avLst/>
          </a:prstGeom>
          <a:blipFill>
            <a:blip r:embed="rId5" cstate="print"/>
            <a:stretch>
              <a:fillRect/>
            </a:stretch>
          </a:blipFill>
        </p:spPr>
        <p:txBody>
          <a:bodyPr wrap="square" lIns="0" tIns="0" rIns="0" bIns="0" rtlCol="0"/>
          <a:lstStyle/>
          <a:p>
            <a:endParaRPr/>
          </a:p>
        </p:txBody>
      </p:sp>
      <p:sp>
        <p:nvSpPr>
          <p:cNvPr id="16" name="object 16"/>
          <p:cNvSpPr txBox="1"/>
          <p:nvPr/>
        </p:nvSpPr>
        <p:spPr>
          <a:xfrm>
            <a:off x="1416050" y="1140961"/>
            <a:ext cx="9207500" cy="1188787"/>
          </a:xfrm>
          <a:prstGeom prst="rect">
            <a:avLst/>
          </a:prstGeom>
        </p:spPr>
        <p:txBody>
          <a:bodyPr vert="horz" wrap="square" lIns="0" tIns="16510" rIns="0" bIns="0" rtlCol="0">
            <a:spAutoFit/>
          </a:bodyPr>
          <a:lstStyle/>
          <a:p>
            <a:pPr algn="just" rtl="1"/>
            <a:r>
              <a:rPr lang="ar-MA" sz="2400" dirty="0" smtClean="0"/>
              <a:t>   </a:t>
            </a:r>
            <a:endParaRPr lang="fr-FR" sz="2400" dirty="0"/>
          </a:p>
          <a:p>
            <a:pPr marR="54610" algn="just" rtl="1">
              <a:lnSpc>
                <a:spcPct val="100000"/>
              </a:lnSpc>
              <a:spcBef>
                <a:spcPts val="2850"/>
              </a:spcBef>
            </a:pPr>
            <a:r>
              <a:rPr lang="ar-MA" sz="2800" dirty="0" smtClean="0"/>
              <a:t>    </a:t>
            </a:r>
            <a:endParaRPr sz="2800" dirty="0">
              <a:latin typeface="Arial"/>
              <a:cs typeface="Arial"/>
            </a:endParaRPr>
          </a:p>
        </p:txBody>
      </p:sp>
      <p:sp>
        <p:nvSpPr>
          <p:cNvPr id="18" name="object 16"/>
          <p:cNvSpPr txBox="1"/>
          <p:nvPr/>
        </p:nvSpPr>
        <p:spPr>
          <a:xfrm>
            <a:off x="1416050" y="1385950"/>
            <a:ext cx="9328150" cy="4079322"/>
          </a:xfrm>
          <a:prstGeom prst="rect">
            <a:avLst/>
          </a:prstGeom>
        </p:spPr>
        <p:txBody>
          <a:bodyPr vert="horz" wrap="square" lIns="0" tIns="16510" rIns="0" bIns="0" rtlCol="0">
            <a:spAutoFit/>
          </a:bodyPr>
          <a:lstStyle/>
          <a:p>
            <a:pPr algn="r" rtl="1"/>
            <a:r>
              <a:rPr lang="ar-MA" sz="2400" dirty="0"/>
              <a:t>ولتناول الإشكالية الرئيسية لموضوع الأطروحة وما تفرع عنها من تساؤلات تم وضع بعض الفرضيات قابلة </a:t>
            </a:r>
            <a:r>
              <a:rPr lang="ar-MA" sz="2400" dirty="0" err="1"/>
              <a:t>للإختبار</a:t>
            </a:r>
            <a:r>
              <a:rPr lang="ar-MA" sz="2400" dirty="0"/>
              <a:t> في متن الأطروحة، مراعاة مع محاورها الرئيسية، وهي كالآتي </a:t>
            </a:r>
            <a:r>
              <a:rPr lang="ar-MA" sz="2400" dirty="0" smtClean="0"/>
              <a:t>:</a:t>
            </a:r>
          </a:p>
          <a:p>
            <a:pPr algn="r" rtl="1"/>
            <a:endParaRPr lang="fr-FR" sz="2400" dirty="0"/>
          </a:p>
          <a:p>
            <a:pPr algn="r" rtl="1"/>
            <a:r>
              <a:rPr lang="ar-MA" sz="2400" b="1" dirty="0">
                <a:solidFill>
                  <a:schemeClr val="accent5">
                    <a:lumMod val="75000"/>
                  </a:schemeClr>
                </a:solidFill>
              </a:rPr>
              <a:t>الفرضية الأولى:</a:t>
            </a:r>
            <a:r>
              <a:rPr lang="ar-MA" sz="2400" dirty="0">
                <a:solidFill>
                  <a:schemeClr val="accent5">
                    <a:lumMod val="75000"/>
                  </a:schemeClr>
                </a:solidFill>
              </a:rPr>
              <a:t> </a:t>
            </a:r>
            <a:r>
              <a:rPr lang="ar-MA" sz="2400" dirty="0"/>
              <a:t>مفادها أن الإطار القانوني المنظم للصفقات العمومية القائم على وحدة الأنظمة المنظمة لها يعتبر مؤشرا لإرساء مقومات حكامة تدبير صفقات الجماعات الترابية بالنظر إلى الخصوصيات التي تميز هذه الأخيرة.</a:t>
            </a:r>
            <a:endParaRPr lang="fr-FR" sz="2400" dirty="0"/>
          </a:p>
          <a:p>
            <a:pPr algn="r" rtl="1"/>
            <a:r>
              <a:rPr lang="ar-MA" sz="2400" b="1" dirty="0">
                <a:solidFill>
                  <a:schemeClr val="accent5">
                    <a:lumMod val="75000"/>
                  </a:schemeClr>
                </a:solidFill>
              </a:rPr>
              <a:t>الفرضية الثانية:</a:t>
            </a:r>
            <a:r>
              <a:rPr lang="ar-MA" sz="2400" dirty="0">
                <a:solidFill>
                  <a:schemeClr val="accent5">
                    <a:lumMod val="75000"/>
                  </a:schemeClr>
                </a:solidFill>
              </a:rPr>
              <a:t> </a:t>
            </a:r>
            <a:r>
              <a:rPr lang="ar-MA" sz="2400" dirty="0"/>
              <a:t>يعتبر حسن تفعيل مبادئ الحكامة الجيدة في منظومة تدبير صفقات الجماعات الترابية مدخلا </a:t>
            </a:r>
            <a:r>
              <a:rPr lang="ar-MA" sz="2400" dirty="0" err="1"/>
              <a:t>لنجاعتها</a:t>
            </a:r>
            <a:r>
              <a:rPr lang="ar-MA" sz="2400" dirty="0"/>
              <a:t>.</a:t>
            </a:r>
            <a:endParaRPr lang="fr-FR" sz="2400" dirty="0"/>
          </a:p>
          <a:p>
            <a:pPr algn="r" rtl="1"/>
            <a:r>
              <a:rPr lang="ar-MA" sz="2400" b="1" dirty="0">
                <a:solidFill>
                  <a:schemeClr val="accent5">
                    <a:lumMod val="75000"/>
                  </a:schemeClr>
                </a:solidFill>
              </a:rPr>
              <a:t>الفرضية الثالثة</a:t>
            </a:r>
            <a:r>
              <a:rPr lang="ar-MA" sz="2400" dirty="0">
                <a:solidFill>
                  <a:schemeClr val="accent5">
                    <a:lumMod val="75000"/>
                  </a:schemeClr>
                </a:solidFill>
              </a:rPr>
              <a:t>: </a:t>
            </a:r>
            <a:r>
              <a:rPr lang="ar-MA" sz="2400" dirty="0"/>
              <a:t>تشكل </a:t>
            </a:r>
            <a:r>
              <a:rPr lang="ar-MA" sz="2400" dirty="0" err="1"/>
              <a:t>التقائية</a:t>
            </a:r>
            <a:r>
              <a:rPr lang="ar-MA" sz="2400" dirty="0"/>
              <a:t> الأجهزة الرقابية المتدخلة في تدبير صفقات الجماعات الترابية مدخلا لتجويد صفقاتها.</a:t>
            </a:r>
            <a:endParaRPr lang="fr-FR" sz="2400" dirty="0"/>
          </a:p>
          <a:p>
            <a:pPr algn="just" rtl="1"/>
            <a:endParaRPr sz="2400" dirty="0">
              <a:latin typeface="Arial"/>
              <a:cs typeface="Arial"/>
            </a:endParaRPr>
          </a:p>
        </p:txBody>
      </p:sp>
      <p:sp>
        <p:nvSpPr>
          <p:cNvPr id="11" name="Espace réservé du numéro de diapositive 10"/>
          <p:cNvSpPr>
            <a:spLocks noGrp="1"/>
          </p:cNvSpPr>
          <p:nvPr>
            <p:ph type="sldNum" sz="quarter" idx="7"/>
          </p:nvPr>
        </p:nvSpPr>
        <p:spPr/>
        <p:txBody>
          <a:bodyPr/>
          <a:lstStyle/>
          <a:p>
            <a:fld id="{B6F15528-21DE-4FAA-801E-634DDDAF4B2B}" type="slidenum">
              <a:rPr lang="fr-FR" smtClean="0"/>
              <a:pPr/>
              <a:t>14</a:t>
            </a:fld>
            <a:endParaRPr lang="fr-FR"/>
          </a:p>
        </p:txBody>
      </p:sp>
    </p:spTree>
    <p:extLst>
      <p:ext uri="{BB962C8B-B14F-4D97-AF65-F5344CB8AC3E}">
        <p14:creationId xmlns:p14="http://schemas.microsoft.com/office/powerpoint/2010/main" xmlns="" val="80965444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33462" y="88518"/>
            <a:ext cx="10072433" cy="660374"/>
          </a:xfrm>
          <a:prstGeom prst="rect">
            <a:avLst/>
          </a:prstGeom>
        </p:spPr>
        <p:txBody>
          <a:bodyPr vert="horz" wrap="square" lIns="0" tIns="16510" rIns="0" bIns="0" rtlCol="0">
            <a:spAutoFit/>
          </a:bodyPr>
          <a:lstStyle/>
          <a:p>
            <a:pPr marL="90170" algn="r">
              <a:lnSpc>
                <a:spcPts val="5560"/>
              </a:lnSpc>
            </a:pPr>
            <a:r>
              <a:rPr lang="ar-DZ" dirty="0">
                <a:solidFill>
                  <a:srgbClr val="FF0000"/>
                </a:solidFill>
                <a:effectLst>
                  <a:outerShdw blurRad="38100" dist="38100" dir="2700000" algn="tl">
                    <a:srgbClr val="000000">
                      <a:alpha val="43137"/>
                    </a:srgbClr>
                  </a:outerShdw>
                </a:effectLst>
              </a:rPr>
              <a:t>تدبير صفقات الجماعات الترابية ورهان الحكامة الجيدة بالمغرب</a:t>
            </a:r>
            <a:endParaRPr lang="fr-FR" dirty="0">
              <a:solidFill>
                <a:srgbClr val="FF0000"/>
              </a:solidFill>
              <a:effectLst>
                <a:outerShdw blurRad="38100" dist="38100" dir="2700000" algn="tl">
                  <a:srgbClr val="000000">
                    <a:alpha val="43137"/>
                  </a:srgbClr>
                </a:outerShdw>
              </a:effectLst>
            </a:endParaRPr>
          </a:p>
        </p:txBody>
      </p:sp>
      <p:sp>
        <p:nvSpPr>
          <p:cNvPr id="3" name="object 3"/>
          <p:cNvSpPr/>
          <p:nvPr/>
        </p:nvSpPr>
        <p:spPr>
          <a:xfrm>
            <a:off x="933450" y="790575"/>
            <a:ext cx="10172700" cy="190500"/>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681037" y="700151"/>
            <a:ext cx="352425" cy="381000"/>
          </a:xfrm>
          <a:custGeom>
            <a:avLst/>
            <a:gdLst/>
            <a:ahLst/>
            <a:cxnLst/>
            <a:rect l="l" t="t" r="r" b="b"/>
            <a:pathLst>
              <a:path w="352425" h="381000">
                <a:moveTo>
                  <a:pt x="176212" y="0"/>
                </a:moveTo>
                <a:lnTo>
                  <a:pt x="0" y="190500"/>
                </a:lnTo>
                <a:lnTo>
                  <a:pt x="176212" y="381000"/>
                </a:lnTo>
                <a:lnTo>
                  <a:pt x="352425" y="190500"/>
                </a:lnTo>
                <a:lnTo>
                  <a:pt x="176212" y="0"/>
                </a:lnTo>
                <a:close/>
              </a:path>
            </a:pathLst>
          </a:custGeom>
          <a:solidFill>
            <a:srgbClr val="FFC000"/>
          </a:solidFill>
        </p:spPr>
        <p:txBody>
          <a:bodyPr wrap="square" lIns="0" tIns="0" rIns="0" bIns="0" rtlCol="0"/>
          <a:lstStyle/>
          <a:p>
            <a:endParaRPr/>
          </a:p>
        </p:txBody>
      </p:sp>
      <p:sp>
        <p:nvSpPr>
          <p:cNvPr id="5" name="object 5"/>
          <p:cNvSpPr/>
          <p:nvPr/>
        </p:nvSpPr>
        <p:spPr>
          <a:xfrm>
            <a:off x="681037" y="700151"/>
            <a:ext cx="352425" cy="381000"/>
          </a:xfrm>
          <a:custGeom>
            <a:avLst/>
            <a:gdLst/>
            <a:ahLst/>
            <a:cxnLst/>
            <a:rect l="l" t="t" r="r" b="b"/>
            <a:pathLst>
              <a:path w="352425" h="381000">
                <a:moveTo>
                  <a:pt x="0" y="190500"/>
                </a:moveTo>
                <a:lnTo>
                  <a:pt x="176212" y="0"/>
                </a:lnTo>
                <a:lnTo>
                  <a:pt x="352425" y="190500"/>
                </a:lnTo>
                <a:lnTo>
                  <a:pt x="176212" y="381000"/>
                </a:lnTo>
                <a:lnTo>
                  <a:pt x="0" y="190500"/>
                </a:lnTo>
                <a:close/>
              </a:path>
            </a:pathLst>
          </a:custGeom>
          <a:ln w="9534">
            <a:solidFill>
              <a:srgbClr val="FFFFFF"/>
            </a:solidFill>
          </a:ln>
        </p:spPr>
        <p:txBody>
          <a:bodyPr wrap="square" lIns="0" tIns="0" rIns="0" bIns="0" rtlCol="0"/>
          <a:lstStyle/>
          <a:p>
            <a:endParaRPr/>
          </a:p>
        </p:txBody>
      </p:sp>
      <p:sp>
        <p:nvSpPr>
          <p:cNvPr id="6" name="object 6"/>
          <p:cNvSpPr/>
          <p:nvPr/>
        </p:nvSpPr>
        <p:spPr>
          <a:xfrm>
            <a:off x="433387" y="433451"/>
            <a:ext cx="400050" cy="457200"/>
          </a:xfrm>
          <a:custGeom>
            <a:avLst/>
            <a:gdLst/>
            <a:ahLst/>
            <a:cxnLst/>
            <a:rect l="l" t="t" r="r" b="b"/>
            <a:pathLst>
              <a:path w="400050" h="457200">
                <a:moveTo>
                  <a:pt x="200025" y="0"/>
                </a:moveTo>
                <a:lnTo>
                  <a:pt x="0" y="228600"/>
                </a:lnTo>
                <a:lnTo>
                  <a:pt x="200025" y="457200"/>
                </a:lnTo>
                <a:lnTo>
                  <a:pt x="400050" y="228600"/>
                </a:lnTo>
                <a:lnTo>
                  <a:pt x="200025" y="0"/>
                </a:lnTo>
                <a:close/>
              </a:path>
            </a:pathLst>
          </a:custGeom>
          <a:solidFill>
            <a:srgbClr val="6FAC46"/>
          </a:solidFill>
        </p:spPr>
        <p:txBody>
          <a:bodyPr wrap="square" lIns="0" tIns="0" rIns="0" bIns="0" rtlCol="0"/>
          <a:lstStyle/>
          <a:p>
            <a:endParaRPr/>
          </a:p>
        </p:txBody>
      </p:sp>
      <p:sp>
        <p:nvSpPr>
          <p:cNvPr id="7" name="object 7"/>
          <p:cNvSpPr/>
          <p:nvPr/>
        </p:nvSpPr>
        <p:spPr>
          <a:xfrm>
            <a:off x="433387" y="433451"/>
            <a:ext cx="400050" cy="457200"/>
          </a:xfrm>
          <a:custGeom>
            <a:avLst/>
            <a:gdLst/>
            <a:ahLst/>
            <a:cxnLst/>
            <a:rect l="l" t="t" r="r" b="b"/>
            <a:pathLst>
              <a:path w="400050" h="457200">
                <a:moveTo>
                  <a:pt x="0" y="228600"/>
                </a:moveTo>
                <a:lnTo>
                  <a:pt x="200025" y="0"/>
                </a:lnTo>
                <a:lnTo>
                  <a:pt x="400050" y="228600"/>
                </a:lnTo>
                <a:lnTo>
                  <a:pt x="200025" y="457200"/>
                </a:lnTo>
                <a:lnTo>
                  <a:pt x="0" y="228600"/>
                </a:lnTo>
                <a:close/>
              </a:path>
            </a:pathLst>
          </a:custGeom>
          <a:ln w="9534">
            <a:solidFill>
              <a:srgbClr val="FFFFFF"/>
            </a:solidFill>
          </a:ln>
        </p:spPr>
        <p:txBody>
          <a:bodyPr wrap="square" lIns="0" tIns="0" rIns="0" bIns="0" rtlCol="0"/>
          <a:lstStyle/>
          <a:p>
            <a:endParaRPr/>
          </a:p>
        </p:txBody>
      </p:sp>
      <p:sp>
        <p:nvSpPr>
          <p:cNvPr id="8" name="object 8"/>
          <p:cNvSpPr/>
          <p:nvPr/>
        </p:nvSpPr>
        <p:spPr>
          <a:xfrm>
            <a:off x="395287" y="919225"/>
            <a:ext cx="476250" cy="466725"/>
          </a:xfrm>
          <a:custGeom>
            <a:avLst/>
            <a:gdLst/>
            <a:ahLst/>
            <a:cxnLst/>
            <a:rect l="l" t="t" r="r" b="b"/>
            <a:pathLst>
              <a:path w="476250" h="466725">
                <a:moveTo>
                  <a:pt x="238125" y="0"/>
                </a:moveTo>
                <a:lnTo>
                  <a:pt x="0" y="233299"/>
                </a:lnTo>
                <a:lnTo>
                  <a:pt x="238125" y="466725"/>
                </a:lnTo>
                <a:lnTo>
                  <a:pt x="476250" y="233299"/>
                </a:lnTo>
                <a:lnTo>
                  <a:pt x="238125" y="0"/>
                </a:lnTo>
                <a:close/>
              </a:path>
            </a:pathLst>
          </a:custGeom>
          <a:solidFill>
            <a:srgbClr val="A4A4A4"/>
          </a:solidFill>
        </p:spPr>
        <p:txBody>
          <a:bodyPr wrap="square" lIns="0" tIns="0" rIns="0" bIns="0" rtlCol="0"/>
          <a:lstStyle/>
          <a:p>
            <a:endParaRPr/>
          </a:p>
        </p:txBody>
      </p:sp>
      <p:sp>
        <p:nvSpPr>
          <p:cNvPr id="9" name="object 9"/>
          <p:cNvSpPr/>
          <p:nvPr/>
        </p:nvSpPr>
        <p:spPr>
          <a:xfrm>
            <a:off x="395287" y="919225"/>
            <a:ext cx="476250" cy="466725"/>
          </a:xfrm>
          <a:custGeom>
            <a:avLst/>
            <a:gdLst/>
            <a:ahLst/>
            <a:cxnLst/>
            <a:rect l="l" t="t" r="r" b="b"/>
            <a:pathLst>
              <a:path w="476250" h="466725">
                <a:moveTo>
                  <a:pt x="0" y="233299"/>
                </a:moveTo>
                <a:lnTo>
                  <a:pt x="238125" y="0"/>
                </a:lnTo>
                <a:lnTo>
                  <a:pt x="476250" y="233299"/>
                </a:lnTo>
                <a:lnTo>
                  <a:pt x="238125" y="466725"/>
                </a:lnTo>
                <a:lnTo>
                  <a:pt x="0" y="233299"/>
                </a:lnTo>
                <a:close/>
              </a:path>
            </a:pathLst>
          </a:custGeom>
          <a:ln w="9534">
            <a:solidFill>
              <a:srgbClr val="FFFFFF"/>
            </a:solidFill>
          </a:ln>
        </p:spPr>
        <p:txBody>
          <a:bodyPr wrap="square" lIns="0" tIns="0" rIns="0" bIns="0" rtlCol="0"/>
          <a:lstStyle/>
          <a:p>
            <a:endParaRPr/>
          </a:p>
        </p:txBody>
      </p:sp>
      <p:sp>
        <p:nvSpPr>
          <p:cNvPr id="10" name="object 10"/>
          <p:cNvSpPr/>
          <p:nvPr/>
        </p:nvSpPr>
        <p:spPr>
          <a:xfrm>
            <a:off x="11330051" y="1900301"/>
            <a:ext cx="57150" cy="3265804"/>
          </a:xfrm>
          <a:custGeom>
            <a:avLst/>
            <a:gdLst/>
            <a:ahLst/>
            <a:cxnLst/>
            <a:rect l="l" t="t" r="r" b="b"/>
            <a:pathLst>
              <a:path w="57150" h="3265804">
                <a:moveTo>
                  <a:pt x="0" y="0"/>
                </a:moveTo>
                <a:lnTo>
                  <a:pt x="56769" y="3265551"/>
                </a:lnTo>
              </a:path>
            </a:pathLst>
          </a:custGeom>
          <a:ln w="9534">
            <a:solidFill>
              <a:srgbClr val="BCD6ED"/>
            </a:solidFill>
          </a:ln>
        </p:spPr>
        <p:txBody>
          <a:bodyPr wrap="square" lIns="0" tIns="0" rIns="0" bIns="0" rtlCol="0"/>
          <a:lstStyle/>
          <a:p>
            <a:endParaRPr/>
          </a:p>
        </p:txBody>
      </p:sp>
      <p:sp>
        <p:nvSpPr>
          <p:cNvPr id="11" name="object 11"/>
          <p:cNvSpPr/>
          <p:nvPr/>
        </p:nvSpPr>
        <p:spPr>
          <a:xfrm>
            <a:off x="10963275" y="1895475"/>
            <a:ext cx="723900" cy="619125"/>
          </a:xfrm>
          <a:prstGeom prst="rect">
            <a:avLst/>
          </a:prstGeom>
          <a:blipFill>
            <a:blip r:embed="rId3" cstate="print"/>
            <a:stretch>
              <a:fillRect/>
            </a:stretch>
          </a:blipFill>
        </p:spPr>
        <p:txBody>
          <a:bodyPr wrap="square" lIns="0" tIns="0" rIns="0" bIns="0" rtlCol="0"/>
          <a:lstStyle/>
          <a:p>
            <a:endParaRPr/>
          </a:p>
        </p:txBody>
      </p:sp>
      <p:sp>
        <p:nvSpPr>
          <p:cNvPr id="12" name="object 12"/>
          <p:cNvSpPr/>
          <p:nvPr/>
        </p:nvSpPr>
        <p:spPr>
          <a:xfrm>
            <a:off x="10963275" y="2676525"/>
            <a:ext cx="723900" cy="628650"/>
          </a:xfrm>
          <a:prstGeom prst="rect">
            <a:avLst/>
          </a:prstGeom>
          <a:blipFill>
            <a:blip r:embed="rId4" cstate="print"/>
            <a:stretch>
              <a:fillRect/>
            </a:stretch>
          </a:blipFill>
        </p:spPr>
        <p:txBody>
          <a:bodyPr wrap="square" lIns="0" tIns="0" rIns="0" bIns="0" rtlCol="0"/>
          <a:lstStyle/>
          <a:p>
            <a:endParaRPr/>
          </a:p>
        </p:txBody>
      </p:sp>
      <p:sp>
        <p:nvSpPr>
          <p:cNvPr id="13" name="object 13"/>
          <p:cNvSpPr/>
          <p:nvPr/>
        </p:nvSpPr>
        <p:spPr>
          <a:xfrm>
            <a:off x="10963275" y="3467100"/>
            <a:ext cx="723900" cy="619125"/>
          </a:xfrm>
          <a:prstGeom prst="rect">
            <a:avLst/>
          </a:prstGeom>
          <a:blipFill>
            <a:blip r:embed="rId5" cstate="print"/>
            <a:stretch>
              <a:fillRect/>
            </a:stretch>
          </a:blipFill>
        </p:spPr>
        <p:txBody>
          <a:bodyPr wrap="square" lIns="0" tIns="0" rIns="0" bIns="0" rtlCol="0"/>
          <a:lstStyle/>
          <a:p>
            <a:endParaRPr/>
          </a:p>
        </p:txBody>
      </p:sp>
      <p:sp>
        <p:nvSpPr>
          <p:cNvPr id="14" name="object 14"/>
          <p:cNvSpPr/>
          <p:nvPr/>
        </p:nvSpPr>
        <p:spPr>
          <a:xfrm>
            <a:off x="10963275" y="4257675"/>
            <a:ext cx="723900" cy="628650"/>
          </a:xfrm>
          <a:prstGeom prst="rect">
            <a:avLst/>
          </a:prstGeom>
          <a:blipFill>
            <a:blip r:embed="rId6" cstate="print"/>
            <a:stretch>
              <a:fillRect/>
            </a:stretch>
          </a:blipFill>
        </p:spPr>
        <p:txBody>
          <a:bodyPr wrap="square" lIns="0" tIns="0" rIns="0" bIns="0" rtlCol="0"/>
          <a:lstStyle/>
          <a:p>
            <a:endParaRPr/>
          </a:p>
        </p:txBody>
      </p:sp>
      <p:sp>
        <p:nvSpPr>
          <p:cNvPr id="15" name="object 15"/>
          <p:cNvSpPr/>
          <p:nvPr/>
        </p:nvSpPr>
        <p:spPr>
          <a:xfrm>
            <a:off x="11020425" y="5153025"/>
            <a:ext cx="714375" cy="638175"/>
          </a:xfrm>
          <a:prstGeom prst="rect">
            <a:avLst/>
          </a:prstGeom>
          <a:blipFill>
            <a:blip r:embed="rId7" cstate="print"/>
            <a:stretch>
              <a:fillRect/>
            </a:stretch>
          </a:blipFill>
        </p:spPr>
        <p:txBody>
          <a:bodyPr wrap="square" lIns="0" tIns="0" rIns="0" bIns="0" rtlCol="0"/>
          <a:lstStyle/>
          <a:p>
            <a:endParaRPr/>
          </a:p>
        </p:txBody>
      </p:sp>
      <p:sp>
        <p:nvSpPr>
          <p:cNvPr id="16" name="object 16"/>
          <p:cNvSpPr txBox="1"/>
          <p:nvPr/>
        </p:nvSpPr>
        <p:spPr>
          <a:xfrm>
            <a:off x="1416050" y="1140961"/>
            <a:ext cx="9207500" cy="1188787"/>
          </a:xfrm>
          <a:prstGeom prst="rect">
            <a:avLst/>
          </a:prstGeom>
        </p:spPr>
        <p:txBody>
          <a:bodyPr vert="horz" wrap="square" lIns="0" tIns="16510" rIns="0" bIns="0" rtlCol="0">
            <a:spAutoFit/>
          </a:bodyPr>
          <a:lstStyle/>
          <a:p>
            <a:pPr algn="just" rtl="1"/>
            <a:r>
              <a:rPr lang="ar-MA" sz="2400" dirty="0" smtClean="0"/>
              <a:t>   </a:t>
            </a:r>
            <a:endParaRPr lang="fr-FR" sz="2400" dirty="0"/>
          </a:p>
          <a:p>
            <a:pPr marR="54610" algn="just" rtl="1">
              <a:lnSpc>
                <a:spcPct val="100000"/>
              </a:lnSpc>
              <a:spcBef>
                <a:spcPts val="2850"/>
              </a:spcBef>
            </a:pPr>
            <a:r>
              <a:rPr lang="ar-MA" sz="2800" dirty="0" smtClean="0"/>
              <a:t>    </a:t>
            </a:r>
            <a:endParaRPr sz="2800" dirty="0">
              <a:latin typeface="Arial"/>
              <a:cs typeface="Arial"/>
            </a:endParaRPr>
          </a:p>
        </p:txBody>
      </p:sp>
      <p:sp>
        <p:nvSpPr>
          <p:cNvPr id="18" name="object 16"/>
          <p:cNvSpPr txBox="1"/>
          <p:nvPr/>
        </p:nvSpPr>
        <p:spPr>
          <a:xfrm>
            <a:off x="1416050" y="1385950"/>
            <a:ext cx="9328150" cy="4079322"/>
          </a:xfrm>
          <a:prstGeom prst="rect">
            <a:avLst/>
          </a:prstGeom>
        </p:spPr>
        <p:txBody>
          <a:bodyPr vert="horz" wrap="square" lIns="0" tIns="16510" rIns="0" bIns="0" rtlCol="0">
            <a:spAutoFit/>
          </a:bodyPr>
          <a:lstStyle/>
          <a:p>
            <a:pPr algn="just" rtl="1"/>
            <a:r>
              <a:rPr lang="ar-MA" sz="2400" dirty="0"/>
              <a:t>ولدراسة كل ما سبق تم </a:t>
            </a:r>
            <a:r>
              <a:rPr lang="ar-MA" sz="2400" dirty="0" err="1"/>
              <a:t>الإعتماد</a:t>
            </a:r>
            <a:r>
              <a:rPr lang="ar-MA" sz="2400" dirty="0"/>
              <a:t> على مجموعة من المناهج، والتي تمكن من معالجة ومقاربة مختلف الأجهزة والمؤسسات التي تناولت موضوع الأطروحة في علاقتها برهان الحكامة الجيدة .</a:t>
            </a:r>
            <a:endParaRPr lang="fr-FR" sz="2400" dirty="0"/>
          </a:p>
          <a:p>
            <a:pPr algn="just" rtl="1"/>
            <a:r>
              <a:rPr lang="ar-MA" sz="2400" dirty="0"/>
              <a:t>وقد تم تقسيم الأطروحة لقسمين</a:t>
            </a:r>
            <a:r>
              <a:rPr lang="ar-MA" sz="2400" dirty="0" smtClean="0"/>
              <a:t>:</a:t>
            </a:r>
          </a:p>
          <a:p>
            <a:pPr algn="just" rtl="1"/>
            <a:endParaRPr lang="ar-MA" sz="2400" dirty="0" smtClean="0"/>
          </a:p>
          <a:p>
            <a:pPr lvl="0" algn="just" rtl="1"/>
            <a:r>
              <a:rPr lang="ar-MA" sz="2400" dirty="0"/>
              <a:t>بالنسبة </a:t>
            </a:r>
            <a:r>
              <a:rPr lang="ar-MA" sz="2400" b="1" dirty="0">
                <a:solidFill>
                  <a:srgbClr val="FF0000"/>
                </a:solidFill>
              </a:rPr>
              <a:t>للقسم الأول </a:t>
            </a:r>
            <a:r>
              <a:rPr lang="ar-MA" sz="2400" dirty="0"/>
              <a:t>من الأطروحة</a:t>
            </a:r>
            <a:r>
              <a:rPr lang="ar-MA" sz="2400" b="1" dirty="0"/>
              <a:t>:</a:t>
            </a:r>
            <a:r>
              <a:rPr lang="ar-MA" sz="2400" dirty="0"/>
              <a:t> </a:t>
            </a:r>
            <a:r>
              <a:rPr lang="ar-MA" sz="2400" b="1" dirty="0"/>
              <a:t>"الإطار القانوني - </a:t>
            </a:r>
            <a:r>
              <a:rPr lang="ar-MA" sz="2400" b="1" dirty="0" err="1"/>
              <a:t>المنازعاتي</a:t>
            </a:r>
            <a:r>
              <a:rPr lang="ar-MA" sz="2400" b="1" dirty="0"/>
              <a:t> لصفقات الجماعات الترابية"،</a:t>
            </a:r>
            <a:r>
              <a:rPr lang="ar-MA" sz="2400" dirty="0"/>
              <a:t> </a:t>
            </a:r>
            <a:r>
              <a:rPr lang="ar-MA" sz="2400" b="1" dirty="0"/>
              <a:t> (الصفحات من 30 إلى 232</a:t>
            </a:r>
            <a:r>
              <a:rPr lang="ar-MA" sz="2400" b="1" dirty="0" smtClean="0"/>
              <a:t>).</a:t>
            </a:r>
          </a:p>
          <a:p>
            <a:pPr lvl="0" algn="just" rtl="1"/>
            <a:endParaRPr lang="ar-MA" sz="2400" b="1" dirty="0" smtClean="0"/>
          </a:p>
          <a:p>
            <a:pPr lvl="0" algn="just" rtl="1"/>
            <a:r>
              <a:rPr lang="ar-MA" sz="2400" b="1" dirty="0" smtClean="0"/>
              <a:t> في حين </a:t>
            </a:r>
            <a:r>
              <a:rPr lang="ar-MA" sz="2400" b="1" dirty="0" smtClean="0">
                <a:solidFill>
                  <a:srgbClr val="00B050"/>
                </a:solidFill>
              </a:rPr>
              <a:t>القسم الثاني </a:t>
            </a:r>
            <a:r>
              <a:rPr lang="ar-MA" sz="2400" b="1" dirty="0" smtClean="0"/>
              <a:t>جاء </a:t>
            </a:r>
            <a:r>
              <a:rPr lang="ar-MA" sz="2400" dirty="0" smtClean="0"/>
              <a:t>موسوما ب: </a:t>
            </a:r>
            <a:r>
              <a:rPr lang="ar-MA" sz="2400" b="1" dirty="0" smtClean="0"/>
              <a:t>"رهانات حكامة تدبير صفقات الجماعات الترابية بين المستجدات التدبيرية وتعدد أجهزة الرقابة"</a:t>
            </a:r>
            <a:r>
              <a:rPr lang="ar-MA" sz="2400" dirty="0" smtClean="0"/>
              <a:t>،</a:t>
            </a:r>
            <a:r>
              <a:rPr lang="ar-MA" sz="2400" b="1" dirty="0" smtClean="0"/>
              <a:t>(الصفحات من 232 إلى 400).</a:t>
            </a:r>
            <a:endParaRPr lang="fr-FR" sz="2400" b="1" dirty="0" smtClean="0"/>
          </a:p>
          <a:p>
            <a:pPr algn="just" rtl="1"/>
            <a:endParaRPr lang="fr-FR" sz="2400" dirty="0"/>
          </a:p>
          <a:p>
            <a:pPr algn="just" rtl="1"/>
            <a:endParaRPr sz="2400" dirty="0">
              <a:latin typeface="Arial"/>
              <a:cs typeface="Arial"/>
            </a:endParaRPr>
          </a:p>
        </p:txBody>
      </p:sp>
      <p:sp>
        <p:nvSpPr>
          <p:cNvPr id="17" name="Espace réservé du numéro de diapositive 16"/>
          <p:cNvSpPr>
            <a:spLocks noGrp="1"/>
          </p:cNvSpPr>
          <p:nvPr>
            <p:ph type="sldNum" sz="quarter" idx="7"/>
          </p:nvPr>
        </p:nvSpPr>
        <p:spPr/>
        <p:txBody>
          <a:bodyPr/>
          <a:lstStyle/>
          <a:p>
            <a:fld id="{B6F15528-21DE-4FAA-801E-634DDDAF4B2B}" type="slidenum">
              <a:rPr lang="fr-FR" smtClean="0"/>
              <a:pPr/>
              <a:t>15</a:t>
            </a:fld>
            <a:endParaRPr lang="fr-FR"/>
          </a:p>
        </p:txBody>
      </p:sp>
    </p:spTree>
    <p:extLst>
      <p:ext uri="{BB962C8B-B14F-4D97-AF65-F5344CB8AC3E}">
        <p14:creationId xmlns:p14="http://schemas.microsoft.com/office/powerpoint/2010/main" xmlns="" val="356629793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p:nvPr/>
        </p:nvSpPr>
        <p:spPr>
          <a:xfrm>
            <a:off x="681037" y="700151"/>
            <a:ext cx="352425" cy="381000"/>
          </a:xfrm>
          <a:custGeom>
            <a:avLst/>
            <a:gdLst/>
            <a:ahLst/>
            <a:cxnLst/>
            <a:rect l="l" t="t" r="r" b="b"/>
            <a:pathLst>
              <a:path w="352425" h="381000">
                <a:moveTo>
                  <a:pt x="176212" y="0"/>
                </a:moveTo>
                <a:lnTo>
                  <a:pt x="0" y="190500"/>
                </a:lnTo>
                <a:lnTo>
                  <a:pt x="176212" y="381000"/>
                </a:lnTo>
                <a:lnTo>
                  <a:pt x="352425" y="190500"/>
                </a:lnTo>
                <a:lnTo>
                  <a:pt x="176212" y="0"/>
                </a:lnTo>
                <a:close/>
              </a:path>
            </a:pathLst>
          </a:custGeom>
          <a:solidFill>
            <a:srgbClr val="FFC000"/>
          </a:solidFill>
        </p:spPr>
        <p:txBody>
          <a:bodyPr wrap="square" lIns="0" tIns="0" rIns="0" bIns="0" rtlCol="0"/>
          <a:lstStyle/>
          <a:p>
            <a:endParaRPr/>
          </a:p>
        </p:txBody>
      </p:sp>
      <p:sp>
        <p:nvSpPr>
          <p:cNvPr id="5" name="object 5"/>
          <p:cNvSpPr/>
          <p:nvPr/>
        </p:nvSpPr>
        <p:spPr>
          <a:xfrm>
            <a:off x="681037" y="700151"/>
            <a:ext cx="352425" cy="381000"/>
          </a:xfrm>
          <a:custGeom>
            <a:avLst/>
            <a:gdLst/>
            <a:ahLst/>
            <a:cxnLst/>
            <a:rect l="l" t="t" r="r" b="b"/>
            <a:pathLst>
              <a:path w="352425" h="381000">
                <a:moveTo>
                  <a:pt x="0" y="190500"/>
                </a:moveTo>
                <a:lnTo>
                  <a:pt x="176212" y="0"/>
                </a:lnTo>
                <a:lnTo>
                  <a:pt x="352425" y="190500"/>
                </a:lnTo>
                <a:lnTo>
                  <a:pt x="176212" y="381000"/>
                </a:lnTo>
                <a:lnTo>
                  <a:pt x="0" y="190500"/>
                </a:lnTo>
                <a:close/>
              </a:path>
            </a:pathLst>
          </a:custGeom>
          <a:ln w="9534">
            <a:solidFill>
              <a:srgbClr val="FFFFFF"/>
            </a:solidFill>
          </a:ln>
        </p:spPr>
        <p:txBody>
          <a:bodyPr wrap="square" lIns="0" tIns="0" rIns="0" bIns="0" rtlCol="0"/>
          <a:lstStyle/>
          <a:p>
            <a:endParaRPr/>
          </a:p>
        </p:txBody>
      </p:sp>
      <p:sp>
        <p:nvSpPr>
          <p:cNvPr id="6" name="object 6"/>
          <p:cNvSpPr/>
          <p:nvPr/>
        </p:nvSpPr>
        <p:spPr>
          <a:xfrm>
            <a:off x="433387" y="433451"/>
            <a:ext cx="400050" cy="457200"/>
          </a:xfrm>
          <a:custGeom>
            <a:avLst/>
            <a:gdLst/>
            <a:ahLst/>
            <a:cxnLst/>
            <a:rect l="l" t="t" r="r" b="b"/>
            <a:pathLst>
              <a:path w="400050" h="457200">
                <a:moveTo>
                  <a:pt x="200025" y="0"/>
                </a:moveTo>
                <a:lnTo>
                  <a:pt x="0" y="228600"/>
                </a:lnTo>
                <a:lnTo>
                  <a:pt x="200025" y="457200"/>
                </a:lnTo>
                <a:lnTo>
                  <a:pt x="400050" y="228600"/>
                </a:lnTo>
                <a:lnTo>
                  <a:pt x="200025" y="0"/>
                </a:lnTo>
                <a:close/>
              </a:path>
            </a:pathLst>
          </a:custGeom>
          <a:solidFill>
            <a:srgbClr val="6FAC46"/>
          </a:solidFill>
        </p:spPr>
        <p:txBody>
          <a:bodyPr wrap="square" lIns="0" tIns="0" rIns="0" bIns="0" rtlCol="0"/>
          <a:lstStyle/>
          <a:p>
            <a:endParaRPr/>
          </a:p>
        </p:txBody>
      </p:sp>
      <p:sp>
        <p:nvSpPr>
          <p:cNvPr id="7" name="object 7"/>
          <p:cNvSpPr/>
          <p:nvPr/>
        </p:nvSpPr>
        <p:spPr>
          <a:xfrm>
            <a:off x="433387" y="433451"/>
            <a:ext cx="400050" cy="457200"/>
          </a:xfrm>
          <a:custGeom>
            <a:avLst/>
            <a:gdLst/>
            <a:ahLst/>
            <a:cxnLst/>
            <a:rect l="l" t="t" r="r" b="b"/>
            <a:pathLst>
              <a:path w="400050" h="457200">
                <a:moveTo>
                  <a:pt x="0" y="228600"/>
                </a:moveTo>
                <a:lnTo>
                  <a:pt x="200025" y="0"/>
                </a:lnTo>
                <a:lnTo>
                  <a:pt x="400050" y="228600"/>
                </a:lnTo>
                <a:lnTo>
                  <a:pt x="200025" y="457200"/>
                </a:lnTo>
                <a:lnTo>
                  <a:pt x="0" y="228600"/>
                </a:lnTo>
                <a:close/>
              </a:path>
            </a:pathLst>
          </a:custGeom>
          <a:ln w="9534">
            <a:solidFill>
              <a:srgbClr val="FFFFFF"/>
            </a:solidFill>
          </a:ln>
        </p:spPr>
        <p:txBody>
          <a:bodyPr wrap="square" lIns="0" tIns="0" rIns="0" bIns="0" rtlCol="0"/>
          <a:lstStyle/>
          <a:p>
            <a:endParaRPr/>
          </a:p>
        </p:txBody>
      </p:sp>
      <p:sp>
        <p:nvSpPr>
          <p:cNvPr id="8" name="object 8"/>
          <p:cNvSpPr/>
          <p:nvPr/>
        </p:nvSpPr>
        <p:spPr>
          <a:xfrm>
            <a:off x="395287" y="919225"/>
            <a:ext cx="476250" cy="466725"/>
          </a:xfrm>
          <a:custGeom>
            <a:avLst/>
            <a:gdLst/>
            <a:ahLst/>
            <a:cxnLst/>
            <a:rect l="l" t="t" r="r" b="b"/>
            <a:pathLst>
              <a:path w="476250" h="466725">
                <a:moveTo>
                  <a:pt x="238125" y="0"/>
                </a:moveTo>
                <a:lnTo>
                  <a:pt x="0" y="233299"/>
                </a:lnTo>
                <a:lnTo>
                  <a:pt x="238125" y="466725"/>
                </a:lnTo>
                <a:lnTo>
                  <a:pt x="476250" y="233299"/>
                </a:lnTo>
                <a:lnTo>
                  <a:pt x="238125" y="0"/>
                </a:lnTo>
                <a:close/>
              </a:path>
            </a:pathLst>
          </a:custGeom>
          <a:solidFill>
            <a:srgbClr val="A4A4A4"/>
          </a:solidFill>
        </p:spPr>
        <p:txBody>
          <a:bodyPr wrap="square" lIns="0" tIns="0" rIns="0" bIns="0" rtlCol="0"/>
          <a:lstStyle/>
          <a:p>
            <a:endParaRPr/>
          </a:p>
        </p:txBody>
      </p:sp>
      <p:sp>
        <p:nvSpPr>
          <p:cNvPr id="9" name="object 9"/>
          <p:cNvSpPr/>
          <p:nvPr/>
        </p:nvSpPr>
        <p:spPr>
          <a:xfrm>
            <a:off x="395287" y="919225"/>
            <a:ext cx="476250" cy="466725"/>
          </a:xfrm>
          <a:custGeom>
            <a:avLst/>
            <a:gdLst/>
            <a:ahLst/>
            <a:cxnLst/>
            <a:rect l="l" t="t" r="r" b="b"/>
            <a:pathLst>
              <a:path w="476250" h="466725">
                <a:moveTo>
                  <a:pt x="0" y="233299"/>
                </a:moveTo>
                <a:lnTo>
                  <a:pt x="238125" y="0"/>
                </a:lnTo>
                <a:lnTo>
                  <a:pt x="476250" y="233299"/>
                </a:lnTo>
                <a:lnTo>
                  <a:pt x="238125" y="466725"/>
                </a:lnTo>
                <a:lnTo>
                  <a:pt x="0" y="233299"/>
                </a:lnTo>
                <a:close/>
              </a:path>
            </a:pathLst>
          </a:custGeom>
          <a:ln w="9534">
            <a:solidFill>
              <a:srgbClr val="FFFFFF"/>
            </a:solidFill>
          </a:ln>
        </p:spPr>
        <p:txBody>
          <a:bodyPr wrap="square" lIns="0" tIns="0" rIns="0" bIns="0" rtlCol="0"/>
          <a:lstStyle/>
          <a:p>
            <a:endParaRPr/>
          </a:p>
        </p:txBody>
      </p:sp>
      <p:sp>
        <p:nvSpPr>
          <p:cNvPr id="10" name="object 10"/>
          <p:cNvSpPr/>
          <p:nvPr/>
        </p:nvSpPr>
        <p:spPr>
          <a:xfrm>
            <a:off x="11330051" y="1900301"/>
            <a:ext cx="57150" cy="3265804"/>
          </a:xfrm>
          <a:custGeom>
            <a:avLst/>
            <a:gdLst/>
            <a:ahLst/>
            <a:cxnLst/>
            <a:rect l="l" t="t" r="r" b="b"/>
            <a:pathLst>
              <a:path w="57150" h="3265804">
                <a:moveTo>
                  <a:pt x="0" y="0"/>
                </a:moveTo>
                <a:lnTo>
                  <a:pt x="56769" y="3265551"/>
                </a:lnTo>
              </a:path>
            </a:pathLst>
          </a:custGeom>
          <a:ln w="9534">
            <a:solidFill>
              <a:srgbClr val="BCD6ED"/>
            </a:solidFill>
          </a:ln>
        </p:spPr>
        <p:txBody>
          <a:bodyPr wrap="square" lIns="0" tIns="0" rIns="0" bIns="0" rtlCol="0"/>
          <a:lstStyle/>
          <a:p>
            <a:endParaRPr/>
          </a:p>
        </p:txBody>
      </p:sp>
      <p:sp>
        <p:nvSpPr>
          <p:cNvPr id="11" name="object 11"/>
          <p:cNvSpPr/>
          <p:nvPr/>
        </p:nvSpPr>
        <p:spPr>
          <a:xfrm>
            <a:off x="10963275" y="1895475"/>
            <a:ext cx="723900" cy="619125"/>
          </a:xfrm>
          <a:prstGeom prst="rect">
            <a:avLst/>
          </a:prstGeom>
          <a:blipFill>
            <a:blip r:embed="rId2" cstate="print"/>
            <a:stretch>
              <a:fillRect/>
            </a:stretch>
          </a:blipFill>
        </p:spPr>
        <p:txBody>
          <a:bodyPr wrap="square" lIns="0" tIns="0" rIns="0" bIns="0" rtlCol="0"/>
          <a:lstStyle/>
          <a:p>
            <a:endParaRPr/>
          </a:p>
        </p:txBody>
      </p:sp>
      <p:sp>
        <p:nvSpPr>
          <p:cNvPr id="12" name="object 12"/>
          <p:cNvSpPr/>
          <p:nvPr/>
        </p:nvSpPr>
        <p:spPr>
          <a:xfrm>
            <a:off x="10963275" y="2676525"/>
            <a:ext cx="723900" cy="628650"/>
          </a:xfrm>
          <a:prstGeom prst="rect">
            <a:avLst/>
          </a:prstGeom>
          <a:blipFill>
            <a:blip r:embed="rId3" cstate="print"/>
            <a:stretch>
              <a:fillRect/>
            </a:stretch>
          </a:blipFill>
        </p:spPr>
        <p:txBody>
          <a:bodyPr wrap="square" lIns="0" tIns="0" rIns="0" bIns="0" rtlCol="0"/>
          <a:lstStyle/>
          <a:p>
            <a:endParaRPr/>
          </a:p>
        </p:txBody>
      </p:sp>
      <p:sp>
        <p:nvSpPr>
          <p:cNvPr id="13" name="object 13"/>
          <p:cNvSpPr/>
          <p:nvPr/>
        </p:nvSpPr>
        <p:spPr>
          <a:xfrm>
            <a:off x="10963275" y="3467100"/>
            <a:ext cx="723900" cy="619125"/>
          </a:xfrm>
          <a:prstGeom prst="rect">
            <a:avLst/>
          </a:prstGeom>
          <a:blipFill>
            <a:blip r:embed="rId4" cstate="print"/>
            <a:stretch>
              <a:fillRect/>
            </a:stretch>
          </a:blipFill>
        </p:spPr>
        <p:txBody>
          <a:bodyPr wrap="square" lIns="0" tIns="0" rIns="0" bIns="0" rtlCol="0"/>
          <a:lstStyle/>
          <a:p>
            <a:endParaRPr/>
          </a:p>
        </p:txBody>
      </p:sp>
      <p:sp>
        <p:nvSpPr>
          <p:cNvPr id="14" name="object 14"/>
          <p:cNvSpPr/>
          <p:nvPr/>
        </p:nvSpPr>
        <p:spPr>
          <a:xfrm>
            <a:off x="10963275" y="4257675"/>
            <a:ext cx="723900" cy="628650"/>
          </a:xfrm>
          <a:prstGeom prst="rect">
            <a:avLst/>
          </a:prstGeom>
          <a:blipFill>
            <a:blip r:embed="rId5" cstate="print"/>
            <a:stretch>
              <a:fillRect/>
            </a:stretch>
          </a:blipFill>
        </p:spPr>
        <p:txBody>
          <a:bodyPr wrap="square" lIns="0" tIns="0" rIns="0" bIns="0" rtlCol="0"/>
          <a:lstStyle/>
          <a:p>
            <a:endParaRPr/>
          </a:p>
        </p:txBody>
      </p:sp>
      <p:sp>
        <p:nvSpPr>
          <p:cNvPr id="15" name="object 15"/>
          <p:cNvSpPr/>
          <p:nvPr/>
        </p:nvSpPr>
        <p:spPr>
          <a:xfrm>
            <a:off x="11020425" y="5153025"/>
            <a:ext cx="714375" cy="638175"/>
          </a:xfrm>
          <a:prstGeom prst="rect">
            <a:avLst/>
          </a:prstGeom>
          <a:blipFill>
            <a:blip r:embed="rId6" cstate="print"/>
            <a:stretch>
              <a:fillRect/>
            </a:stretch>
          </a:blipFill>
        </p:spPr>
        <p:txBody>
          <a:bodyPr wrap="square" lIns="0" tIns="0" rIns="0" bIns="0" rtlCol="0"/>
          <a:lstStyle/>
          <a:p>
            <a:endParaRPr/>
          </a:p>
        </p:txBody>
      </p:sp>
      <p:sp>
        <p:nvSpPr>
          <p:cNvPr id="16" name="object 16"/>
          <p:cNvSpPr txBox="1"/>
          <p:nvPr/>
        </p:nvSpPr>
        <p:spPr>
          <a:xfrm>
            <a:off x="1416050" y="1140961"/>
            <a:ext cx="9207500" cy="1188787"/>
          </a:xfrm>
          <a:prstGeom prst="rect">
            <a:avLst/>
          </a:prstGeom>
        </p:spPr>
        <p:txBody>
          <a:bodyPr vert="horz" wrap="square" lIns="0" tIns="16510" rIns="0" bIns="0" rtlCol="0">
            <a:spAutoFit/>
          </a:bodyPr>
          <a:lstStyle/>
          <a:p>
            <a:pPr algn="just" rtl="1"/>
            <a:r>
              <a:rPr lang="ar-MA" sz="2400" dirty="0" smtClean="0"/>
              <a:t>   </a:t>
            </a:r>
            <a:endParaRPr lang="fr-FR" sz="2400" dirty="0"/>
          </a:p>
          <a:p>
            <a:pPr marR="54610" algn="just" rtl="1">
              <a:lnSpc>
                <a:spcPct val="100000"/>
              </a:lnSpc>
              <a:spcBef>
                <a:spcPts val="2850"/>
              </a:spcBef>
            </a:pPr>
            <a:r>
              <a:rPr lang="ar-MA" sz="2800" dirty="0" smtClean="0"/>
              <a:t>    </a:t>
            </a:r>
            <a:endParaRPr sz="2800" dirty="0">
              <a:latin typeface="Arial"/>
              <a:cs typeface="Arial"/>
            </a:endParaRPr>
          </a:p>
        </p:txBody>
      </p:sp>
      <p:sp>
        <p:nvSpPr>
          <p:cNvPr id="18" name="object 16"/>
          <p:cNvSpPr txBox="1"/>
          <p:nvPr/>
        </p:nvSpPr>
        <p:spPr>
          <a:xfrm>
            <a:off x="871537" y="433451"/>
            <a:ext cx="9874722" cy="6295313"/>
          </a:xfrm>
          <a:prstGeom prst="rect">
            <a:avLst/>
          </a:prstGeom>
        </p:spPr>
        <p:txBody>
          <a:bodyPr vert="horz" wrap="square" lIns="0" tIns="16510" rIns="0" bIns="0" rtlCol="0">
            <a:spAutoFit/>
          </a:bodyPr>
          <a:lstStyle/>
          <a:p>
            <a:pPr algn="ctr" rtl="1"/>
            <a:r>
              <a:rPr lang="ar-MA" sz="2400" b="1" dirty="0">
                <a:solidFill>
                  <a:srgbClr val="FF0000"/>
                </a:solidFill>
              </a:rPr>
              <a:t>القسم الأول </a:t>
            </a:r>
            <a:r>
              <a:rPr lang="ar-MA" sz="2400" dirty="0"/>
              <a:t>تم التطرق فيه لمنظومة إعداد وإبرام صفقات الجماعات الترابية </a:t>
            </a:r>
            <a:r>
              <a:rPr lang="ar-MA" sz="2400" b="1" dirty="0"/>
              <a:t>(في الفصل الأول)</a:t>
            </a:r>
            <a:r>
              <a:rPr lang="ar-MA" sz="2400" dirty="0"/>
              <a:t>، وهو الفصل </a:t>
            </a:r>
            <a:r>
              <a:rPr lang="ar-DZ" sz="2400" dirty="0" smtClean="0"/>
              <a:t>الذي </a:t>
            </a:r>
            <a:r>
              <a:rPr lang="ar-MA" sz="2400" dirty="0" smtClean="0"/>
              <a:t>شكل </a:t>
            </a:r>
            <a:r>
              <a:rPr lang="ar-DZ" sz="2400" dirty="0" smtClean="0"/>
              <a:t>فيه </a:t>
            </a:r>
            <a:r>
              <a:rPr lang="ar-MA" sz="2400" dirty="0" smtClean="0"/>
              <a:t>مرسوم </a:t>
            </a:r>
            <a:r>
              <a:rPr lang="ar-MA" sz="2400" dirty="0"/>
              <a:t>20 مارس 2013 إطارا لتنظيم الصفقات العمومية المبرمة من قبل الجماعات الترابية، ومحددا للمساطر الخاصة بها، وخصوصا عمليات الإعداد و الإبرام، والتي عمل المشرع المغربي من خلالها على النص على مجموعة من الآليات و المساطر من خلال تحديد دقيق للحاجيات و الأعمال المراد تلبيتها من قبل الجماعات الترابية، مع الحرص على تقدير كلفتها بنوع من الدقة المطلوبة، وقد شكلت </a:t>
            </a:r>
            <a:r>
              <a:rPr lang="ar-MA" sz="2400" dirty="0" smtClean="0"/>
              <a:t>آليتي </a:t>
            </a:r>
            <a:r>
              <a:rPr lang="ar-MA" sz="2400" dirty="0"/>
              <a:t>نشر البرامج </a:t>
            </a:r>
            <a:r>
              <a:rPr lang="ar-MA" sz="2400" dirty="0" err="1"/>
              <a:t>التوقعية</a:t>
            </a:r>
            <a:r>
              <a:rPr lang="ar-MA" sz="2400" dirty="0"/>
              <a:t> و طلب إبداء </a:t>
            </a:r>
            <a:r>
              <a:rPr lang="ar-MA" sz="2400" dirty="0" err="1"/>
              <a:t>الإهتمام</a:t>
            </a:r>
            <a:r>
              <a:rPr lang="ar-MA" sz="2400" dirty="0"/>
              <a:t> وسيلتين أساسيتين لإنجاح عملية إعداد الصفقة، رغم التحديات التي أثارتها خلال الممارسة العملية.</a:t>
            </a:r>
            <a:endParaRPr lang="fr-FR" sz="2400" dirty="0"/>
          </a:p>
          <a:p>
            <a:pPr algn="ctr" rtl="1"/>
            <a:r>
              <a:rPr lang="ar-MA" sz="2400" dirty="0"/>
              <a:t>أما بخصوص مساطر الابرام، فإنها لا تختلف عن نظيرتها المعتمدة في صفقات الدولة، إلا في بعض </a:t>
            </a:r>
            <a:r>
              <a:rPr lang="ar-MA" sz="2400" dirty="0" err="1"/>
              <a:t>الإستثناءات</a:t>
            </a:r>
            <a:r>
              <a:rPr lang="ar-MA" sz="2400" dirty="0"/>
              <a:t> التي ميزت صفقات الوحدات الترابية سواء فيما يخص سندات الطلب على سبيل المثال من حيث مبلغها، أو من حيث خصوصيات مسطرة المصادقة أو تبليغها، هذا وقد رتب المشرع المغربي على طرفي عقد الطلبية العمومية مجموعة من الالتزامات و الحقوق، كإطار لتنظيم العلاقة التعاقدية، حتى يضمن نوع من التوازن و المساواة  والحكامة في تدبير الصفقة .</a:t>
            </a:r>
            <a:endParaRPr lang="fr-FR" sz="2400" dirty="0"/>
          </a:p>
          <a:p>
            <a:pPr algn="ctr" rtl="1"/>
            <a:r>
              <a:rPr lang="ar-MA" sz="2400" dirty="0"/>
              <a:t>كما تناولت من خلال هذا الفصل ما يمكن أن تعرفه صفقات الجماعات الترابية من نهاية سواء عادية أو غيرها، وتعد هذه المرحلة حاسمة في سيرورة الطلبيات العمومية، </a:t>
            </a:r>
            <a:r>
              <a:rPr lang="ar-MA" sz="2400" dirty="0" smtClean="0"/>
              <a:t>نظرا </a:t>
            </a:r>
            <a:r>
              <a:rPr lang="ar-MA" sz="2400" dirty="0"/>
              <a:t>لما ترتبه من آثار على الأطراف </a:t>
            </a:r>
            <a:r>
              <a:rPr lang="ar-MA" sz="2400" dirty="0" smtClean="0"/>
              <a:t>المتعاقدة</a:t>
            </a:r>
            <a:r>
              <a:rPr lang="ar-MA" sz="2400" dirty="0"/>
              <a:t>، لأجل ذلك عمل مرسوم 2013 على تأطير هذه المرحلة بالإجراءات الكفيلة بسلاستها</a:t>
            </a:r>
            <a:r>
              <a:rPr lang="ar-MA" sz="2400" dirty="0" smtClean="0"/>
              <a:t>.</a:t>
            </a:r>
            <a:endParaRPr lang="ar-DZ" sz="2400" dirty="0" smtClean="0"/>
          </a:p>
          <a:p>
            <a:pPr algn="ctr" rtl="1"/>
            <a:endParaRPr lang="ar-MA" sz="2400" dirty="0" smtClean="0"/>
          </a:p>
        </p:txBody>
      </p:sp>
      <p:sp>
        <p:nvSpPr>
          <p:cNvPr id="2" name="Espace réservé du numéro de diapositive 1"/>
          <p:cNvSpPr>
            <a:spLocks noGrp="1"/>
          </p:cNvSpPr>
          <p:nvPr>
            <p:ph type="sldNum" sz="quarter" idx="7"/>
          </p:nvPr>
        </p:nvSpPr>
        <p:spPr/>
        <p:txBody>
          <a:bodyPr/>
          <a:lstStyle/>
          <a:p>
            <a:fld id="{B6F15528-21DE-4FAA-801E-634DDDAF4B2B}" type="slidenum">
              <a:rPr lang="fr-FR" smtClean="0"/>
              <a:pPr/>
              <a:t>16</a:t>
            </a:fld>
            <a:endParaRPr lang="fr-FR"/>
          </a:p>
        </p:txBody>
      </p:sp>
    </p:spTree>
    <p:extLst>
      <p:ext uri="{BB962C8B-B14F-4D97-AF65-F5344CB8AC3E}">
        <p14:creationId xmlns:p14="http://schemas.microsoft.com/office/powerpoint/2010/main" xmlns="" val="342045766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933450" y="790575"/>
            <a:ext cx="10172700" cy="190500"/>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681037" y="700151"/>
            <a:ext cx="352425" cy="381000"/>
          </a:xfrm>
          <a:custGeom>
            <a:avLst/>
            <a:gdLst/>
            <a:ahLst/>
            <a:cxnLst/>
            <a:rect l="l" t="t" r="r" b="b"/>
            <a:pathLst>
              <a:path w="352425" h="381000">
                <a:moveTo>
                  <a:pt x="176212" y="0"/>
                </a:moveTo>
                <a:lnTo>
                  <a:pt x="0" y="190500"/>
                </a:lnTo>
                <a:lnTo>
                  <a:pt x="176212" y="381000"/>
                </a:lnTo>
                <a:lnTo>
                  <a:pt x="352425" y="190500"/>
                </a:lnTo>
                <a:lnTo>
                  <a:pt x="176212" y="0"/>
                </a:lnTo>
                <a:close/>
              </a:path>
            </a:pathLst>
          </a:custGeom>
          <a:solidFill>
            <a:srgbClr val="FFC000"/>
          </a:solidFill>
        </p:spPr>
        <p:txBody>
          <a:bodyPr wrap="square" lIns="0" tIns="0" rIns="0" bIns="0" rtlCol="0"/>
          <a:lstStyle/>
          <a:p>
            <a:endParaRPr/>
          </a:p>
        </p:txBody>
      </p:sp>
      <p:sp>
        <p:nvSpPr>
          <p:cNvPr id="5" name="object 5"/>
          <p:cNvSpPr/>
          <p:nvPr/>
        </p:nvSpPr>
        <p:spPr>
          <a:xfrm>
            <a:off x="681037" y="700151"/>
            <a:ext cx="352425" cy="381000"/>
          </a:xfrm>
          <a:custGeom>
            <a:avLst/>
            <a:gdLst/>
            <a:ahLst/>
            <a:cxnLst/>
            <a:rect l="l" t="t" r="r" b="b"/>
            <a:pathLst>
              <a:path w="352425" h="381000">
                <a:moveTo>
                  <a:pt x="0" y="190500"/>
                </a:moveTo>
                <a:lnTo>
                  <a:pt x="176212" y="0"/>
                </a:lnTo>
                <a:lnTo>
                  <a:pt x="352425" y="190500"/>
                </a:lnTo>
                <a:lnTo>
                  <a:pt x="176212" y="381000"/>
                </a:lnTo>
                <a:lnTo>
                  <a:pt x="0" y="190500"/>
                </a:lnTo>
                <a:close/>
              </a:path>
            </a:pathLst>
          </a:custGeom>
          <a:ln w="9534">
            <a:solidFill>
              <a:srgbClr val="FFFFFF"/>
            </a:solidFill>
          </a:ln>
        </p:spPr>
        <p:txBody>
          <a:bodyPr wrap="square" lIns="0" tIns="0" rIns="0" bIns="0" rtlCol="0"/>
          <a:lstStyle/>
          <a:p>
            <a:endParaRPr/>
          </a:p>
        </p:txBody>
      </p:sp>
      <p:sp>
        <p:nvSpPr>
          <p:cNvPr id="6" name="object 6"/>
          <p:cNvSpPr/>
          <p:nvPr/>
        </p:nvSpPr>
        <p:spPr>
          <a:xfrm>
            <a:off x="433387" y="433451"/>
            <a:ext cx="400050" cy="457200"/>
          </a:xfrm>
          <a:custGeom>
            <a:avLst/>
            <a:gdLst/>
            <a:ahLst/>
            <a:cxnLst/>
            <a:rect l="l" t="t" r="r" b="b"/>
            <a:pathLst>
              <a:path w="400050" h="457200">
                <a:moveTo>
                  <a:pt x="200025" y="0"/>
                </a:moveTo>
                <a:lnTo>
                  <a:pt x="0" y="228600"/>
                </a:lnTo>
                <a:lnTo>
                  <a:pt x="200025" y="457200"/>
                </a:lnTo>
                <a:lnTo>
                  <a:pt x="400050" y="228600"/>
                </a:lnTo>
                <a:lnTo>
                  <a:pt x="200025" y="0"/>
                </a:lnTo>
                <a:close/>
              </a:path>
            </a:pathLst>
          </a:custGeom>
          <a:solidFill>
            <a:srgbClr val="6FAC46"/>
          </a:solidFill>
        </p:spPr>
        <p:txBody>
          <a:bodyPr wrap="square" lIns="0" tIns="0" rIns="0" bIns="0" rtlCol="0"/>
          <a:lstStyle/>
          <a:p>
            <a:endParaRPr/>
          </a:p>
        </p:txBody>
      </p:sp>
      <p:sp>
        <p:nvSpPr>
          <p:cNvPr id="7" name="object 7"/>
          <p:cNvSpPr/>
          <p:nvPr/>
        </p:nvSpPr>
        <p:spPr>
          <a:xfrm>
            <a:off x="433387" y="433451"/>
            <a:ext cx="400050" cy="457200"/>
          </a:xfrm>
          <a:custGeom>
            <a:avLst/>
            <a:gdLst/>
            <a:ahLst/>
            <a:cxnLst/>
            <a:rect l="l" t="t" r="r" b="b"/>
            <a:pathLst>
              <a:path w="400050" h="457200">
                <a:moveTo>
                  <a:pt x="0" y="228600"/>
                </a:moveTo>
                <a:lnTo>
                  <a:pt x="200025" y="0"/>
                </a:lnTo>
                <a:lnTo>
                  <a:pt x="400050" y="228600"/>
                </a:lnTo>
                <a:lnTo>
                  <a:pt x="200025" y="457200"/>
                </a:lnTo>
                <a:lnTo>
                  <a:pt x="0" y="228600"/>
                </a:lnTo>
                <a:close/>
              </a:path>
            </a:pathLst>
          </a:custGeom>
          <a:ln w="9534">
            <a:solidFill>
              <a:srgbClr val="FFFFFF"/>
            </a:solidFill>
          </a:ln>
        </p:spPr>
        <p:txBody>
          <a:bodyPr wrap="square" lIns="0" tIns="0" rIns="0" bIns="0" rtlCol="0"/>
          <a:lstStyle/>
          <a:p>
            <a:endParaRPr/>
          </a:p>
        </p:txBody>
      </p:sp>
      <p:sp>
        <p:nvSpPr>
          <p:cNvPr id="8" name="object 8"/>
          <p:cNvSpPr/>
          <p:nvPr/>
        </p:nvSpPr>
        <p:spPr>
          <a:xfrm>
            <a:off x="395287" y="919225"/>
            <a:ext cx="476250" cy="466725"/>
          </a:xfrm>
          <a:custGeom>
            <a:avLst/>
            <a:gdLst/>
            <a:ahLst/>
            <a:cxnLst/>
            <a:rect l="l" t="t" r="r" b="b"/>
            <a:pathLst>
              <a:path w="476250" h="466725">
                <a:moveTo>
                  <a:pt x="238125" y="0"/>
                </a:moveTo>
                <a:lnTo>
                  <a:pt x="0" y="233299"/>
                </a:lnTo>
                <a:lnTo>
                  <a:pt x="238125" y="466725"/>
                </a:lnTo>
                <a:lnTo>
                  <a:pt x="476250" y="233299"/>
                </a:lnTo>
                <a:lnTo>
                  <a:pt x="238125" y="0"/>
                </a:lnTo>
                <a:close/>
              </a:path>
            </a:pathLst>
          </a:custGeom>
          <a:solidFill>
            <a:srgbClr val="A4A4A4"/>
          </a:solidFill>
        </p:spPr>
        <p:txBody>
          <a:bodyPr wrap="square" lIns="0" tIns="0" rIns="0" bIns="0" rtlCol="0"/>
          <a:lstStyle/>
          <a:p>
            <a:endParaRPr/>
          </a:p>
        </p:txBody>
      </p:sp>
      <p:sp>
        <p:nvSpPr>
          <p:cNvPr id="9" name="object 9"/>
          <p:cNvSpPr/>
          <p:nvPr/>
        </p:nvSpPr>
        <p:spPr>
          <a:xfrm>
            <a:off x="395287" y="919225"/>
            <a:ext cx="476250" cy="466725"/>
          </a:xfrm>
          <a:custGeom>
            <a:avLst/>
            <a:gdLst/>
            <a:ahLst/>
            <a:cxnLst/>
            <a:rect l="l" t="t" r="r" b="b"/>
            <a:pathLst>
              <a:path w="476250" h="466725">
                <a:moveTo>
                  <a:pt x="0" y="233299"/>
                </a:moveTo>
                <a:lnTo>
                  <a:pt x="238125" y="0"/>
                </a:lnTo>
                <a:lnTo>
                  <a:pt x="476250" y="233299"/>
                </a:lnTo>
                <a:lnTo>
                  <a:pt x="238125" y="466725"/>
                </a:lnTo>
                <a:lnTo>
                  <a:pt x="0" y="233299"/>
                </a:lnTo>
                <a:close/>
              </a:path>
            </a:pathLst>
          </a:custGeom>
          <a:ln w="9534">
            <a:solidFill>
              <a:srgbClr val="FFFFFF"/>
            </a:solidFill>
          </a:ln>
        </p:spPr>
        <p:txBody>
          <a:bodyPr wrap="square" lIns="0" tIns="0" rIns="0" bIns="0" rtlCol="0"/>
          <a:lstStyle/>
          <a:p>
            <a:endParaRPr/>
          </a:p>
        </p:txBody>
      </p:sp>
      <p:sp>
        <p:nvSpPr>
          <p:cNvPr id="10" name="object 10"/>
          <p:cNvSpPr/>
          <p:nvPr/>
        </p:nvSpPr>
        <p:spPr>
          <a:xfrm>
            <a:off x="11330051" y="1900301"/>
            <a:ext cx="57150" cy="3265804"/>
          </a:xfrm>
          <a:custGeom>
            <a:avLst/>
            <a:gdLst/>
            <a:ahLst/>
            <a:cxnLst/>
            <a:rect l="l" t="t" r="r" b="b"/>
            <a:pathLst>
              <a:path w="57150" h="3265804">
                <a:moveTo>
                  <a:pt x="0" y="0"/>
                </a:moveTo>
                <a:lnTo>
                  <a:pt x="56769" y="3265551"/>
                </a:lnTo>
              </a:path>
            </a:pathLst>
          </a:custGeom>
          <a:ln w="9534">
            <a:solidFill>
              <a:srgbClr val="BCD6ED"/>
            </a:solidFill>
          </a:ln>
        </p:spPr>
        <p:txBody>
          <a:bodyPr wrap="square" lIns="0" tIns="0" rIns="0" bIns="0" rtlCol="0"/>
          <a:lstStyle/>
          <a:p>
            <a:endParaRPr/>
          </a:p>
        </p:txBody>
      </p:sp>
      <p:sp>
        <p:nvSpPr>
          <p:cNvPr id="11" name="object 11"/>
          <p:cNvSpPr/>
          <p:nvPr/>
        </p:nvSpPr>
        <p:spPr>
          <a:xfrm>
            <a:off x="10963275" y="1895475"/>
            <a:ext cx="723900" cy="619125"/>
          </a:xfrm>
          <a:prstGeom prst="rect">
            <a:avLst/>
          </a:prstGeom>
          <a:blipFill>
            <a:blip r:embed="rId3" cstate="print"/>
            <a:stretch>
              <a:fillRect/>
            </a:stretch>
          </a:blipFill>
        </p:spPr>
        <p:txBody>
          <a:bodyPr wrap="square" lIns="0" tIns="0" rIns="0" bIns="0" rtlCol="0"/>
          <a:lstStyle/>
          <a:p>
            <a:endParaRPr/>
          </a:p>
        </p:txBody>
      </p:sp>
      <p:sp>
        <p:nvSpPr>
          <p:cNvPr id="12" name="object 12"/>
          <p:cNvSpPr/>
          <p:nvPr/>
        </p:nvSpPr>
        <p:spPr>
          <a:xfrm>
            <a:off x="10963275" y="2676525"/>
            <a:ext cx="723900" cy="628650"/>
          </a:xfrm>
          <a:prstGeom prst="rect">
            <a:avLst/>
          </a:prstGeom>
          <a:blipFill>
            <a:blip r:embed="rId4" cstate="print"/>
            <a:stretch>
              <a:fillRect/>
            </a:stretch>
          </a:blipFill>
        </p:spPr>
        <p:txBody>
          <a:bodyPr wrap="square" lIns="0" tIns="0" rIns="0" bIns="0" rtlCol="0"/>
          <a:lstStyle/>
          <a:p>
            <a:endParaRPr/>
          </a:p>
        </p:txBody>
      </p:sp>
      <p:sp>
        <p:nvSpPr>
          <p:cNvPr id="13" name="object 13"/>
          <p:cNvSpPr/>
          <p:nvPr/>
        </p:nvSpPr>
        <p:spPr>
          <a:xfrm>
            <a:off x="10963275" y="3467100"/>
            <a:ext cx="723900" cy="619125"/>
          </a:xfrm>
          <a:prstGeom prst="rect">
            <a:avLst/>
          </a:prstGeom>
          <a:blipFill>
            <a:blip r:embed="rId5" cstate="print"/>
            <a:stretch>
              <a:fillRect/>
            </a:stretch>
          </a:blipFill>
        </p:spPr>
        <p:txBody>
          <a:bodyPr wrap="square" lIns="0" tIns="0" rIns="0" bIns="0" rtlCol="0"/>
          <a:lstStyle/>
          <a:p>
            <a:endParaRPr/>
          </a:p>
        </p:txBody>
      </p:sp>
      <p:sp>
        <p:nvSpPr>
          <p:cNvPr id="14" name="object 14"/>
          <p:cNvSpPr/>
          <p:nvPr/>
        </p:nvSpPr>
        <p:spPr>
          <a:xfrm>
            <a:off x="10963275" y="4257675"/>
            <a:ext cx="723900" cy="628650"/>
          </a:xfrm>
          <a:prstGeom prst="rect">
            <a:avLst/>
          </a:prstGeom>
          <a:blipFill>
            <a:blip r:embed="rId6" cstate="print"/>
            <a:stretch>
              <a:fillRect/>
            </a:stretch>
          </a:blipFill>
        </p:spPr>
        <p:txBody>
          <a:bodyPr wrap="square" lIns="0" tIns="0" rIns="0" bIns="0" rtlCol="0"/>
          <a:lstStyle/>
          <a:p>
            <a:endParaRPr/>
          </a:p>
        </p:txBody>
      </p:sp>
      <p:sp>
        <p:nvSpPr>
          <p:cNvPr id="15" name="object 15"/>
          <p:cNvSpPr/>
          <p:nvPr/>
        </p:nvSpPr>
        <p:spPr>
          <a:xfrm>
            <a:off x="11020425" y="5153025"/>
            <a:ext cx="714375" cy="638175"/>
          </a:xfrm>
          <a:prstGeom prst="rect">
            <a:avLst/>
          </a:prstGeom>
          <a:blipFill>
            <a:blip r:embed="rId7" cstate="print"/>
            <a:stretch>
              <a:fillRect/>
            </a:stretch>
          </a:blipFill>
        </p:spPr>
        <p:txBody>
          <a:bodyPr wrap="square" lIns="0" tIns="0" rIns="0" bIns="0" rtlCol="0"/>
          <a:lstStyle/>
          <a:p>
            <a:endParaRPr/>
          </a:p>
        </p:txBody>
      </p:sp>
      <p:sp>
        <p:nvSpPr>
          <p:cNvPr id="16" name="object 16"/>
          <p:cNvSpPr txBox="1"/>
          <p:nvPr/>
        </p:nvSpPr>
        <p:spPr>
          <a:xfrm>
            <a:off x="1416050" y="1140961"/>
            <a:ext cx="9207500" cy="1188787"/>
          </a:xfrm>
          <a:prstGeom prst="rect">
            <a:avLst/>
          </a:prstGeom>
        </p:spPr>
        <p:txBody>
          <a:bodyPr vert="horz" wrap="square" lIns="0" tIns="16510" rIns="0" bIns="0" rtlCol="0">
            <a:spAutoFit/>
          </a:bodyPr>
          <a:lstStyle/>
          <a:p>
            <a:pPr algn="just" rtl="1"/>
            <a:r>
              <a:rPr lang="ar-MA" sz="2400" dirty="0" smtClean="0"/>
              <a:t>   </a:t>
            </a:r>
            <a:endParaRPr lang="fr-FR" sz="2400" dirty="0"/>
          </a:p>
          <a:p>
            <a:pPr marR="54610" algn="just" rtl="1">
              <a:lnSpc>
                <a:spcPct val="100000"/>
              </a:lnSpc>
              <a:spcBef>
                <a:spcPts val="2850"/>
              </a:spcBef>
            </a:pPr>
            <a:r>
              <a:rPr lang="ar-MA" sz="2800" dirty="0" smtClean="0"/>
              <a:t>    </a:t>
            </a:r>
            <a:endParaRPr sz="2800" dirty="0">
              <a:latin typeface="Arial"/>
              <a:cs typeface="Arial"/>
            </a:endParaRPr>
          </a:p>
        </p:txBody>
      </p:sp>
      <p:sp>
        <p:nvSpPr>
          <p:cNvPr id="18" name="object 16"/>
          <p:cNvSpPr txBox="1"/>
          <p:nvPr/>
        </p:nvSpPr>
        <p:spPr>
          <a:xfrm>
            <a:off x="933450" y="1101584"/>
            <a:ext cx="9886950" cy="6479979"/>
          </a:xfrm>
          <a:prstGeom prst="rect">
            <a:avLst/>
          </a:prstGeom>
        </p:spPr>
        <p:txBody>
          <a:bodyPr vert="horz" wrap="square" lIns="0" tIns="16510" rIns="0" bIns="0" rtlCol="0">
            <a:spAutoFit/>
          </a:bodyPr>
          <a:lstStyle/>
          <a:p>
            <a:pPr algn="just" rtl="1"/>
            <a:r>
              <a:rPr lang="ar-MA" sz="2100" dirty="0"/>
              <a:t>ورغم ما أولاه المشرع المغربي لمرحلة نهاية الصفقة من مقتضيات هامة، </a:t>
            </a:r>
            <a:r>
              <a:rPr lang="ar-MA" sz="2100" b="1" dirty="0">
                <a:solidFill>
                  <a:srgbClr val="FF0000"/>
                </a:solidFill>
                <a:effectLst>
                  <a:outerShdw blurRad="38100" dist="38100" dir="2700000" algn="tl">
                    <a:srgbClr val="000000">
                      <a:alpha val="43137"/>
                    </a:srgbClr>
                  </a:outerShdw>
                </a:effectLst>
              </a:rPr>
              <a:t>إلا أن الملاحظ </a:t>
            </a:r>
            <a:r>
              <a:rPr lang="ar-MA" sz="2100" dirty="0"/>
              <a:t>على المستوى العملي أن أغلب الجماعات الترابية تتماطل و تتأخر عن أداء مستحقات المقاولات، بدعوى تعقد مساطر الأداء، وفي أحسن الأحوال عدم توفر </a:t>
            </a:r>
            <a:r>
              <a:rPr lang="ar-MA" sz="2100" dirty="0" err="1"/>
              <a:t>الإعتمادات</a:t>
            </a:r>
            <a:r>
              <a:rPr lang="ar-MA" sz="2100" dirty="0"/>
              <a:t> المالية أحيانا بسبب ضعف الموارد المالية المرصودة لذلك مما يفتح الباب لكثير من المنازعات التي تنتهي إما باللجوء إلى الطرق الإدارية وإما بالتوجه إلى القضاء المختص.</a:t>
            </a:r>
            <a:endParaRPr lang="fr-FR" sz="2100" dirty="0"/>
          </a:p>
          <a:p>
            <a:pPr algn="just" rtl="1"/>
            <a:r>
              <a:rPr lang="ar-MA" sz="2100" dirty="0"/>
              <a:t>أما </a:t>
            </a:r>
            <a:r>
              <a:rPr lang="ar-MA" sz="2100" b="1" dirty="0"/>
              <a:t>الفصل الثاني</a:t>
            </a:r>
            <a:r>
              <a:rPr lang="ar-MA" sz="2100" dirty="0"/>
              <a:t> فقد تم الحديث على أن المشرع المغربي فتح للطرف المتضرر أو المتظلم إمكانية الطعن الإداري سواء أمام الوزير المعني، أو التوجه للجنة الوطنية للطلبيات العمومية باعتبارها جهة للطعن للبث في مضمون المنازعة، وقد أوكل لها المشرع في هذا الصدد العديد من الاختصاصات الإدارية لفحص أسباب التظلم، والخروج بتوصيات لتصحيح الوضع، وأما إذا ارتأى الطرفان التوجه للوساطة الاتفاقية أو التحكيم كوسائل بديلة لفض المنازعات فقد منحهم المشرع ذلك الحق نظرا لما تمتاز به هذه الآليات من إيجابيات من شأنها تسريع البث في النزاع وفضه بالطرق السلمية، أما إذا استعصى على الطرفان ذلك، فآنذاك أمكنهم التوجه إلى الطرق القضائية المعروفة، خاصة وأن القضاء الإداري يعد صاحب الاختصاص في البث في منازعات العقود الإدارية.</a:t>
            </a:r>
            <a:endParaRPr lang="fr-FR" sz="2100" dirty="0"/>
          </a:p>
          <a:p>
            <a:pPr algn="just" rtl="1"/>
            <a:r>
              <a:rPr lang="ar-MA" sz="2100" dirty="0"/>
              <a:t>وما يمكن ملاحظته بخصوص الوسائل الإدارية أو القضائية في تسوية منازعات صفقات الجماعات الترابية، فإنها تحتاج إلى مزيد من الترسيخ والتدعيم في الترسانة القانونية المنظمة للصفقات العمومية، نظرا لحجم الرهانات الاقتصادية والاجتماعية الملقاة على كاهل الوحدات الترابية تحقيقها من خلال الطلبيات العمومية التي تنجزها وما ترتبه من تداعيات وانعكاسات إيجابية في تقليص معدلات الفقر والهشاشة ومحاربة أشكال التهميش وتحقيق المساواة والعدالة المجالية.</a:t>
            </a:r>
            <a:endParaRPr lang="fr-FR" sz="2100" dirty="0"/>
          </a:p>
          <a:p>
            <a:pPr algn="just" rtl="1"/>
            <a:endParaRPr lang="fr-FR" sz="2100" dirty="0"/>
          </a:p>
          <a:p>
            <a:pPr lvl="0" algn="just" rtl="1"/>
            <a:endParaRPr lang="ar-MA" sz="2100" b="1" dirty="0" smtClean="0"/>
          </a:p>
          <a:p>
            <a:pPr algn="just" rtl="1"/>
            <a:endParaRPr lang="fr-FR" sz="2100" dirty="0"/>
          </a:p>
          <a:p>
            <a:pPr algn="just" rtl="1"/>
            <a:endParaRPr sz="2100" dirty="0">
              <a:latin typeface="Arial"/>
              <a:cs typeface="Arial"/>
            </a:endParaRPr>
          </a:p>
        </p:txBody>
      </p:sp>
      <p:sp>
        <p:nvSpPr>
          <p:cNvPr id="2" name="Espace réservé du numéro de diapositive 1"/>
          <p:cNvSpPr>
            <a:spLocks noGrp="1"/>
          </p:cNvSpPr>
          <p:nvPr>
            <p:ph type="sldNum" sz="quarter" idx="7"/>
          </p:nvPr>
        </p:nvSpPr>
        <p:spPr/>
        <p:txBody>
          <a:bodyPr/>
          <a:lstStyle/>
          <a:p>
            <a:fld id="{B6F15528-21DE-4FAA-801E-634DDDAF4B2B}" type="slidenum">
              <a:rPr lang="fr-FR" smtClean="0"/>
              <a:pPr/>
              <a:t>17</a:t>
            </a:fld>
            <a:endParaRPr lang="fr-FR"/>
          </a:p>
        </p:txBody>
      </p:sp>
    </p:spTree>
    <p:extLst>
      <p:ext uri="{BB962C8B-B14F-4D97-AF65-F5344CB8AC3E}">
        <p14:creationId xmlns:p14="http://schemas.microsoft.com/office/powerpoint/2010/main" xmlns="" val="348466741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p:nvPr/>
        </p:nvSpPr>
        <p:spPr>
          <a:xfrm>
            <a:off x="681037" y="700151"/>
            <a:ext cx="352425" cy="381000"/>
          </a:xfrm>
          <a:custGeom>
            <a:avLst/>
            <a:gdLst/>
            <a:ahLst/>
            <a:cxnLst/>
            <a:rect l="l" t="t" r="r" b="b"/>
            <a:pathLst>
              <a:path w="352425" h="381000">
                <a:moveTo>
                  <a:pt x="176212" y="0"/>
                </a:moveTo>
                <a:lnTo>
                  <a:pt x="0" y="190500"/>
                </a:lnTo>
                <a:lnTo>
                  <a:pt x="176212" y="381000"/>
                </a:lnTo>
                <a:lnTo>
                  <a:pt x="352425" y="190500"/>
                </a:lnTo>
                <a:lnTo>
                  <a:pt x="176212" y="0"/>
                </a:lnTo>
                <a:close/>
              </a:path>
            </a:pathLst>
          </a:custGeom>
          <a:solidFill>
            <a:srgbClr val="FFC000"/>
          </a:solidFill>
        </p:spPr>
        <p:txBody>
          <a:bodyPr wrap="square" lIns="0" tIns="0" rIns="0" bIns="0" rtlCol="0"/>
          <a:lstStyle/>
          <a:p>
            <a:endParaRPr/>
          </a:p>
        </p:txBody>
      </p:sp>
      <p:sp>
        <p:nvSpPr>
          <p:cNvPr id="5" name="object 5"/>
          <p:cNvSpPr/>
          <p:nvPr/>
        </p:nvSpPr>
        <p:spPr>
          <a:xfrm>
            <a:off x="681037" y="700151"/>
            <a:ext cx="352425" cy="381000"/>
          </a:xfrm>
          <a:custGeom>
            <a:avLst/>
            <a:gdLst/>
            <a:ahLst/>
            <a:cxnLst/>
            <a:rect l="l" t="t" r="r" b="b"/>
            <a:pathLst>
              <a:path w="352425" h="381000">
                <a:moveTo>
                  <a:pt x="0" y="190500"/>
                </a:moveTo>
                <a:lnTo>
                  <a:pt x="176212" y="0"/>
                </a:lnTo>
                <a:lnTo>
                  <a:pt x="352425" y="190500"/>
                </a:lnTo>
                <a:lnTo>
                  <a:pt x="176212" y="381000"/>
                </a:lnTo>
                <a:lnTo>
                  <a:pt x="0" y="190500"/>
                </a:lnTo>
                <a:close/>
              </a:path>
            </a:pathLst>
          </a:custGeom>
          <a:ln w="9534">
            <a:solidFill>
              <a:srgbClr val="FFFFFF"/>
            </a:solidFill>
          </a:ln>
        </p:spPr>
        <p:txBody>
          <a:bodyPr wrap="square" lIns="0" tIns="0" rIns="0" bIns="0" rtlCol="0"/>
          <a:lstStyle/>
          <a:p>
            <a:endParaRPr/>
          </a:p>
        </p:txBody>
      </p:sp>
      <p:sp>
        <p:nvSpPr>
          <p:cNvPr id="6" name="object 6"/>
          <p:cNvSpPr/>
          <p:nvPr/>
        </p:nvSpPr>
        <p:spPr>
          <a:xfrm>
            <a:off x="433387" y="433451"/>
            <a:ext cx="400050" cy="457200"/>
          </a:xfrm>
          <a:custGeom>
            <a:avLst/>
            <a:gdLst/>
            <a:ahLst/>
            <a:cxnLst/>
            <a:rect l="l" t="t" r="r" b="b"/>
            <a:pathLst>
              <a:path w="400050" h="457200">
                <a:moveTo>
                  <a:pt x="200025" y="0"/>
                </a:moveTo>
                <a:lnTo>
                  <a:pt x="0" y="228600"/>
                </a:lnTo>
                <a:lnTo>
                  <a:pt x="200025" y="457200"/>
                </a:lnTo>
                <a:lnTo>
                  <a:pt x="400050" y="228600"/>
                </a:lnTo>
                <a:lnTo>
                  <a:pt x="200025" y="0"/>
                </a:lnTo>
                <a:close/>
              </a:path>
            </a:pathLst>
          </a:custGeom>
          <a:solidFill>
            <a:srgbClr val="6FAC46"/>
          </a:solidFill>
        </p:spPr>
        <p:txBody>
          <a:bodyPr wrap="square" lIns="0" tIns="0" rIns="0" bIns="0" rtlCol="0"/>
          <a:lstStyle/>
          <a:p>
            <a:endParaRPr/>
          </a:p>
        </p:txBody>
      </p:sp>
      <p:sp>
        <p:nvSpPr>
          <p:cNvPr id="7" name="object 7"/>
          <p:cNvSpPr/>
          <p:nvPr/>
        </p:nvSpPr>
        <p:spPr>
          <a:xfrm>
            <a:off x="433387" y="433451"/>
            <a:ext cx="400050" cy="457200"/>
          </a:xfrm>
          <a:custGeom>
            <a:avLst/>
            <a:gdLst/>
            <a:ahLst/>
            <a:cxnLst/>
            <a:rect l="l" t="t" r="r" b="b"/>
            <a:pathLst>
              <a:path w="400050" h="457200">
                <a:moveTo>
                  <a:pt x="0" y="228600"/>
                </a:moveTo>
                <a:lnTo>
                  <a:pt x="200025" y="0"/>
                </a:lnTo>
                <a:lnTo>
                  <a:pt x="400050" y="228600"/>
                </a:lnTo>
                <a:lnTo>
                  <a:pt x="200025" y="457200"/>
                </a:lnTo>
                <a:lnTo>
                  <a:pt x="0" y="228600"/>
                </a:lnTo>
                <a:close/>
              </a:path>
            </a:pathLst>
          </a:custGeom>
          <a:ln w="9534">
            <a:solidFill>
              <a:srgbClr val="FFFFFF"/>
            </a:solidFill>
          </a:ln>
        </p:spPr>
        <p:txBody>
          <a:bodyPr wrap="square" lIns="0" tIns="0" rIns="0" bIns="0" rtlCol="0"/>
          <a:lstStyle/>
          <a:p>
            <a:endParaRPr/>
          </a:p>
        </p:txBody>
      </p:sp>
      <p:sp>
        <p:nvSpPr>
          <p:cNvPr id="8" name="object 8"/>
          <p:cNvSpPr/>
          <p:nvPr/>
        </p:nvSpPr>
        <p:spPr>
          <a:xfrm>
            <a:off x="395287" y="919225"/>
            <a:ext cx="476250" cy="466725"/>
          </a:xfrm>
          <a:custGeom>
            <a:avLst/>
            <a:gdLst/>
            <a:ahLst/>
            <a:cxnLst/>
            <a:rect l="l" t="t" r="r" b="b"/>
            <a:pathLst>
              <a:path w="476250" h="466725">
                <a:moveTo>
                  <a:pt x="238125" y="0"/>
                </a:moveTo>
                <a:lnTo>
                  <a:pt x="0" y="233299"/>
                </a:lnTo>
                <a:lnTo>
                  <a:pt x="238125" y="466725"/>
                </a:lnTo>
                <a:lnTo>
                  <a:pt x="476250" y="233299"/>
                </a:lnTo>
                <a:lnTo>
                  <a:pt x="238125" y="0"/>
                </a:lnTo>
                <a:close/>
              </a:path>
            </a:pathLst>
          </a:custGeom>
          <a:solidFill>
            <a:srgbClr val="A4A4A4"/>
          </a:solidFill>
        </p:spPr>
        <p:txBody>
          <a:bodyPr wrap="square" lIns="0" tIns="0" rIns="0" bIns="0" rtlCol="0"/>
          <a:lstStyle/>
          <a:p>
            <a:endParaRPr/>
          </a:p>
        </p:txBody>
      </p:sp>
      <p:sp>
        <p:nvSpPr>
          <p:cNvPr id="9" name="object 9"/>
          <p:cNvSpPr/>
          <p:nvPr/>
        </p:nvSpPr>
        <p:spPr>
          <a:xfrm>
            <a:off x="395287" y="919225"/>
            <a:ext cx="476250" cy="466725"/>
          </a:xfrm>
          <a:custGeom>
            <a:avLst/>
            <a:gdLst/>
            <a:ahLst/>
            <a:cxnLst/>
            <a:rect l="l" t="t" r="r" b="b"/>
            <a:pathLst>
              <a:path w="476250" h="466725">
                <a:moveTo>
                  <a:pt x="0" y="233299"/>
                </a:moveTo>
                <a:lnTo>
                  <a:pt x="238125" y="0"/>
                </a:lnTo>
                <a:lnTo>
                  <a:pt x="476250" y="233299"/>
                </a:lnTo>
                <a:lnTo>
                  <a:pt x="238125" y="466725"/>
                </a:lnTo>
                <a:lnTo>
                  <a:pt x="0" y="233299"/>
                </a:lnTo>
                <a:close/>
              </a:path>
            </a:pathLst>
          </a:custGeom>
          <a:ln w="9534">
            <a:solidFill>
              <a:srgbClr val="FFFFFF"/>
            </a:solidFill>
          </a:ln>
        </p:spPr>
        <p:txBody>
          <a:bodyPr wrap="square" lIns="0" tIns="0" rIns="0" bIns="0" rtlCol="0"/>
          <a:lstStyle/>
          <a:p>
            <a:endParaRPr/>
          </a:p>
        </p:txBody>
      </p:sp>
      <p:sp>
        <p:nvSpPr>
          <p:cNvPr id="10" name="object 10"/>
          <p:cNvSpPr/>
          <p:nvPr/>
        </p:nvSpPr>
        <p:spPr>
          <a:xfrm>
            <a:off x="11330051" y="1900301"/>
            <a:ext cx="57150" cy="3265804"/>
          </a:xfrm>
          <a:custGeom>
            <a:avLst/>
            <a:gdLst/>
            <a:ahLst/>
            <a:cxnLst/>
            <a:rect l="l" t="t" r="r" b="b"/>
            <a:pathLst>
              <a:path w="57150" h="3265804">
                <a:moveTo>
                  <a:pt x="0" y="0"/>
                </a:moveTo>
                <a:lnTo>
                  <a:pt x="56769" y="3265551"/>
                </a:lnTo>
              </a:path>
            </a:pathLst>
          </a:custGeom>
          <a:ln w="9534">
            <a:solidFill>
              <a:srgbClr val="BCD6ED"/>
            </a:solidFill>
          </a:ln>
        </p:spPr>
        <p:txBody>
          <a:bodyPr wrap="square" lIns="0" tIns="0" rIns="0" bIns="0" rtlCol="0"/>
          <a:lstStyle/>
          <a:p>
            <a:endParaRPr/>
          </a:p>
        </p:txBody>
      </p:sp>
      <p:sp>
        <p:nvSpPr>
          <p:cNvPr id="11" name="object 11"/>
          <p:cNvSpPr/>
          <p:nvPr/>
        </p:nvSpPr>
        <p:spPr>
          <a:xfrm>
            <a:off x="10963275" y="1895475"/>
            <a:ext cx="723900" cy="619125"/>
          </a:xfrm>
          <a:prstGeom prst="rect">
            <a:avLst/>
          </a:prstGeom>
          <a:blipFill>
            <a:blip r:embed="rId2" cstate="print"/>
            <a:stretch>
              <a:fillRect/>
            </a:stretch>
          </a:blipFill>
        </p:spPr>
        <p:txBody>
          <a:bodyPr wrap="square" lIns="0" tIns="0" rIns="0" bIns="0" rtlCol="0"/>
          <a:lstStyle/>
          <a:p>
            <a:endParaRPr/>
          </a:p>
        </p:txBody>
      </p:sp>
      <p:sp>
        <p:nvSpPr>
          <p:cNvPr id="12" name="object 12"/>
          <p:cNvSpPr/>
          <p:nvPr/>
        </p:nvSpPr>
        <p:spPr>
          <a:xfrm>
            <a:off x="10963275" y="2676525"/>
            <a:ext cx="723900" cy="628650"/>
          </a:xfrm>
          <a:prstGeom prst="rect">
            <a:avLst/>
          </a:prstGeom>
          <a:blipFill>
            <a:blip r:embed="rId3" cstate="print"/>
            <a:stretch>
              <a:fillRect/>
            </a:stretch>
          </a:blipFill>
        </p:spPr>
        <p:txBody>
          <a:bodyPr wrap="square" lIns="0" tIns="0" rIns="0" bIns="0" rtlCol="0"/>
          <a:lstStyle/>
          <a:p>
            <a:endParaRPr/>
          </a:p>
        </p:txBody>
      </p:sp>
      <p:sp>
        <p:nvSpPr>
          <p:cNvPr id="13" name="object 13"/>
          <p:cNvSpPr/>
          <p:nvPr/>
        </p:nvSpPr>
        <p:spPr>
          <a:xfrm>
            <a:off x="10963275" y="3467100"/>
            <a:ext cx="723900" cy="619125"/>
          </a:xfrm>
          <a:prstGeom prst="rect">
            <a:avLst/>
          </a:prstGeom>
          <a:blipFill>
            <a:blip r:embed="rId4" cstate="print"/>
            <a:stretch>
              <a:fillRect/>
            </a:stretch>
          </a:blipFill>
        </p:spPr>
        <p:txBody>
          <a:bodyPr wrap="square" lIns="0" tIns="0" rIns="0" bIns="0" rtlCol="0"/>
          <a:lstStyle/>
          <a:p>
            <a:endParaRPr/>
          </a:p>
        </p:txBody>
      </p:sp>
      <p:sp>
        <p:nvSpPr>
          <p:cNvPr id="14" name="object 14"/>
          <p:cNvSpPr/>
          <p:nvPr/>
        </p:nvSpPr>
        <p:spPr>
          <a:xfrm>
            <a:off x="10963275" y="4257675"/>
            <a:ext cx="723900" cy="628650"/>
          </a:xfrm>
          <a:prstGeom prst="rect">
            <a:avLst/>
          </a:prstGeom>
          <a:blipFill>
            <a:blip r:embed="rId5" cstate="print"/>
            <a:stretch>
              <a:fillRect/>
            </a:stretch>
          </a:blipFill>
        </p:spPr>
        <p:txBody>
          <a:bodyPr wrap="square" lIns="0" tIns="0" rIns="0" bIns="0" rtlCol="0"/>
          <a:lstStyle/>
          <a:p>
            <a:endParaRPr/>
          </a:p>
        </p:txBody>
      </p:sp>
      <p:sp>
        <p:nvSpPr>
          <p:cNvPr id="15" name="object 15"/>
          <p:cNvSpPr/>
          <p:nvPr/>
        </p:nvSpPr>
        <p:spPr>
          <a:xfrm>
            <a:off x="11020425" y="5153025"/>
            <a:ext cx="714375" cy="638175"/>
          </a:xfrm>
          <a:prstGeom prst="rect">
            <a:avLst/>
          </a:prstGeom>
          <a:blipFill>
            <a:blip r:embed="rId6" cstate="print"/>
            <a:stretch>
              <a:fillRect/>
            </a:stretch>
          </a:blipFill>
        </p:spPr>
        <p:txBody>
          <a:bodyPr wrap="square" lIns="0" tIns="0" rIns="0" bIns="0" rtlCol="0"/>
          <a:lstStyle/>
          <a:p>
            <a:endParaRPr/>
          </a:p>
        </p:txBody>
      </p:sp>
      <p:sp>
        <p:nvSpPr>
          <p:cNvPr id="16" name="object 16"/>
          <p:cNvSpPr txBox="1"/>
          <p:nvPr/>
        </p:nvSpPr>
        <p:spPr>
          <a:xfrm>
            <a:off x="1416050" y="1140961"/>
            <a:ext cx="9207500" cy="1188787"/>
          </a:xfrm>
          <a:prstGeom prst="rect">
            <a:avLst/>
          </a:prstGeom>
        </p:spPr>
        <p:txBody>
          <a:bodyPr vert="horz" wrap="square" lIns="0" tIns="16510" rIns="0" bIns="0" rtlCol="0">
            <a:spAutoFit/>
          </a:bodyPr>
          <a:lstStyle/>
          <a:p>
            <a:pPr algn="just" rtl="1"/>
            <a:r>
              <a:rPr lang="ar-MA" sz="2400" dirty="0" smtClean="0"/>
              <a:t>   </a:t>
            </a:r>
            <a:endParaRPr lang="fr-FR" sz="2400" dirty="0"/>
          </a:p>
          <a:p>
            <a:pPr marR="54610" algn="just" rtl="1">
              <a:lnSpc>
                <a:spcPct val="100000"/>
              </a:lnSpc>
              <a:spcBef>
                <a:spcPts val="2850"/>
              </a:spcBef>
            </a:pPr>
            <a:r>
              <a:rPr lang="ar-MA" sz="2800" dirty="0" smtClean="0"/>
              <a:t>    </a:t>
            </a:r>
            <a:endParaRPr sz="2800" dirty="0">
              <a:latin typeface="Arial"/>
              <a:cs typeface="Arial"/>
            </a:endParaRPr>
          </a:p>
        </p:txBody>
      </p:sp>
      <p:sp>
        <p:nvSpPr>
          <p:cNvPr id="18" name="object 16"/>
          <p:cNvSpPr txBox="1"/>
          <p:nvPr/>
        </p:nvSpPr>
        <p:spPr>
          <a:xfrm>
            <a:off x="1033463" y="131631"/>
            <a:ext cx="9811544" cy="5772093"/>
          </a:xfrm>
          <a:prstGeom prst="rect">
            <a:avLst/>
          </a:prstGeom>
        </p:spPr>
        <p:txBody>
          <a:bodyPr vert="horz" wrap="square" lIns="0" tIns="16510" rIns="0" bIns="0" rtlCol="0">
            <a:spAutoFit/>
          </a:bodyPr>
          <a:lstStyle/>
          <a:p>
            <a:pPr lvl="0" algn="just" rtl="1"/>
            <a:r>
              <a:rPr lang="ar-MA" sz="2200" b="1" dirty="0" smtClean="0"/>
              <a:t>   في </a:t>
            </a:r>
            <a:r>
              <a:rPr lang="ar-MA" sz="2200" b="1" dirty="0"/>
              <a:t>حين </a:t>
            </a:r>
            <a:r>
              <a:rPr lang="ar-DZ" sz="2200" b="1" dirty="0" smtClean="0"/>
              <a:t>أن </a:t>
            </a:r>
            <a:r>
              <a:rPr lang="ar-MA" sz="2200" b="1" dirty="0" smtClean="0">
                <a:solidFill>
                  <a:srgbClr val="00B050"/>
                </a:solidFill>
              </a:rPr>
              <a:t>القسم </a:t>
            </a:r>
            <a:r>
              <a:rPr lang="ar-MA" sz="2200" b="1" dirty="0">
                <a:solidFill>
                  <a:srgbClr val="00B050"/>
                </a:solidFill>
              </a:rPr>
              <a:t>الثاني </a:t>
            </a:r>
            <a:r>
              <a:rPr lang="ar-MA" sz="2200" b="1" dirty="0"/>
              <a:t>من الأطروحة، </a:t>
            </a:r>
            <a:r>
              <a:rPr lang="ar-MA" sz="2200" dirty="0"/>
              <a:t>والموسوم ب: </a:t>
            </a:r>
            <a:r>
              <a:rPr lang="ar-MA" sz="2200" b="1" i="1" dirty="0"/>
              <a:t>"رهانات حكامة تدبير صفقات الجماعات الترابية بين المستجدات التدبيرية وتعدد أجهزة الرقابة"(الصفحات من 232 إلى399)،</a:t>
            </a:r>
            <a:r>
              <a:rPr lang="ar-MA" sz="2200" dirty="0"/>
              <a:t> ومن خلال </a:t>
            </a:r>
            <a:r>
              <a:rPr lang="ar-MA" sz="2200" b="1" dirty="0"/>
              <a:t>الفصل الأول منه</a:t>
            </a:r>
            <a:r>
              <a:rPr lang="ar-MA" sz="2200" dirty="0"/>
              <a:t>، فقد تم إبراز أهمية صفقات الجماعات الترابية في تنشيط الدورة الاقتصادية والاجتماعية، رغم أنها تبقى دون المستوى المطلوب نظرا لحجم التحديات التي تعرفها طبيعة الأدوار والصلاحيات الملقاة على عاتق الجماعات الترابية، وخاصة ما يرتبط بالتنمية الاقتصادية والاجتماعية إلى جانب قصور مواردها المالية ومحدودية أطرها البشرية، وبالتالي ينبغي على المشرع المغربي مضاعفة جهوده تحقيقا لمسلسل التنمية الترابية المنشودة، إلى جانب حرصها على إدراج البعد البيئي ضمن سياساتها وبرامجها ومشاريعها التنموية والتي تجعل من صفقاتها الأداة </a:t>
            </a:r>
            <a:r>
              <a:rPr lang="ar-MA" sz="2200" dirty="0" err="1"/>
              <a:t>الأنجع</a:t>
            </a:r>
            <a:r>
              <a:rPr lang="ar-MA" sz="2200" dirty="0"/>
              <a:t> لتنزيل ذلك، مع ضرورة إقرار سياسة مندمجة لصفقاتها من شأنها ضمان تغطية حاجيات الوحدات الترابية، وإحداث انعكاس قوي ومباشر على التنمية المحلية، وتحسين </a:t>
            </a:r>
            <a:r>
              <a:rPr lang="ar-MA" sz="2200" dirty="0" err="1"/>
              <a:t>تموقع</a:t>
            </a:r>
            <a:r>
              <a:rPr lang="ar-MA" sz="2200" dirty="0"/>
              <a:t> المقاولات الوطنية الصغرى والمتوسطة ترابيا، مع العمل على إدماج البعد المرتبط بالتأثير على التنمية </a:t>
            </a:r>
            <a:r>
              <a:rPr lang="ar-MA" sz="2200" dirty="0" err="1"/>
              <a:t>السوسيواقتصادية</a:t>
            </a:r>
            <a:r>
              <a:rPr lang="ar-MA" sz="2200" dirty="0"/>
              <a:t> كهدف من بين الأهداف المتوخاة من الصفقة الجماعية .</a:t>
            </a:r>
            <a:endParaRPr lang="fr-FR" sz="2200" dirty="0"/>
          </a:p>
          <a:p>
            <a:pPr algn="just" rtl="1"/>
            <a:r>
              <a:rPr lang="ar-MA" sz="2200" dirty="0" smtClean="0"/>
              <a:t>  بالموازاة </a:t>
            </a:r>
            <a:r>
              <a:rPr lang="ar-MA" sz="2200" dirty="0"/>
              <a:t>مع ذلك شكلت مبادئ تدبير الصفقات العمومية لبنة أساسية في مسار حكامة الطلبيات العمومية كالمنافسة والمساواة، والمساءلة والشفافية في التعامل مع المترشحين، بحيث عملت هي الأخرى على تحقيق الأهداف التي حددها المشرع المغربي في مرسوم 20 مارس2013 والمتمثلة أساسا في "...إنجاز أعمال بجودة عالية وبكلفة مناسبة... وتحقيق فعالية الطلبيات العمومية وحسن استعمال المال العام</a:t>
            </a:r>
            <a:r>
              <a:rPr lang="fr-FR" sz="2200" dirty="0"/>
              <a:t>..." </a:t>
            </a:r>
            <a:r>
              <a:rPr lang="ar-SA" sz="2200" dirty="0"/>
              <a:t>تعزيز الشفافية في مجال تدبير المال العام وضمان الشفافية وتكافؤ الفرص في الولوج إلى الطلبيات العمومية </a:t>
            </a:r>
            <a:r>
              <a:rPr lang="ar-MA" sz="2200" dirty="0"/>
              <a:t>بإدراج منظومة إبرام الصفقات العمومية في إطار احترام مبدأ حرية الولوج إليها والتعامل المبني على المساواة وشفافية </a:t>
            </a:r>
            <a:r>
              <a:rPr lang="ar-MA" sz="2200" dirty="0" err="1" smtClean="0"/>
              <a:t>المساط</a:t>
            </a:r>
            <a:r>
              <a:rPr lang="ar-DZ" sz="2200" dirty="0" smtClean="0"/>
              <a:t>ر.</a:t>
            </a:r>
            <a:endParaRPr lang="ar-MA" sz="2200" b="1" dirty="0" smtClean="0"/>
          </a:p>
        </p:txBody>
      </p:sp>
      <p:sp>
        <p:nvSpPr>
          <p:cNvPr id="2" name="Espace réservé du numéro de diapositive 1"/>
          <p:cNvSpPr>
            <a:spLocks noGrp="1"/>
          </p:cNvSpPr>
          <p:nvPr>
            <p:ph type="sldNum" sz="quarter" idx="7"/>
          </p:nvPr>
        </p:nvSpPr>
        <p:spPr/>
        <p:txBody>
          <a:bodyPr/>
          <a:lstStyle/>
          <a:p>
            <a:fld id="{B6F15528-21DE-4FAA-801E-634DDDAF4B2B}" type="slidenum">
              <a:rPr lang="fr-FR" smtClean="0"/>
              <a:pPr/>
              <a:t>18</a:t>
            </a:fld>
            <a:endParaRPr lang="fr-FR"/>
          </a:p>
        </p:txBody>
      </p:sp>
    </p:spTree>
    <p:extLst>
      <p:ext uri="{BB962C8B-B14F-4D97-AF65-F5344CB8AC3E}">
        <p14:creationId xmlns:p14="http://schemas.microsoft.com/office/powerpoint/2010/main" xmlns="" val="346415490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933450" y="790575"/>
            <a:ext cx="10172700" cy="190500"/>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681037" y="700151"/>
            <a:ext cx="352425" cy="381000"/>
          </a:xfrm>
          <a:custGeom>
            <a:avLst/>
            <a:gdLst/>
            <a:ahLst/>
            <a:cxnLst/>
            <a:rect l="l" t="t" r="r" b="b"/>
            <a:pathLst>
              <a:path w="352425" h="381000">
                <a:moveTo>
                  <a:pt x="176212" y="0"/>
                </a:moveTo>
                <a:lnTo>
                  <a:pt x="0" y="190500"/>
                </a:lnTo>
                <a:lnTo>
                  <a:pt x="176212" y="381000"/>
                </a:lnTo>
                <a:lnTo>
                  <a:pt x="352425" y="190500"/>
                </a:lnTo>
                <a:lnTo>
                  <a:pt x="176212" y="0"/>
                </a:lnTo>
                <a:close/>
              </a:path>
            </a:pathLst>
          </a:custGeom>
          <a:solidFill>
            <a:srgbClr val="FFC000"/>
          </a:solidFill>
        </p:spPr>
        <p:txBody>
          <a:bodyPr wrap="square" lIns="0" tIns="0" rIns="0" bIns="0" rtlCol="0"/>
          <a:lstStyle/>
          <a:p>
            <a:endParaRPr/>
          </a:p>
        </p:txBody>
      </p:sp>
      <p:sp>
        <p:nvSpPr>
          <p:cNvPr id="5" name="object 5"/>
          <p:cNvSpPr/>
          <p:nvPr/>
        </p:nvSpPr>
        <p:spPr>
          <a:xfrm>
            <a:off x="681037" y="700151"/>
            <a:ext cx="352425" cy="381000"/>
          </a:xfrm>
          <a:custGeom>
            <a:avLst/>
            <a:gdLst/>
            <a:ahLst/>
            <a:cxnLst/>
            <a:rect l="l" t="t" r="r" b="b"/>
            <a:pathLst>
              <a:path w="352425" h="381000">
                <a:moveTo>
                  <a:pt x="0" y="190500"/>
                </a:moveTo>
                <a:lnTo>
                  <a:pt x="176212" y="0"/>
                </a:lnTo>
                <a:lnTo>
                  <a:pt x="352425" y="190500"/>
                </a:lnTo>
                <a:lnTo>
                  <a:pt x="176212" y="381000"/>
                </a:lnTo>
                <a:lnTo>
                  <a:pt x="0" y="190500"/>
                </a:lnTo>
                <a:close/>
              </a:path>
            </a:pathLst>
          </a:custGeom>
          <a:ln w="9534">
            <a:solidFill>
              <a:srgbClr val="FFFFFF"/>
            </a:solidFill>
          </a:ln>
        </p:spPr>
        <p:txBody>
          <a:bodyPr wrap="square" lIns="0" tIns="0" rIns="0" bIns="0" rtlCol="0"/>
          <a:lstStyle/>
          <a:p>
            <a:endParaRPr/>
          </a:p>
        </p:txBody>
      </p:sp>
      <p:sp>
        <p:nvSpPr>
          <p:cNvPr id="6" name="object 6"/>
          <p:cNvSpPr/>
          <p:nvPr/>
        </p:nvSpPr>
        <p:spPr>
          <a:xfrm>
            <a:off x="433387" y="433451"/>
            <a:ext cx="400050" cy="457200"/>
          </a:xfrm>
          <a:custGeom>
            <a:avLst/>
            <a:gdLst/>
            <a:ahLst/>
            <a:cxnLst/>
            <a:rect l="l" t="t" r="r" b="b"/>
            <a:pathLst>
              <a:path w="400050" h="457200">
                <a:moveTo>
                  <a:pt x="200025" y="0"/>
                </a:moveTo>
                <a:lnTo>
                  <a:pt x="0" y="228600"/>
                </a:lnTo>
                <a:lnTo>
                  <a:pt x="200025" y="457200"/>
                </a:lnTo>
                <a:lnTo>
                  <a:pt x="400050" y="228600"/>
                </a:lnTo>
                <a:lnTo>
                  <a:pt x="200025" y="0"/>
                </a:lnTo>
                <a:close/>
              </a:path>
            </a:pathLst>
          </a:custGeom>
          <a:solidFill>
            <a:srgbClr val="6FAC46"/>
          </a:solidFill>
        </p:spPr>
        <p:txBody>
          <a:bodyPr wrap="square" lIns="0" tIns="0" rIns="0" bIns="0" rtlCol="0"/>
          <a:lstStyle/>
          <a:p>
            <a:endParaRPr/>
          </a:p>
        </p:txBody>
      </p:sp>
      <p:sp>
        <p:nvSpPr>
          <p:cNvPr id="7" name="object 7"/>
          <p:cNvSpPr/>
          <p:nvPr/>
        </p:nvSpPr>
        <p:spPr>
          <a:xfrm>
            <a:off x="433387" y="433451"/>
            <a:ext cx="400050" cy="457200"/>
          </a:xfrm>
          <a:custGeom>
            <a:avLst/>
            <a:gdLst/>
            <a:ahLst/>
            <a:cxnLst/>
            <a:rect l="l" t="t" r="r" b="b"/>
            <a:pathLst>
              <a:path w="400050" h="457200">
                <a:moveTo>
                  <a:pt x="0" y="228600"/>
                </a:moveTo>
                <a:lnTo>
                  <a:pt x="200025" y="0"/>
                </a:lnTo>
                <a:lnTo>
                  <a:pt x="400050" y="228600"/>
                </a:lnTo>
                <a:lnTo>
                  <a:pt x="200025" y="457200"/>
                </a:lnTo>
                <a:lnTo>
                  <a:pt x="0" y="228600"/>
                </a:lnTo>
                <a:close/>
              </a:path>
            </a:pathLst>
          </a:custGeom>
          <a:ln w="9534">
            <a:solidFill>
              <a:srgbClr val="FFFFFF"/>
            </a:solidFill>
          </a:ln>
        </p:spPr>
        <p:txBody>
          <a:bodyPr wrap="square" lIns="0" tIns="0" rIns="0" bIns="0" rtlCol="0"/>
          <a:lstStyle/>
          <a:p>
            <a:endParaRPr/>
          </a:p>
        </p:txBody>
      </p:sp>
      <p:sp>
        <p:nvSpPr>
          <p:cNvPr id="8" name="object 8"/>
          <p:cNvSpPr/>
          <p:nvPr/>
        </p:nvSpPr>
        <p:spPr>
          <a:xfrm>
            <a:off x="395287" y="919225"/>
            <a:ext cx="476250" cy="466725"/>
          </a:xfrm>
          <a:custGeom>
            <a:avLst/>
            <a:gdLst/>
            <a:ahLst/>
            <a:cxnLst/>
            <a:rect l="l" t="t" r="r" b="b"/>
            <a:pathLst>
              <a:path w="476250" h="466725">
                <a:moveTo>
                  <a:pt x="238125" y="0"/>
                </a:moveTo>
                <a:lnTo>
                  <a:pt x="0" y="233299"/>
                </a:lnTo>
                <a:lnTo>
                  <a:pt x="238125" y="466725"/>
                </a:lnTo>
                <a:lnTo>
                  <a:pt x="476250" y="233299"/>
                </a:lnTo>
                <a:lnTo>
                  <a:pt x="238125" y="0"/>
                </a:lnTo>
                <a:close/>
              </a:path>
            </a:pathLst>
          </a:custGeom>
          <a:solidFill>
            <a:srgbClr val="A4A4A4"/>
          </a:solidFill>
        </p:spPr>
        <p:txBody>
          <a:bodyPr wrap="square" lIns="0" tIns="0" rIns="0" bIns="0" rtlCol="0"/>
          <a:lstStyle/>
          <a:p>
            <a:endParaRPr/>
          </a:p>
        </p:txBody>
      </p:sp>
      <p:sp>
        <p:nvSpPr>
          <p:cNvPr id="9" name="object 9"/>
          <p:cNvSpPr/>
          <p:nvPr/>
        </p:nvSpPr>
        <p:spPr>
          <a:xfrm>
            <a:off x="395287" y="919225"/>
            <a:ext cx="476250" cy="466725"/>
          </a:xfrm>
          <a:custGeom>
            <a:avLst/>
            <a:gdLst/>
            <a:ahLst/>
            <a:cxnLst/>
            <a:rect l="l" t="t" r="r" b="b"/>
            <a:pathLst>
              <a:path w="476250" h="466725">
                <a:moveTo>
                  <a:pt x="0" y="233299"/>
                </a:moveTo>
                <a:lnTo>
                  <a:pt x="238125" y="0"/>
                </a:lnTo>
                <a:lnTo>
                  <a:pt x="476250" y="233299"/>
                </a:lnTo>
                <a:lnTo>
                  <a:pt x="238125" y="466725"/>
                </a:lnTo>
                <a:lnTo>
                  <a:pt x="0" y="233299"/>
                </a:lnTo>
                <a:close/>
              </a:path>
            </a:pathLst>
          </a:custGeom>
          <a:ln w="9534">
            <a:solidFill>
              <a:srgbClr val="FFFFFF"/>
            </a:solidFill>
          </a:ln>
        </p:spPr>
        <p:txBody>
          <a:bodyPr wrap="square" lIns="0" tIns="0" rIns="0" bIns="0" rtlCol="0"/>
          <a:lstStyle/>
          <a:p>
            <a:endParaRPr/>
          </a:p>
        </p:txBody>
      </p:sp>
      <p:sp>
        <p:nvSpPr>
          <p:cNvPr id="10" name="object 10"/>
          <p:cNvSpPr/>
          <p:nvPr/>
        </p:nvSpPr>
        <p:spPr>
          <a:xfrm>
            <a:off x="11330051" y="1900301"/>
            <a:ext cx="57150" cy="3265804"/>
          </a:xfrm>
          <a:custGeom>
            <a:avLst/>
            <a:gdLst/>
            <a:ahLst/>
            <a:cxnLst/>
            <a:rect l="l" t="t" r="r" b="b"/>
            <a:pathLst>
              <a:path w="57150" h="3265804">
                <a:moveTo>
                  <a:pt x="0" y="0"/>
                </a:moveTo>
                <a:lnTo>
                  <a:pt x="56769" y="3265551"/>
                </a:lnTo>
              </a:path>
            </a:pathLst>
          </a:custGeom>
          <a:ln w="9534">
            <a:solidFill>
              <a:srgbClr val="BCD6ED"/>
            </a:solidFill>
          </a:ln>
        </p:spPr>
        <p:txBody>
          <a:bodyPr wrap="square" lIns="0" tIns="0" rIns="0" bIns="0" rtlCol="0"/>
          <a:lstStyle/>
          <a:p>
            <a:endParaRPr/>
          </a:p>
        </p:txBody>
      </p:sp>
      <p:sp>
        <p:nvSpPr>
          <p:cNvPr id="11" name="object 11"/>
          <p:cNvSpPr/>
          <p:nvPr/>
        </p:nvSpPr>
        <p:spPr>
          <a:xfrm>
            <a:off x="10963275" y="1895475"/>
            <a:ext cx="723900" cy="619125"/>
          </a:xfrm>
          <a:prstGeom prst="rect">
            <a:avLst/>
          </a:prstGeom>
          <a:blipFill>
            <a:blip r:embed="rId3" cstate="print"/>
            <a:stretch>
              <a:fillRect/>
            </a:stretch>
          </a:blipFill>
        </p:spPr>
        <p:txBody>
          <a:bodyPr wrap="square" lIns="0" tIns="0" rIns="0" bIns="0" rtlCol="0"/>
          <a:lstStyle/>
          <a:p>
            <a:endParaRPr/>
          </a:p>
        </p:txBody>
      </p:sp>
      <p:sp>
        <p:nvSpPr>
          <p:cNvPr id="12" name="object 12"/>
          <p:cNvSpPr/>
          <p:nvPr/>
        </p:nvSpPr>
        <p:spPr>
          <a:xfrm>
            <a:off x="10963275" y="2676525"/>
            <a:ext cx="723900" cy="628650"/>
          </a:xfrm>
          <a:prstGeom prst="rect">
            <a:avLst/>
          </a:prstGeom>
          <a:blipFill>
            <a:blip r:embed="rId4" cstate="print"/>
            <a:stretch>
              <a:fillRect/>
            </a:stretch>
          </a:blipFill>
        </p:spPr>
        <p:txBody>
          <a:bodyPr wrap="square" lIns="0" tIns="0" rIns="0" bIns="0" rtlCol="0"/>
          <a:lstStyle/>
          <a:p>
            <a:endParaRPr/>
          </a:p>
        </p:txBody>
      </p:sp>
      <p:sp>
        <p:nvSpPr>
          <p:cNvPr id="13" name="object 13"/>
          <p:cNvSpPr/>
          <p:nvPr/>
        </p:nvSpPr>
        <p:spPr>
          <a:xfrm>
            <a:off x="10963275" y="3467100"/>
            <a:ext cx="723900" cy="619125"/>
          </a:xfrm>
          <a:prstGeom prst="rect">
            <a:avLst/>
          </a:prstGeom>
          <a:blipFill>
            <a:blip r:embed="rId5" cstate="print"/>
            <a:stretch>
              <a:fillRect/>
            </a:stretch>
          </a:blipFill>
        </p:spPr>
        <p:txBody>
          <a:bodyPr wrap="square" lIns="0" tIns="0" rIns="0" bIns="0" rtlCol="0"/>
          <a:lstStyle/>
          <a:p>
            <a:endParaRPr/>
          </a:p>
        </p:txBody>
      </p:sp>
      <p:sp>
        <p:nvSpPr>
          <p:cNvPr id="14" name="object 14"/>
          <p:cNvSpPr/>
          <p:nvPr/>
        </p:nvSpPr>
        <p:spPr>
          <a:xfrm>
            <a:off x="10963275" y="4257675"/>
            <a:ext cx="723900" cy="628650"/>
          </a:xfrm>
          <a:prstGeom prst="rect">
            <a:avLst/>
          </a:prstGeom>
          <a:blipFill>
            <a:blip r:embed="rId6" cstate="print"/>
            <a:stretch>
              <a:fillRect/>
            </a:stretch>
          </a:blipFill>
        </p:spPr>
        <p:txBody>
          <a:bodyPr wrap="square" lIns="0" tIns="0" rIns="0" bIns="0" rtlCol="0"/>
          <a:lstStyle/>
          <a:p>
            <a:endParaRPr/>
          </a:p>
        </p:txBody>
      </p:sp>
      <p:sp>
        <p:nvSpPr>
          <p:cNvPr id="15" name="object 15"/>
          <p:cNvSpPr/>
          <p:nvPr/>
        </p:nvSpPr>
        <p:spPr>
          <a:xfrm>
            <a:off x="11020425" y="5153025"/>
            <a:ext cx="714375" cy="638175"/>
          </a:xfrm>
          <a:prstGeom prst="rect">
            <a:avLst/>
          </a:prstGeom>
          <a:blipFill>
            <a:blip r:embed="rId7" cstate="print"/>
            <a:stretch>
              <a:fillRect/>
            </a:stretch>
          </a:blipFill>
        </p:spPr>
        <p:txBody>
          <a:bodyPr wrap="square" lIns="0" tIns="0" rIns="0" bIns="0" rtlCol="0"/>
          <a:lstStyle/>
          <a:p>
            <a:endParaRPr/>
          </a:p>
        </p:txBody>
      </p:sp>
      <p:sp>
        <p:nvSpPr>
          <p:cNvPr id="16" name="object 16"/>
          <p:cNvSpPr txBox="1"/>
          <p:nvPr/>
        </p:nvSpPr>
        <p:spPr>
          <a:xfrm>
            <a:off x="1416050" y="1140961"/>
            <a:ext cx="9207500" cy="1188787"/>
          </a:xfrm>
          <a:prstGeom prst="rect">
            <a:avLst/>
          </a:prstGeom>
        </p:spPr>
        <p:txBody>
          <a:bodyPr vert="horz" wrap="square" lIns="0" tIns="16510" rIns="0" bIns="0" rtlCol="0">
            <a:spAutoFit/>
          </a:bodyPr>
          <a:lstStyle/>
          <a:p>
            <a:pPr algn="just" rtl="1"/>
            <a:r>
              <a:rPr lang="ar-MA" sz="2400" dirty="0" smtClean="0"/>
              <a:t>   </a:t>
            </a:r>
            <a:endParaRPr lang="fr-FR" sz="2400" dirty="0"/>
          </a:p>
          <a:p>
            <a:pPr marR="54610" algn="just" rtl="1">
              <a:lnSpc>
                <a:spcPct val="100000"/>
              </a:lnSpc>
              <a:spcBef>
                <a:spcPts val="2850"/>
              </a:spcBef>
            </a:pPr>
            <a:r>
              <a:rPr lang="ar-MA" sz="2800" dirty="0" smtClean="0"/>
              <a:t>    </a:t>
            </a:r>
            <a:endParaRPr sz="2800" dirty="0">
              <a:latin typeface="Arial"/>
              <a:cs typeface="Arial"/>
            </a:endParaRPr>
          </a:p>
        </p:txBody>
      </p:sp>
      <p:sp>
        <p:nvSpPr>
          <p:cNvPr id="18" name="object 16"/>
          <p:cNvSpPr txBox="1"/>
          <p:nvPr/>
        </p:nvSpPr>
        <p:spPr>
          <a:xfrm>
            <a:off x="1355725" y="1101584"/>
            <a:ext cx="9328150" cy="5925981"/>
          </a:xfrm>
          <a:prstGeom prst="rect">
            <a:avLst/>
          </a:prstGeom>
        </p:spPr>
        <p:txBody>
          <a:bodyPr vert="horz" wrap="square" lIns="0" tIns="16510" rIns="0" bIns="0" rtlCol="0">
            <a:spAutoFit/>
          </a:bodyPr>
          <a:lstStyle/>
          <a:p>
            <a:pPr algn="just" rtl="1"/>
            <a:r>
              <a:rPr lang="ar-MA" sz="2400" dirty="0" smtClean="0"/>
              <a:t>  </a:t>
            </a:r>
            <a:r>
              <a:rPr lang="ar-MA" sz="2400" dirty="0" smtClean="0">
                <a:solidFill>
                  <a:srgbClr val="FF0000"/>
                </a:solidFill>
              </a:rPr>
              <a:t>وفي </a:t>
            </a:r>
            <a:r>
              <a:rPr lang="ar-MA" sz="2400" dirty="0">
                <a:solidFill>
                  <a:srgbClr val="FF0000"/>
                </a:solidFill>
              </a:rPr>
              <a:t>الفصل الثاني </a:t>
            </a:r>
            <a:r>
              <a:rPr lang="ar-MA" sz="2400" dirty="0"/>
              <a:t>من هذا القسم تم بحث مدى مساهمة أدوار الأجهزة الرقابية الممارسة على صفقات الجماعات الترابية من خلال موقعها  في مسلسل إنجاح حكامة تدبير </a:t>
            </a:r>
            <a:r>
              <a:rPr lang="ar-DZ" sz="2400" dirty="0" smtClean="0"/>
              <a:t>صفقات الجماعات الترابية</a:t>
            </a:r>
            <a:r>
              <a:rPr lang="ar-MA" sz="2400" dirty="0" smtClean="0"/>
              <a:t> </a:t>
            </a:r>
            <a:r>
              <a:rPr lang="ar-MA" sz="2400" dirty="0"/>
              <a:t>من خلال الاختصاصات المختلفة المنوطة بها سواء القضائية أو السياسية أو المالية أو الإدارية، والتي تبرز على مستوى الممارسة العملية مدى </a:t>
            </a:r>
            <a:r>
              <a:rPr lang="ar-MA" sz="2400" dirty="0" err="1"/>
              <a:t>نجاعتها</a:t>
            </a:r>
            <a:r>
              <a:rPr lang="ar-MA" sz="2400" dirty="0"/>
              <a:t> وانعكاساتها الإيجابية على حسن تدبير الصفقات العمومية.</a:t>
            </a:r>
            <a:endParaRPr lang="fr-FR" sz="2400" dirty="0"/>
          </a:p>
          <a:p>
            <a:pPr algn="just" rtl="1"/>
            <a:r>
              <a:rPr lang="ar-MA" sz="2400" b="1" u="sng" dirty="0" smtClean="0">
                <a:effectLst>
                  <a:outerShdw blurRad="38100" dist="38100" dir="2700000" algn="tl">
                    <a:srgbClr val="000000">
                      <a:alpha val="43137"/>
                    </a:srgbClr>
                  </a:outerShdw>
                </a:effectLst>
              </a:rPr>
              <a:t>  إلا </a:t>
            </a:r>
            <a:r>
              <a:rPr lang="ar-MA" sz="2400" b="1" u="sng" dirty="0">
                <a:effectLst>
                  <a:outerShdw blurRad="38100" dist="38100" dir="2700000" algn="tl">
                    <a:srgbClr val="000000">
                      <a:alpha val="43137"/>
                    </a:srgbClr>
                  </a:outerShdw>
                </a:effectLst>
              </a:rPr>
              <a:t>أنه ورغم هذه الأهمية</a:t>
            </a:r>
            <a:r>
              <a:rPr lang="ar-MA" sz="2400" dirty="0"/>
              <a:t>، فواقع </a:t>
            </a:r>
            <a:r>
              <a:rPr lang="ar-DZ" sz="2400" dirty="0" smtClean="0"/>
              <a:t>تدبير صفقات</a:t>
            </a:r>
            <a:r>
              <a:rPr lang="ar-MA" sz="2400" dirty="0" smtClean="0"/>
              <a:t> </a:t>
            </a:r>
            <a:r>
              <a:rPr lang="ar-MA" sz="2400" dirty="0"/>
              <a:t>للجماعات الترابية في علاقة بتعدد أنظمة الرقابة الممارسة </a:t>
            </a:r>
            <a:r>
              <a:rPr lang="ar-MA" sz="2400" dirty="0" smtClean="0"/>
              <a:t>عل</a:t>
            </a:r>
            <a:r>
              <a:rPr lang="ar-DZ" sz="2400" dirty="0" smtClean="0"/>
              <a:t>ى صفقات الجماعات الترابية </a:t>
            </a:r>
            <a:r>
              <a:rPr lang="ar-MA" sz="2400" dirty="0" smtClean="0"/>
              <a:t>يبرز </a:t>
            </a:r>
            <a:r>
              <a:rPr lang="ar-MA" sz="2400" dirty="0"/>
              <a:t>أن هذه الوظيفة تعتريها الكثير من التحديات والإكراهات سواء فيما يتعلق بالإطار القانوني المنظم لها، أو بالموارد المالية المخصصة لها أو بقلة الموارد البشرية المكلفة بالرقابة مما يجعل من الحاجة لتطوير المنظومة الرقابية ذات </a:t>
            </a:r>
            <a:r>
              <a:rPr lang="ar-MA" sz="2400" dirty="0" err="1"/>
              <a:t>راهنية</a:t>
            </a:r>
            <a:r>
              <a:rPr lang="ar-MA" sz="2400" dirty="0"/>
              <a:t> </a:t>
            </a:r>
            <a:r>
              <a:rPr lang="ar-MA" sz="2400" dirty="0" err="1"/>
              <a:t>وإلحاحية</a:t>
            </a:r>
            <a:r>
              <a:rPr lang="ar-MA" sz="2400" dirty="0"/>
              <a:t> ضمانا </a:t>
            </a:r>
            <a:r>
              <a:rPr lang="ar-MA" sz="2400" dirty="0" err="1"/>
              <a:t>للإتقائية</a:t>
            </a:r>
            <a:r>
              <a:rPr lang="ar-MA" sz="2400" dirty="0"/>
              <a:t> تدخلاتها، بالإضافة إلى ضرورة تأهيل الموارد البشرية بالجماعات الترابية سواء المنتخب الترابي باعتباره يمارس رقابة سياسية على الصفقة الجماعية خلال مرحلة إعداد الميزانية ومناقشتها ثم المصادقة عليها باعتبارها وثيقة تتبلور فيها المشاريع و البرامج الاستثمارية والتنموية والتي تعد الصفقة ذلك الإطار أو الوعاء الذي تتمظهر فيه هذه المشاريع </a:t>
            </a:r>
            <a:r>
              <a:rPr lang="ar-MA" sz="2400" dirty="0" smtClean="0"/>
              <a:t>.</a:t>
            </a:r>
            <a:endParaRPr lang="fr-FR" sz="2400" dirty="0"/>
          </a:p>
          <a:p>
            <a:pPr lvl="0" algn="just" rtl="1"/>
            <a:endParaRPr lang="ar-MA" sz="2400" dirty="0" smtClean="0"/>
          </a:p>
          <a:p>
            <a:pPr algn="just" rtl="1"/>
            <a:endParaRPr lang="fr-FR" sz="2400" dirty="0"/>
          </a:p>
          <a:p>
            <a:pPr algn="just" rtl="1"/>
            <a:endParaRPr sz="2400" dirty="0">
              <a:latin typeface="Arial"/>
              <a:cs typeface="Arial"/>
            </a:endParaRPr>
          </a:p>
        </p:txBody>
      </p:sp>
      <p:sp>
        <p:nvSpPr>
          <p:cNvPr id="2" name="Espace réservé du numéro de diapositive 1"/>
          <p:cNvSpPr>
            <a:spLocks noGrp="1"/>
          </p:cNvSpPr>
          <p:nvPr>
            <p:ph type="sldNum" sz="quarter" idx="7"/>
          </p:nvPr>
        </p:nvSpPr>
        <p:spPr/>
        <p:txBody>
          <a:bodyPr/>
          <a:lstStyle/>
          <a:p>
            <a:fld id="{B6F15528-21DE-4FAA-801E-634DDDAF4B2B}" type="slidenum">
              <a:rPr lang="fr-FR" smtClean="0"/>
              <a:pPr/>
              <a:t>19</a:t>
            </a:fld>
            <a:endParaRPr lang="fr-FR"/>
          </a:p>
        </p:txBody>
      </p:sp>
    </p:spTree>
    <p:extLst>
      <p:ext uri="{BB962C8B-B14F-4D97-AF65-F5344CB8AC3E}">
        <p14:creationId xmlns:p14="http://schemas.microsoft.com/office/powerpoint/2010/main" xmlns="" val="40051763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067800" y="88518"/>
            <a:ext cx="2619375" cy="660374"/>
          </a:xfrm>
          <a:prstGeom prst="rect">
            <a:avLst/>
          </a:prstGeom>
        </p:spPr>
        <p:txBody>
          <a:bodyPr vert="horz" wrap="square" lIns="0" tIns="16510" rIns="0" bIns="0" rtlCol="0">
            <a:spAutoFit/>
          </a:bodyPr>
          <a:lstStyle/>
          <a:p>
            <a:pPr marL="90170" algn="r">
              <a:lnSpc>
                <a:spcPts val="5560"/>
              </a:lnSpc>
            </a:pPr>
            <a:r>
              <a:rPr lang="ar-DZ" dirty="0" smtClean="0">
                <a:solidFill>
                  <a:srgbClr val="FF0000"/>
                </a:solidFill>
                <a:effectLst>
                  <a:outerShdw blurRad="38100" dist="38100" dir="2700000" algn="tl">
                    <a:srgbClr val="000000">
                      <a:alpha val="43137"/>
                    </a:srgbClr>
                  </a:outerShdw>
                </a:effectLst>
              </a:rPr>
              <a:t>السياق العام </a:t>
            </a:r>
            <a:endParaRPr lang="fr-FR" dirty="0">
              <a:solidFill>
                <a:srgbClr val="FF0000"/>
              </a:solidFill>
              <a:effectLst>
                <a:outerShdw blurRad="38100" dist="38100" dir="2700000" algn="tl">
                  <a:srgbClr val="000000">
                    <a:alpha val="43137"/>
                  </a:srgbClr>
                </a:outerShdw>
              </a:effectLst>
            </a:endParaRPr>
          </a:p>
        </p:txBody>
      </p:sp>
      <p:sp>
        <p:nvSpPr>
          <p:cNvPr id="3" name="object 3"/>
          <p:cNvSpPr/>
          <p:nvPr/>
        </p:nvSpPr>
        <p:spPr>
          <a:xfrm>
            <a:off x="933450" y="790575"/>
            <a:ext cx="10172700" cy="190500"/>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681037" y="700151"/>
            <a:ext cx="352425" cy="381000"/>
          </a:xfrm>
          <a:custGeom>
            <a:avLst/>
            <a:gdLst/>
            <a:ahLst/>
            <a:cxnLst/>
            <a:rect l="l" t="t" r="r" b="b"/>
            <a:pathLst>
              <a:path w="352425" h="381000">
                <a:moveTo>
                  <a:pt x="176212" y="0"/>
                </a:moveTo>
                <a:lnTo>
                  <a:pt x="0" y="190500"/>
                </a:lnTo>
                <a:lnTo>
                  <a:pt x="176212" y="381000"/>
                </a:lnTo>
                <a:lnTo>
                  <a:pt x="352425" y="190500"/>
                </a:lnTo>
                <a:lnTo>
                  <a:pt x="176212" y="0"/>
                </a:lnTo>
                <a:close/>
              </a:path>
            </a:pathLst>
          </a:custGeom>
          <a:solidFill>
            <a:srgbClr val="FFC000"/>
          </a:solidFill>
        </p:spPr>
        <p:txBody>
          <a:bodyPr wrap="square" lIns="0" tIns="0" rIns="0" bIns="0" rtlCol="0"/>
          <a:lstStyle/>
          <a:p>
            <a:endParaRPr/>
          </a:p>
        </p:txBody>
      </p:sp>
      <p:sp>
        <p:nvSpPr>
          <p:cNvPr id="5" name="object 5"/>
          <p:cNvSpPr/>
          <p:nvPr/>
        </p:nvSpPr>
        <p:spPr>
          <a:xfrm>
            <a:off x="681037" y="700151"/>
            <a:ext cx="352425" cy="381000"/>
          </a:xfrm>
          <a:custGeom>
            <a:avLst/>
            <a:gdLst/>
            <a:ahLst/>
            <a:cxnLst/>
            <a:rect l="l" t="t" r="r" b="b"/>
            <a:pathLst>
              <a:path w="352425" h="381000">
                <a:moveTo>
                  <a:pt x="0" y="190500"/>
                </a:moveTo>
                <a:lnTo>
                  <a:pt x="176212" y="0"/>
                </a:lnTo>
                <a:lnTo>
                  <a:pt x="352425" y="190500"/>
                </a:lnTo>
                <a:lnTo>
                  <a:pt x="176212" y="381000"/>
                </a:lnTo>
                <a:lnTo>
                  <a:pt x="0" y="190500"/>
                </a:lnTo>
                <a:close/>
              </a:path>
            </a:pathLst>
          </a:custGeom>
          <a:ln w="9534">
            <a:solidFill>
              <a:srgbClr val="FFFFFF"/>
            </a:solidFill>
          </a:ln>
        </p:spPr>
        <p:txBody>
          <a:bodyPr wrap="square" lIns="0" tIns="0" rIns="0" bIns="0" rtlCol="0"/>
          <a:lstStyle/>
          <a:p>
            <a:endParaRPr/>
          </a:p>
        </p:txBody>
      </p:sp>
      <p:sp>
        <p:nvSpPr>
          <p:cNvPr id="6" name="object 6"/>
          <p:cNvSpPr/>
          <p:nvPr/>
        </p:nvSpPr>
        <p:spPr>
          <a:xfrm>
            <a:off x="433387" y="433451"/>
            <a:ext cx="400050" cy="457200"/>
          </a:xfrm>
          <a:custGeom>
            <a:avLst/>
            <a:gdLst/>
            <a:ahLst/>
            <a:cxnLst/>
            <a:rect l="l" t="t" r="r" b="b"/>
            <a:pathLst>
              <a:path w="400050" h="457200">
                <a:moveTo>
                  <a:pt x="200025" y="0"/>
                </a:moveTo>
                <a:lnTo>
                  <a:pt x="0" y="228600"/>
                </a:lnTo>
                <a:lnTo>
                  <a:pt x="200025" y="457200"/>
                </a:lnTo>
                <a:lnTo>
                  <a:pt x="400050" y="228600"/>
                </a:lnTo>
                <a:lnTo>
                  <a:pt x="200025" y="0"/>
                </a:lnTo>
                <a:close/>
              </a:path>
            </a:pathLst>
          </a:custGeom>
          <a:solidFill>
            <a:srgbClr val="6FAC46"/>
          </a:solidFill>
        </p:spPr>
        <p:txBody>
          <a:bodyPr wrap="square" lIns="0" tIns="0" rIns="0" bIns="0" rtlCol="0"/>
          <a:lstStyle/>
          <a:p>
            <a:endParaRPr/>
          </a:p>
        </p:txBody>
      </p:sp>
      <p:sp>
        <p:nvSpPr>
          <p:cNvPr id="7" name="object 7"/>
          <p:cNvSpPr/>
          <p:nvPr/>
        </p:nvSpPr>
        <p:spPr>
          <a:xfrm>
            <a:off x="433387" y="433451"/>
            <a:ext cx="400050" cy="457200"/>
          </a:xfrm>
          <a:custGeom>
            <a:avLst/>
            <a:gdLst/>
            <a:ahLst/>
            <a:cxnLst/>
            <a:rect l="l" t="t" r="r" b="b"/>
            <a:pathLst>
              <a:path w="400050" h="457200">
                <a:moveTo>
                  <a:pt x="0" y="228600"/>
                </a:moveTo>
                <a:lnTo>
                  <a:pt x="200025" y="0"/>
                </a:lnTo>
                <a:lnTo>
                  <a:pt x="400050" y="228600"/>
                </a:lnTo>
                <a:lnTo>
                  <a:pt x="200025" y="457200"/>
                </a:lnTo>
                <a:lnTo>
                  <a:pt x="0" y="228600"/>
                </a:lnTo>
                <a:close/>
              </a:path>
            </a:pathLst>
          </a:custGeom>
          <a:ln w="9534">
            <a:solidFill>
              <a:srgbClr val="FFFFFF"/>
            </a:solidFill>
          </a:ln>
        </p:spPr>
        <p:txBody>
          <a:bodyPr wrap="square" lIns="0" tIns="0" rIns="0" bIns="0" rtlCol="0"/>
          <a:lstStyle/>
          <a:p>
            <a:endParaRPr/>
          </a:p>
        </p:txBody>
      </p:sp>
      <p:sp>
        <p:nvSpPr>
          <p:cNvPr id="8" name="object 8"/>
          <p:cNvSpPr/>
          <p:nvPr/>
        </p:nvSpPr>
        <p:spPr>
          <a:xfrm>
            <a:off x="395287" y="919225"/>
            <a:ext cx="476250" cy="466725"/>
          </a:xfrm>
          <a:custGeom>
            <a:avLst/>
            <a:gdLst/>
            <a:ahLst/>
            <a:cxnLst/>
            <a:rect l="l" t="t" r="r" b="b"/>
            <a:pathLst>
              <a:path w="476250" h="466725">
                <a:moveTo>
                  <a:pt x="238125" y="0"/>
                </a:moveTo>
                <a:lnTo>
                  <a:pt x="0" y="233299"/>
                </a:lnTo>
                <a:lnTo>
                  <a:pt x="238125" y="466725"/>
                </a:lnTo>
                <a:lnTo>
                  <a:pt x="476250" y="233299"/>
                </a:lnTo>
                <a:lnTo>
                  <a:pt x="238125" y="0"/>
                </a:lnTo>
                <a:close/>
              </a:path>
            </a:pathLst>
          </a:custGeom>
          <a:solidFill>
            <a:srgbClr val="A4A4A4"/>
          </a:solidFill>
        </p:spPr>
        <p:txBody>
          <a:bodyPr wrap="square" lIns="0" tIns="0" rIns="0" bIns="0" rtlCol="0"/>
          <a:lstStyle/>
          <a:p>
            <a:endParaRPr/>
          </a:p>
        </p:txBody>
      </p:sp>
      <p:sp>
        <p:nvSpPr>
          <p:cNvPr id="9" name="object 9"/>
          <p:cNvSpPr/>
          <p:nvPr/>
        </p:nvSpPr>
        <p:spPr>
          <a:xfrm>
            <a:off x="395287" y="919225"/>
            <a:ext cx="476250" cy="466725"/>
          </a:xfrm>
          <a:custGeom>
            <a:avLst/>
            <a:gdLst/>
            <a:ahLst/>
            <a:cxnLst/>
            <a:rect l="l" t="t" r="r" b="b"/>
            <a:pathLst>
              <a:path w="476250" h="466725">
                <a:moveTo>
                  <a:pt x="0" y="233299"/>
                </a:moveTo>
                <a:lnTo>
                  <a:pt x="238125" y="0"/>
                </a:lnTo>
                <a:lnTo>
                  <a:pt x="476250" y="233299"/>
                </a:lnTo>
                <a:lnTo>
                  <a:pt x="238125" y="466725"/>
                </a:lnTo>
                <a:lnTo>
                  <a:pt x="0" y="233299"/>
                </a:lnTo>
                <a:close/>
              </a:path>
            </a:pathLst>
          </a:custGeom>
          <a:ln w="9534">
            <a:solidFill>
              <a:srgbClr val="FFFFFF"/>
            </a:solidFill>
          </a:ln>
        </p:spPr>
        <p:txBody>
          <a:bodyPr wrap="square" lIns="0" tIns="0" rIns="0" bIns="0" rtlCol="0"/>
          <a:lstStyle/>
          <a:p>
            <a:endParaRPr/>
          </a:p>
        </p:txBody>
      </p:sp>
      <p:sp>
        <p:nvSpPr>
          <p:cNvPr id="10" name="object 10"/>
          <p:cNvSpPr/>
          <p:nvPr/>
        </p:nvSpPr>
        <p:spPr>
          <a:xfrm>
            <a:off x="11330051" y="1900301"/>
            <a:ext cx="57150" cy="3265804"/>
          </a:xfrm>
          <a:custGeom>
            <a:avLst/>
            <a:gdLst/>
            <a:ahLst/>
            <a:cxnLst/>
            <a:rect l="l" t="t" r="r" b="b"/>
            <a:pathLst>
              <a:path w="57150" h="3265804">
                <a:moveTo>
                  <a:pt x="0" y="0"/>
                </a:moveTo>
                <a:lnTo>
                  <a:pt x="56769" y="3265551"/>
                </a:lnTo>
              </a:path>
            </a:pathLst>
          </a:custGeom>
          <a:ln w="9534">
            <a:solidFill>
              <a:srgbClr val="BCD6ED"/>
            </a:solidFill>
          </a:ln>
        </p:spPr>
        <p:txBody>
          <a:bodyPr wrap="square" lIns="0" tIns="0" rIns="0" bIns="0" rtlCol="0"/>
          <a:lstStyle/>
          <a:p>
            <a:endParaRPr/>
          </a:p>
        </p:txBody>
      </p:sp>
      <p:sp>
        <p:nvSpPr>
          <p:cNvPr id="11" name="object 11"/>
          <p:cNvSpPr/>
          <p:nvPr/>
        </p:nvSpPr>
        <p:spPr>
          <a:xfrm>
            <a:off x="10963275" y="1895475"/>
            <a:ext cx="723900" cy="619125"/>
          </a:xfrm>
          <a:prstGeom prst="rect">
            <a:avLst/>
          </a:prstGeom>
          <a:blipFill>
            <a:blip r:embed="rId3" cstate="print"/>
            <a:stretch>
              <a:fillRect/>
            </a:stretch>
          </a:blipFill>
        </p:spPr>
        <p:txBody>
          <a:bodyPr wrap="square" lIns="0" tIns="0" rIns="0" bIns="0" rtlCol="0"/>
          <a:lstStyle/>
          <a:p>
            <a:endParaRPr/>
          </a:p>
        </p:txBody>
      </p:sp>
      <p:sp>
        <p:nvSpPr>
          <p:cNvPr id="12" name="object 12"/>
          <p:cNvSpPr/>
          <p:nvPr/>
        </p:nvSpPr>
        <p:spPr>
          <a:xfrm>
            <a:off x="10963275" y="2676525"/>
            <a:ext cx="723900" cy="628650"/>
          </a:xfrm>
          <a:prstGeom prst="rect">
            <a:avLst/>
          </a:prstGeom>
          <a:blipFill>
            <a:blip r:embed="rId4" cstate="print"/>
            <a:stretch>
              <a:fillRect/>
            </a:stretch>
          </a:blipFill>
        </p:spPr>
        <p:txBody>
          <a:bodyPr wrap="square" lIns="0" tIns="0" rIns="0" bIns="0" rtlCol="0"/>
          <a:lstStyle/>
          <a:p>
            <a:endParaRPr/>
          </a:p>
        </p:txBody>
      </p:sp>
      <p:sp>
        <p:nvSpPr>
          <p:cNvPr id="13" name="object 13"/>
          <p:cNvSpPr/>
          <p:nvPr/>
        </p:nvSpPr>
        <p:spPr>
          <a:xfrm>
            <a:off x="10963275" y="3467100"/>
            <a:ext cx="723900" cy="619125"/>
          </a:xfrm>
          <a:prstGeom prst="rect">
            <a:avLst/>
          </a:prstGeom>
          <a:blipFill>
            <a:blip r:embed="rId5" cstate="print"/>
            <a:stretch>
              <a:fillRect/>
            </a:stretch>
          </a:blipFill>
        </p:spPr>
        <p:txBody>
          <a:bodyPr wrap="square" lIns="0" tIns="0" rIns="0" bIns="0" rtlCol="0"/>
          <a:lstStyle/>
          <a:p>
            <a:endParaRPr/>
          </a:p>
        </p:txBody>
      </p:sp>
      <p:sp>
        <p:nvSpPr>
          <p:cNvPr id="14" name="object 14"/>
          <p:cNvSpPr/>
          <p:nvPr/>
        </p:nvSpPr>
        <p:spPr>
          <a:xfrm>
            <a:off x="10963275" y="4257675"/>
            <a:ext cx="723900" cy="628650"/>
          </a:xfrm>
          <a:prstGeom prst="rect">
            <a:avLst/>
          </a:prstGeom>
          <a:blipFill>
            <a:blip r:embed="rId6" cstate="print"/>
            <a:stretch>
              <a:fillRect/>
            </a:stretch>
          </a:blipFill>
        </p:spPr>
        <p:txBody>
          <a:bodyPr wrap="square" lIns="0" tIns="0" rIns="0" bIns="0" rtlCol="0"/>
          <a:lstStyle/>
          <a:p>
            <a:endParaRPr/>
          </a:p>
        </p:txBody>
      </p:sp>
      <p:sp>
        <p:nvSpPr>
          <p:cNvPr id="15" name="object 15"/>
          <p:cNvSpPr/>
          <p:nvPr/>
        </p:nvSpPr>
        <p:spPr>
          <a:xfrm>
            <a:off x="11020425" y="5153025"/>
            <a:ext cx="714375" cy="638175"/>
          </a:xfrm>
          <a:prstGeom prst="rect">
            <a:avLst/>
          </a:prstGeom>
          <a:blipFill>
            <a:blip r:embed="rId7" cstate="print"/>
            <a:stretch>
              <a:fillRect/>
            </a:stretch>
          </a:blipFill>
        </p:spPr>
        <p:txBody>
          <a:bodyPr wrap="square" lIns="0" tIns="0" rIns="0" bIns="0" rtlCol="0"/>
          <a:lstStyle/>
          <a:p>
            <a:endParaRPr/>
          </a:p>
        </p:txBody>
      </p:sp>
      <p:sp>
        <p:nvSpPr>
          <p:cNvPr id="16" name="object 16"/>
          <p:cNvSpPr txBox="1"/>
          <p:nvPr/>
        </p:nvSpPr>
        <p:spPr>
          <a:xfrm>
            <a:off x="1416050" y="1140961"/>
            <a:ext cx="9207500" cy="5559214"/>
          </a:xfrm>
          <a:prstGeom prst="rect">
            <a:avLst/>
          </a:prstGeom>
        </p:spPr>
        <p:txBody>
          <a:bodyPr vert="horz" wrap="square" lIns="0" tIns="16510" rIns="0" bIns="0" rtlCol="0">
            <a:spAutoFit/>
          </a:bodyPr>
          <a:lstStyle/>
          <a:p>
            <a:pPr marR="54610" algn="just" rtl="1">
              <a:lnSpc>
                <a:spcPct val="100000"/>
              </a:lnSpc>
              <a:spcBef>
                <a:spcPts val="2850"/>
              </a:spcBef>
            </a:pPr>
            <a:r>
              <a:rPr lang="ar-MA" sz="2800" dirty="0" smtClean="0"/>
              <a:t>   عرفت </a:t>
            </a:r>
            <a:r>
              <a:rPr lang="ar-MA" sz="2800" dirty="0"/>
              <a:t>الدولة في السنوات الأخيرة تحولات عميقة على مستوى بنياتها التنظيمية والهيكلية، وكذا على مستوى وظائفها وتدخلاتها، ومن الطبيعي أن تكون لهذه التحولات، انعكاسات على تطور الإدارة حيث لم تعد تطغى عليها الهيمنة المركزية، وذلك انطلاقا من أنه لا يمكن لأي إدارة مركزية، مهما بلغ مستواها وكفاءتها، أن تقوم بتدبير الشأن العام الوطني والمحلي بإتقان، مالم تشرك إلى جانبها هيئات إدارية موازية وفق ما </a:t>
            </a:r>
            <a:r>
              <a:rPr lang="ar-MA" sz="2800" dirty="0" err="1" smtClean="0"/>
              <a:t>يتطلبه</a:t>
            </a:r>
            <a:r>
              <a:rPr lang="ar-MA" sz="2800" dirty="0" smtClean="0"/>
              <a:t> </a:t>
            </a:r>
            <a:r>
              <a:rPr lang="ar-MA" sz="2800" dirty="0"/>
              <a:t>نظام </a:t>
            </a:r>
            <a:r>
              <a:rPr lang="ar-MA" sz="2800" dirty="0" smtClean="0"/>
              <a:t>الحكامة.</a:t>
            </a:r>
          </a:p>
          <a:p>
            <a:pPr marR="54610" algn="just" rtl="1">
              <a:lnSpc>
                <a:spcPct val="100000"/>
              </a:lnSpc>
              <a:spcBef>
                <a:spcPts val="2850"/>
              </a:spcBef>
            </a:pPr>
            <a:r>
              <a:rPr lang="ar-MA" sz="2800" dirty="0" smtClean="0"/>
              <a:t>    إن </a:t>
            </a:r>
            <a:r>
              <a:rPr lang="ar-MA" sz="2800" dirty="0"/>
              <a:t>اعتماد المغرب سياسة الأوراش الكبرى والاستراتيجيات القطاعية الممتدة زمنيا وترابيا والمحكومة بالأرقام والمؤشرات، جعل الاستثمار العمومي للدولة ينتقل من 135 مليار درهم سنة 2009 إلى 195 مليار درهم سنة 2019، تصرفت الجماعات الترابية في مبلغ 18.5 درهم (</a:t>
            </a:r>
            <a:r>
              <a:rPr lang="fr-FR" sz="2800" dirty="0"/>
              <a:t>%</a:t>
            </a:r>
            <a:r>
              <a:rPr lang="ar-MA" sz="2800" dirty="0"/>
              <a:t>9</a:t>
            </a:r>
            <a:r>
              <a:rPr lang="ar-DZ" sz="2800" dirty="0"/>
              <a:t>) بينما ينتظر الاستمرار على نفس الوثيرة مع زيادة بسيطة في سنة 2020 إذ يتوقع تعبئة 198 مليار درهم بما فيه 19.5 مليار درهم للجماعات </a:t>
            </a:r>
            <a:r>
              <a:rPr lang="ar-DZ" sz="2800" dirty="0" smtClean="0"/>
              <a:t>الترابية</a:t>
            </a:r>
            <a:r>
              <a:rPr lang="ar-MA" sz="2800" dirty="0" smtClean="0"/>
              <a:t>.</a:t>
            </a:r>
            <a:endParaRPr sz="2800" dirty="0">
              <a:latin typeface="Arial"/>
              <a:cs typeface="Arial"/>
            </a:endParaRPr>
          </a:p>
        </p:txBody>
      </p:sp>
      <p:sp>
        <p:nvSpPr>
          <p:cNvPr id="17" name="Flèche gauche 16"/>
          <p:cNvSpPr/>
          <p:nvPr/>
        </p:nvSpPr>
        <p:spPr>
          <a:xfrm>
            <a:off x="10375392" y="1211187"/>
            <a:ext cx="691199" cy="349525"/>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18" name="Flèche gauche 17"/>
          <p:cNvSpPr/>
          <p:nvPr/>
        </p:nvSpPr>
        <p:spPr>
          <a:xfrm>
            <a:off x="10345722" y="4257675"/>
            <a:ext cx="760428" cy="223966"/>
          </a:xfrm>
          <a:prstGeom prst="leftArrow">
            <a:avLst>
              <a:gd name="adj1" fmla="val 77454"/>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Espace réservé du numéro de diapositive 18"/>
          <p:cNvSpPr>
            <a:spLocks noGrp="1"/>
          </p:cNvSpPr>
          <p:nvPr>
            <p:ph type="sldNum" sz="quarter" idx="7"/>
          </p:nvPr>
        </p:nvSpPr>
        <p:spPr/>
        <p:txBody>
          <a:bodyPr/>
          <a:lstStyle/>
          <a:p>
            <a:fld id="{B6F15528-21DE-4FAA-801E-634DDDAF4B2B}" type="slidenum">
              <a:rPr lang="fr-FR" smtClean="0"/>
              <a:pPr/>
              <a:t>2</a:t>
            </a:fld>
            <a:endParaRPr lang="fr-F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19200" y="128524"/>
            <a:ext cx="9296400" cy="575310"/>
          </a:xfrm>
        </p:spPr>
        <p:style>
          <a:lnRef idx="1">
            <a:schemeClr val="accent2"/>
          </a:lnRef>
          <a:fillRef idx="2">
            <a:schemeClr val="accent2"/>
          </a:fillRef>
          <a:effectRef idx="1">
            <a:schemeClr val="accent2"/>
          </a:effectRef>
          <a:fontRef idx="minor">
            <a:schemeClr val="dk1"/>
          </a:fontRef>
        </p:style>
        <p:txBody>
          <a:bodyPr/>
          <a:lstStyle/>
          <a:p>
            <a:pPr algn="ctr"/>
            <a:r>
              <a:rPr lang="ar-DZ" dirty="0" smtClean="0">
                <a:solidFill>
                  <a:srgbClr val="FFFF00"/>
                </a:solidFill>
              </a:rPr>
              <a:t>الخلاصات والنتائج</a:t>
            </a:r>
            <a:endParaRPr lang="fr-FR" dirty="0">
              <a:solidFill>
                <a:srgbClr val="FFFF00"/>
              </a:solidFill>
            </a:endParaRPr>
          </a:p>
        </p:txBody>
      </p:sp>
      <p:sp>
        <p:nvSpPr>
          <p:cNvPr id="3" name="Espace réservé du texte 2"/>
          <p:cNvSpPr>
            <a:spLocks noGrp="1"/>
          </p:cNvSpPr>
          <p:nvPr>
            <p:ph type="body" idx="1"/>
          </p:nvPr>
        </p:nvSpPr>
        <p:spPr>
          <a:xfrm>
            <a:off x="477202" y="2209800"/>
            <a:ext cx="11257598" cy="4801314"/>
          </a:xfrm>
        </p:spPr>
        <p:txBody>
          <a:bodyPr/>
          <a:lstStyle/>
          <a:p>
            <a:pPr algn="just" rtl="1"/>
            <a:endParaRPr lang="fr-FR" dirty="0"/>
          </a:p>
          <a:p>
            <a:pPr marL="342900" lvl="0" indent="-342900" algn="just" rtl="1">
              <a:buFont typeface="Arial" panose="020B0604020202020204" pitchFamily="34" charset="0"/>
              <a:buChar char="•"/>
            </a:pPr>
            <a:r>
              <a:rPr lang="ar-AE" dirty="0" smtClean="0"/>
              <a:t>إن </a:t>
            </a:r>
            <a:r>
              <a:rPr lang="ar-AE" dirty="0"/>
              <a:t>توجه الدول الحثيث نحو البحث عن الحكامة الجيدة كأداة لتدبير وإنجاح سياستها العمومية، لم يكن وليد فرصة سانحة، وإنما جاء نتيجة للمخاض الطويل </a:t>
            </a:r>
            <a:r>
              <a:rPr lang="ar-AE" dirty="0" smtClean="0"/>
              <a:t>الذي </a:t>
            </a:r>
            <a:r>
              <a:rPr lang="ar-AE" dirty="0"/>
              <a:t>تعرفه الدول في سبيل تطوير أجهزتها ومرافقها المختلفة، وقد شكل مطلب الحكامة الجيدة دافعا للدول لمسايرة توصيات المنظمات الدولية والاقليمية، وتحديث مؤسساتها الإدارية والسياسية، وركيزة أيضا لتخليق تدبيرها المالي لوحداتها الترابية</a:t>
            </a:r>
            <a:r>
              <a:rPr lang="ar-AE" dirty="0" smtClean="0"/>
              <a:t>.</a:t>
            </a:r>
            <a:endParaRPr lang="ar-DZ" dirty="0" smtClean="0"/>
          </a:p>
          <a:p>
            <a:pPr marL="342900" lvl="0" indent="-342900" algn="just" rtl="1">
              <a:buFont typeface="Arial" panose="020B0604020202020204" pitchFamily="34" charset="0"/>
              <a:buChar char="•"/>
            </a:pPr>
            <a:endParaRPr lang="fr-FR" dirty="0"/>
          </a:p>
          <a:p>
            <a:pPr lvl="0" algn="ctr" rtl="1"/>
            <a:r>
              <a:rPr lang="ar-DZ" dirty="0" smtClean="0"/>
              <a:t>     ت</a:t>
            </a:r>
            <a:r>
              <a:rPr lang="ar-AE" dirty="0" smtClean="0"/>
              <a:t>عد </a:t>
            </a:r>
            <a:r>
              <a:rPr lang="ar-AE" dirty="0"/>
              <a:t>الصفقات العمومية تلك الأداة التي تنفذ من خلالها الجماعات الترابية مشاريعها وبرامجها ومختلف الخدمات والأشغال التي تحتاجها لتدبير المرافق المحلية وتحريك العجلة الاقتصادية على المستوى الترابي، إلا أنه ورغم منح رؤساء الجماعات الترابية العديد من السلطات المهمة من شأنها ضمان تنزيل البرامج والمشاريع الاستثمارية ومحاربة الهشاشة والفقر وامتصاص معدلات البطالة وتحفيز المبادرات الخاصة وتقوية النسيج </a:t>
            </a:r>
            <a:r>
              <a:rPr lang="ar-AE" dirty="0" err="1"/>
              <a:t>المقاولاتي</a:t>
            </a:r>
            <a:r>
              <a:rPr lang="ar-AE" dirty="0"/>
              <a:t>، والمحافظة على البيئة وجعل الصفقات العمومية رافعة للتنمية الاقتصادية والاجتماعية، فإنها على المستوى العملي تصطدم مع محدودية الموارد المالية والبشرية المرصودة للوحدات الترابية.</a:t>
            </a:r>
            <a:endParaRPr lang="fr-FR" dirty="0"/>
          </a:p>
          <a:p>
            <a:endParaRPr lang="fr-FR" dirty="0"/>
          </a:p>
        </p:txBody>
      </p:sp>
      <p:sp>
        <p:nvSpPr>
          <p:cNvPr id="4" name="Ellipse 3"/>
          <p:cNvSpPr/>
          <p:nvPr/>
        </p:nvSpPr>
        <p:spPr>
          <a:xfrm>
            <a:off x="1828800" y="943232"/>
            <a:ext cx="8153400" cy="914400"/>
          </a:xfrm>
          <a:prstGeom prst="ellipse">
            <a:avLst/>
          </a:prstGeom>
        </p:spPr>
        <p:style>
          <a:lnRef idx="3">
            <a:schemeClr val="lt1"/>
          </a:lnRef>
          <a:fillRef idx="1">
            <a:schemeClr val="dk1"/>
          </a:fillRef>
          <a:effectRef idx="1">
            <a:schemeClr val="dk1"/>
          </a:effectRef>
          <a:fontRef idx="minor">
            <a:schemeClr val="lt1"/>
          </a:fontRef>
        </p:style>
        <p:txBody>
          <a:bodyPr rtlCol="0" anchor="ctr"/>
          <a:lstStyle/>
          <a:p>
            <a:pPr algn="ctr"/>
            <a:r>
              <a:rPr lang="ar-MA" sz="2000" b="1" dirty="0">
                <a:effectLst>
                  <a:outerShdw blurRad="38100" dist="38100" dir="2700000" algn="tl">
                    <a:srgbClr val="000000">
                      <a:alpha val="43137"/>
                    </a:srgbClr>
                  </a:outerShdw>
                </a:effectLst>
              </a:rPr>
              <a:t> وقد خلصت دراسة الموضوع إلى الملاحظات والنتائج التالية (الصفحات من 410 إلى 424):</a:t>
            </a:r>
            <a:endParaRPr lang="fr-FR" sz="2000" b="1" dirty="0">
              <a:effectLst>
                <a:outerShdw blurRad="38100" dist="38100" dir="2700000" algn="tl">
                  <a:srgbClr val="000000">
                    <a:alpha val="43137"/>
                  </a:srgbClr>
                </a:outerShdw>
              </a:effectLst>
            </a:endParaRPr>
          </a:p>
        </p:txBody>
      </p:sp>
      <p:sp>
        <p:nvSpPr>
          <p:cNvPr id="5" name="Flèche gauche 4"/>
          <p:cNvSpPr/>
          <p:nvPr/>
        </p:nvSpPr>
        <p:spPr>
          <a:xfrm>
            <a:off x="11394824" y="3051419"/>
            <a:ext cx="641604"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Flèche gauche 5"/>
          <p:cNvSpPr/>
          <p:nvPr/>
        </p:nvSpPr>
        <p:spPr>
          <a:xfrm>
            <a:off x="11407654" y="5119816"/>
            <a:ext cx="628774"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Espace réservé du numéro de diapositive 6"/>
          <p:cNvSpPr>
            <a:spLocks noGrp="1"/>
          </p:cNvSpPr>
          <p:nvPr>
            <p:ph type="sldNum" sz="quarter" idx="7"/>
          </p:nvPr>
        </p:nvSpPr>
        <p:spPr/>
        <p:txBody>
          <a:bodyPr/>
          <a:lstStyle/>
          <a:p>
            <a:fld id="{B6F15528-21DE-4FAA-801E-634DDDAF4B2B}" type="slidenum">
              <a:rPr lang="fr-FR" smtClean="0"/>
              <a:pPr/>
              <a:t>20</a:t>
            </a:fld>
            <a:endParaRPr lang="fr-FR"/>
          </a:p>
        </p:txBody>
      </p:sp>
    </p:spTree>
    <p:extLst>
      <p:ext uri="{BB962C8B-B14F-4D97-AF65-F5344CB8AC3E}">
        <p14:creationId xmlns:p14="http://schemas.microsoft.com/office/powerpoint/2010/main" xmlns="" val="327292099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33462" y="88518"/>
            <a:ext cx="10072433" cy="660374"/>
          </a:xfrm>
          <a:prstGeom prst="rect">
            <a:avLst/>
          </a:prstGeom>
        </p:spPr>
        <p:txBody>
          <a:bodyPr vert="horz" wrap="square" lIns="0" tIns="16510" rIns="0" bIns="0" rtlCol="0">
            <a:spAutoFit/>
          </a:bodyPr>
          <a:lstStyle/>
          <a:p>
            <a:pPr marL="90170" algn="r">
              <a:lnSpc>
                <a:spcPts val="5560"/>
              </a:lnSpc>
            </a:pPr>
            <a:r>
              <a:rPr lang="ar-DZ" dirty="0">
                <a:solidFill>
                  <a:srgbClr val="FF0000"/>
                </a:solidFill>
                <a:effectLst>
                  <a:outerShdw blurRad="38100" dist="38100" dir="2700000" algn="tl">
                    <a:srgbClr val="000000">
                      <a:alpha val="43137"/>
                    </a:srgbClr>
                  </a:outerShdw>
                </a:effectLst>
              </a:rPr>
              <a:t>تدبير صفقات الجماعات الترابية ورهان الحكامة الجيدة بالمغرب</a:t>
            </a:r>
            <a:endParaRPr lang="fr-FR" dirty="0">
              <a:solidFill>
                <a:srgbClr val="FF0000"/>
              </a:solidFill>
              <a:effectLst>
                <a:outerShdw blurRad="38100" dist="38100" dir="2700000" algn="tl">
                  <a:srgbClr val="000000">
                    <a:alpha val="43137"/>
                  </a:srgbClr>
                </a:outerShdw>
              </a:effectLst>
            </a:endParaRPr>
          </a:p>
        </p:txBody>
      </p:sp>
      <p:sp>
        <p:nvSpPr>
          <p:cNvPr id="3" name="object 3"/>
          <p:cNvSpPr/>
          <p:nvPr/>
        </p:nvSpPr>
        <p:spPr>
          <a:xfrm>
            <a:off x="933450" y="790575"/>
            <a:ext cx="10172700" cy="190500"/>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681037" y="700151"/>
            <a:ext cx="352425" cy="381000"/>
          </a:xfrm>
          <a:custGeom>
            <a:avLst/>
            <a:gdLst/>
            <a:ahLst/>
            <a:cxnLst/>
            <a:rect l="l" t="t" r="r" b="b"/>
            <a:pathLst>
              <a:path w="352425" h="381000">
                <a:moveTo>
                  <a:pt x="176212" y="0"/>
                </a:moveTo>
                <a:lnTo>
                  <a:pt x="0" y="190500"/>
                </a:lnTo>
                <a:lnTo>
                  <a:pt x="176212" y="381000"/>
                </a:lnTo>
                <a:lnTo>
                  <a:pt x="352425" y="190500"/>
                </a:lnTo>
                <a:lnTo>
                  <a:pt x="176212" y="0"/>
                </a:lnTo>
                <a:close/>
              </a:path>
            </a:pathLst>
          </a:custGeom>
          <a:solidFill>
            <a:srgbClr val="FFC000"/>
          </a:solidFill>
        </p:spPr>
        <p:txBody>
          <a:bodyPr wrap="square" lIns="0" tIns="0" rIns="0" bIns="0" rtlCol="0"/>
          <a:lstStyle/>
          <a:p>
            <a:endParaRPr/>
          </a:p>
        </p:txBody>
      </p:sp>
      <p:sp>
        <p:nvSpPr>
          <p:cNvPr id="5" name="object 5"/>
          <p:cNvSpPr/>
          <p:nvPr/>
        </p:nvSpPr>
        <p:spPr>
          <a:xfrm>
            <a:off x="681037" y="700151"/>
            <a:ext cx="352425" cy="381000"/>
          </a:xfrm>
          <a:custGeom>
            <a:avLst/>
            <a:gdLst/>
            <a:ahLst/>
            <a:cxnLst/>
            <a:rect l="l" t="t" r="r" b="b"/>
            <a:pathLst>
              <a:path w="352425" h="381000">
                <a:moveTo>
                  <a:pt x="0" y="190500"/>
                </a:moveTo>
                <a:lnTo>
                  <a:pt x="176212" y="0"/>
                </a:lnTo>
                <a:lnTo>
                  <a:pt x="352425" y="190500"/>
                </a:lnTo>
                <a:lnTo>
                  <a:pt x="176212" y="381000"/>
                </a:lnTo>
                <a:lnTo>
                  <a:pt x="0" y="190500"/>
                </a:lnTo>
                <a:close/>
              </a:path>
            </a:pathLst>
          </a:custGeom>
          <a:ln w="9534">
            <a:solidFill>
              <a:srgbClr val="FFFFFF"/>
            </a:solidFill>
          </a:ln>
        </p:spPr>
        <p:txBody>
          <a:bodyPr wrap="square" lIns="0" tIns="0" rIns="0" bIns="0" rtlCol="0"/>
          <a:lstStyle/>
          <a:p>
            <a:endParaRPr/>
          </a:p>
        </p:txBody>
      </p:sp>
      <p:sp>
        <p:nvSpPr>
          <p:cNvPr id="6" name="object 6"/>
          <p:cNvSpPr/>
          <p:nvPr/>
        </p:nvSpPr>
        <p:spPr>
          <a:xfrm>
            <a:off x="433387" y="433451"/>
            <a:ext cx="400050" cy="457200"/>
          </a:xfrm>
          <a:custGeom>
            <a:avLst/>
            <a:gdLst/>
            <a:ahLst/>
            <a:cxnLst/>
            <a:rect l="l" t="t" r="r" b="b"/>
            <a:pathLst>
              <a:path w="400050" h="457200">
                <a:moveTo>
                  <a:pt x="200025" y="0"/>
                </a:moveTo>
                <a:lnTo>
                  <a:pt x="0" y="228600"/>
                </a:lnTo>
                <a:lnTo>
                  <a:pt x="200025" y="457200"/>
                </a:lnTo>
                <a:lnTo>
                  <a:pt x="400050" y="228600"/>
                </a:lnTo>
                <a:lnTo>
                  <a:pt x="200025" y="0"/>
                </a:lnTo>
                <a:close/>
              </a:path>
            </a:pathLst>
          </a:custGeom>
          <a:solidFill>
            <a:srgbClr val="6FAC46"/>
          </a:solidFill>
        </p:spPr>
        <p:txBody>
          <a:bodyPr wrap="square" lIns="0" tIns="0" rIns="0" bIns="0" rtlCol="0"/>
          <a:lstStyle/>
          <a:p>
            <a:endParaRPr/>
          </a:p>
        </p:txBody>
      </p:sp>
      <p:sp>
        <p:nvSpPr>
          <p:cNvPr id="7" name="object 7"/>
          <p:cNvSpPr/>
          <p:nvPr/>
        </p:nvSpPr>
        <p:spPr>
          <a:xfrm>
            <a:off x="433387" y="433451"/>
            <a:ext cx="400050" cy="457200"/>
          </a:xfrm>
          <a:custGeom>
            <a:avLst/>
            <a:gdLst/>
            <a:ahLst/>
            <a:cxnLst/>
            <a:rect l="l" t="t" r="r" b="b"/>
            <a:pathLst>
              <a:path w="400050" h="457200">
                <a:moveTo>
                  <a:pt x="0" y="228600"/>
                </a:moveTo>
                <a:lnTo>
                  <a:pt x="200025" y="0"/>
                </a:lnTo>
                <a:lnTo>
                  <a:pt x="400050" y="228600"/>
                </a:lnTo>
                <a:lnTo>
                  <a:pt x="200025" y="457200"/>
                </a:lnTo>
                <a:lnTo>
                  <a:pt x="0" y="228600"/>
                </a:lnTo>
                <a:close/>
              </a:path>
            </a:pathLst>
          </a:custGeom>
          <a:ln w="9534">
            <a:solidFill>
              <a:srgbClr val="FFFFFF"/>
            </a:solidFill>
          </a:ln>
        </p:spPr>
        <p:txBody>
          <a:bodyPr wrap="square" lIns="0" tIns="0" rIns="0" bIns="0" rtlCol="0"/>
          <a:lstStyle/>
          <a:p>
            <a:endParaRPr/>
          </a:p>
        </p:txBody>
      </p:sp>
      <p:sp>
        <p:nvSpPr>
          <p:cNvPr id="8" name="object 8"/>
          <p:cNvSpPr/>
          <p:nvPr/>
        </p:nvSpPr>
        <p:spPr>
          <a:xfrm>
            <a:off x="395287" y="919225"/>
            <a:ext cx="476250" cy="466725"/>
          </a:xfrm>
          <a:custGeom>
            <a:avLst/>
            <a:gdLst/>
            <a:ahLst/>
            <a:cxnLst/>
            <a:rect l="l" t="t" r="r" b="b"/>
            <a:pathLst>
              <a:path w="476250" h="466725">
                <a:moveTo>
                  <a:pt x="238125" y="0"/>
                </a:moveTo>
                <a:lnTo>
                  <a:pt x="0" y="233299"/>
                </a:lnTo>
                <a:lnTo>
                  <a:pt x="238125" y="466725"/>
                </a:lnTo>
                <a:lnTo>
                  <a:pt x="476250" y="233299"/>
                </a:lnTo>
                <a:lnTo>
                  <a:pt x="238125" y="0"/>
                </a:lnTo>
                <a:close/>
              </a:path>
            </a:pathLst>
          </a:custGeom>
          <a:solidFill>
            <a:srgbClr val="A4A4A4"/>
          </a:solidFill>
        </p:spPr>
        <p:txBody>
          <a:bodyPr wrap="square" lIns="0" tIns="0" rIns="0" bIns="0" rtlCol="0"/>
          <a:lstStyle/>
          <a:p>
            <a:endParaRPr/>
          </a:p>
        </p:txBody>
      </p:sp>
      <p:sp>
        <p:nvSpPr>
          <p:cNvPr id="9" name="object 9"/>
          <p:cNvSpPr/>
          <p:nvPr/>
        </p:nvSpPr>
        <p:spPr>
          <a:xfrm>
            <a:off x="395287" y="919225"/>
            <a:ext cx="476250" cy="466725"/>
          </a:xfrm>
          <a:custGeom>
            <a:avLst/>
            <a:gdLst/>
            <a:ahLst/>
            <a:cxnLst/>
            <a:rect l="l" t="t" r="r" b="b"/>
            <a:pathLst>
              <a:path w="476250" h="466725">
                <a:moveTo>
                  <a:pt x="0" y="233299"/>
                </a:moveTo>
                <a:lnTo>
                  <a:pt x="238125" y="0"/>
                </a:lnTo>
                <a:lnTo>
                  <a:pt x="476250" y="233299"/>
                </a:lnTo>
                <a:lnTo>
                  <a:pt x="238125" y="466725"/>
                </a:lnTo>
                <a:lnTo>
                  <a:pt x="0" y="233299"/>
                </a:lnTo>
                <a:close/>
              </a:path>
            </a:pathLst>
          </a:custGeom>
          <a:ln w="9534">
            <a:solidFill>
              <a:srgbClr val="FFFFFF"/>
            </a:solidFill>
          </a:ln>
        </p:spPr>
        <p:txBody>
          <a:bodyPr wrap="square" lIns="0" tIns="0" rIns="0" bIns="0" rtlCol="0"/>
          <a:lstStyle/>
          <a:p>
            <a:endParaRPr/>
          </a:p>
        </p:txBody>
      </p:sp>
      <p:sp>
        <p:nvSpPr>
          <p:cNvPr id="10" name="object 10"/>
          <p:cNvSpPr/>
          <p:nvPr/>
        </p:nvSpPr>
        <p:spPr>
          <a:xfrm>
            <a:off x="11330051" y="1900301"/>
            <a:ext cx="57150" cy="3265804"/>
          </a:xfrm>
          <a:custGeom>
            <a:avLst/>
            <a:gdLst/>
            <a:ahLst/>
            <a:cxnLst/>
            <a:rect l="l" t="t" r="r" b="b"/>
            <a:pathLst>
              <a:path w="57150" h="3265804">
                <a:moveTo>
                  <a:pt x="0" y="0"/>
                </a:moveTo>
                <a:lnTo>
                  <a:pt x="56769" y="3265551"/>
                </a:lnTo>
              </a:path>
            </a:pathLst>
          </a:custGeom>
          <a:ln w="9534">
            <a:solidFill>
              <a:srgbClr val="BCD6ED"/>
            </a:solidFill>
          </a:ln>
        </p:spPr>
        <p:txBody>
          <a:bodyPr wrap="square" lIns="0" tIns="0" rIns="0" bIns="0" rtlCol="0"/>
          <a:lstStyle/>
          <a:p>
            <a:endParaRPr/>
          </a:p>
        </p:txBody>
      </p:sp>
      <p:sp>
        <p:nvSpPr>
          <p:cNvPr id="11" name="object 11"/>
          <p:cNvSpPr/>
          <p:nvPr/>
        </p:nvSpPr>
        <p:spPr>
          <a:xfrm>
            <a:off x="10963275" y="1895475"/>
            <a:ext cx="723900" cy="619125"/>
          </a:xfrm>
          <a:prstGeom prst="rect">
            <a:avLst/>
          </a:prstGeom>
          <a:blipFill>
            <a:blip r:embed="rId3" cstate="print"/>
            <a:stretch>
              <a:fillRect/>
            </a:stretch>
          </a:blipFill>
        </p:spPr>
        <p:txBody>
          <a:bodyPr wrap="square" lIns="0" tIns="0" rIns="0" bIns="0" rtlCol="0"/>
          <a:lstStyle/>
          <a:p>
            <a:endParaRPr/>
          </a:p>
        </p:txBody>
      </p:sp>
      <p:sp>
        <p:nvSpPr>
          <p:cNvPr id="12" name="object 12"/>
          <p:cNvSpPr/>
          <p:nvPr/>
        </p:nvSpPr>
        <p:spPr>
          <a:xfrm>
            <a:off x="10963275" y="2676525"/>
            <a:ext cx="723900" cy="628650"/>
          </a:xfrm>
          <a:prstGeom prst="rect">
            <a:avLst/>
          </a:prstGeom>
          <a:blipFill>
            <a:blip r:embed="rId4" cstate="print"/>
            <a:stretch>
              <a:fillRect/>
            </a:stretch>
          </a:blipFill>
        </p:spPr>
        <p:txBody>
          <a:bodyPr wrap="square" lIns="0" tIns="0" rIns="0" bIns="0" rtlCol="0"/>
          <a:lstStyle/>
          <a:p>
            <a:endParaRPr/>
          </a:p>
        </p:txBody>
      </p:sp>
      <p:sp>
        <p:nvSpPr>
          <p:cNvPr id="13" name="object 13"/>
          <p:cNvSpPr/>
          <p:nvPr/>
        </p:nvSpPr>
        <p:spPr>
          <a:xfrm>
            <a:off x="10963275" y="3467100"/>
            <a:ext cx="723900" cy="619125"/>
          </a:xfrm>
          <a:prstGeom prst="rect">
            <a:avLst/>
          </a:prstGeom>
          <a:blipFill>
            <a:blip r:embed="rId5" cstate="print"/>
            <a:stretch>
              <a:fillRect/>
            </a:stretch>
          </a:blipFill>
        </p:spPr>
        <p:txBody>
          <a:bodyPr wrap="square" lIns="0" tIns="0" rIns="0" bIns="0" rtlCol="0"/>
          <a:lstStyle/>
          <a:p>
            <a:endParaRPr/>
          </a:p>
        </p:txBody>
      </p:sp>
      <p:sp>
        <p:nvSpPr>
          <p:cNvPr id="14" name="object 14"/>
          <p:cNvSpPr/>
          <p:nvPr/>
        </p:nvSpPr>
        <p:spPr>
          <a:xfrm>
            <a:off x="10963275" y="4257675"/>
            <a:ext cx="723900" cy="628650"/>
          </a:xfrm>
          <a:prstGeom prst="rect">
            <a:avLst/>
          </a:prstGeom>
          <a:blipFill>
            <a:blip r:embed="rId6" cstate="print"/>
            <a:stretch>
              <a:fillRect/>
            </a:stretch>
          </a:blipFill>
        </p:spPr>
        <p:txBody>
          <a:bodyPr wrap="square" lIns="0" tIns="0" rIns="0" bIns="0" rtlCol="0"/>
          <a:lstStyle/>
          <a:p>
            <a:endParaRPr/>
          </a:p>
        </p:txBody>
      </p:sp>
      <p:sp>
        <p:nvSpPr>
          <p:cNvPr id="15" name="object 15"/>
          <p:cNvSpPr/>
          <p:nvPr/>
        </p:nvSpPr>
        <p:spPr>
          <a:xfrm>
            <a:off x="11020425" y="5153025"/>
            <a:ext cx="714375" cy="638175"/>
          </a:xfrm>
          <a:prstGeom prst="rect">
            <a:avLst/>
          </a:prstGeom>
          <a:blipFill>
            <a:blip r:embed="rId7" cstate="print"/>
            <a:stretch>
              <a:fillRect/>
            </a:stretch>
          </a:blipFill>
        </p:spPr>
        <p:txBody>
          <a:bodyPr wrap="square" lIns="0" tIns="0" rIns="0" bIns="0" rtlCol="0"/>
          <a:lstStyle/>
          <a:p>
            <a:endParaRPr/>
          </a:p>
        </p:txBody>
      </p:sp>
      <p:sp>
        <p:nvSpPr>
          <p:cNvPr id="16" name="object 16"/>
          <p:cNvSpPr txBox="1"/>
          <p:nvPr/>
        </p:nvSpPr>
        <p:spPr>
          <a:xfrm>
            <a:off x="1416050" y="1140961"/>
            <a:ext cx="9207500" cy="1188787"/>
          </a:xfrm>
          <a:prstGeom prst="rect">
            <a:avLst/>
          </a:prstGeom>
        </p:spPr>
        <p:txBody>
          <a:bodyPr vert="horz" wrap="square" lIns="0" tIns="16510" rIns="0" bIns="0" rtlCol="0">
            <a:spAutoFit/>
          </a:bodyPr>
          <a:lstStyle/>
          <a:p>
            <a:pPr algn="just" rtl="1"/>
            <a:r>
              <a:rPr lang="ar-MA" sz="2400" dirty="0" smtClean="0"/>
              <a:t>   </a:t>
            </a:r>
            <a:endParaRPr lang="fr-FR" sz="2400" dirty="0"/>
          </a:p>
          <a:p>
            <a:pPr marR="54610" algn="just" rtl="1">
              <a:lnSpc>
                <a:spcPct val="100000"/>
              </a:lnSpc>
              <a:spcBef>
                <a:spcPts val="2850"/>
              </a:spcBef>
            </a:pPr>
            <a:r>
              <a:rPr lang="ar-MA" sz="2800" dirty="0" smtClean="0"/>
              <a:t>    </a:t>
            </a:r>
            <a:endParaRPr sz="2800" dirty="0">
              <a:latin typeface="Arial"/>
              <a:cs typeface="Arial"/>
            </a:endParaRPr>
          </a:p>
        </p:txBody>
      </p:sp>
      <p:sp>
        <p:nvSpPr>
          <p:cNvPr id="18" name="object 16"/>
          <p:cNvSpPr txBox="1"/>
          <p:nvPr/>
        </p:nvSpPr>
        <p:spPr>
          <a:xfrm>
            <a:off x="633412" y="999818"/>
            <a:ext cx="10050464" cy="6156814"/>
          </a:xfrm>
          <a:prstGeom prst="rect">
            <a:avLst/>
          </a:prstGeom>
        </p:spPr>
        <p:txBody>
          <a:bodyPr vert="horz" wrap="square" lIns="0" tIns="16510" rIns="0" bIns="0" rtlCol="0">
            <a:spAutoFit/>
          </a:bodyPr>
          <a:lstStyle/>
          <a:p>
            <a:pPr marL="342900" lvl="0" indent="-342900" algn="ctr" rtl="1">
              <a:buFont typeface="Arial" panose="020B0604020202020204" pitchFamily="34" charset="0"/>
              <a:buChar char="•"/>
            </a:pPr>
            <a:r>
              <a:rPr lang="ar-MA" sz="2400" dirty="0" smtClean="0"/>
              <a:t>رغم </a:t>
            </a:r>
            <a:r>
              <a:rPr lang="ar-MA" sz="2400" dirty="0"/>
              <a:t>إدماج</a:t>
            </a:r>
            <a:r>
              <a:rPr lang="ar-AE" sz="2400" dirty="0"/>
              <a:t> المشرع المغربي الإدارة الإلكترونية دعما لمسلسل </a:t>
            </a:r>
            <a:r>
              <a:rPr lang="ar-AE" sz="2400" dirty="0" err="1"/>
              <a:t>رقمنة</a:t>
            </a:r>
            <a:r>
              <a:rPr lang="ar-AE" sz="2400" dirty="0"/>
              <a:t> صفقات الجماعات الترابية والتجريد المادي للمساطر الادارية بغرض التقليل من التدخل المادي والبشري في مساطر الصفقة ومكافحة بطء المساطر وتعقيداتها والتخفيف من عوامل المحسوبية والرشوة، وضمان تخليق المحيط العام الذي تجري فيه الصفقة، إلا أن هذا المسلسل بدوره لا يزال يحتاج إلى توسيع شامل لتنسحب على جميع الوثائق والمساطر المتعلقة بالصفقات العمومية.</a:t>
            </a:r>
            <a:endParaRPr lang="fr-FR" sz="2400" dirty="0"/>
          </a:p>
          <a:p>
            <a:pPr marL="342900" lvl="0" indent="-342900" algn="ctr" rtl="1">
              <a:buFont typeface="Arial" panose="020B0604020202020204" pitchFamily="34" charset="0"/>
              <a:buChar char="•"/>
            </a:pPr>
            <a:r>
              <a:rPr lang="ar-MA" sz="2400" dirty="0"/>
              <a:t>رغم إعمال البعد البيئي في مرسوم الصفقات العمومية </a:t>
            </a:r>
            <a:r>
              <a:rPr lang="ar-AE" sz="2400" dirty="0"/>
              <a:t>باعتباره مرتكزا ضامنا لحسن تدبيرها، ومدخلا للتنمية المستدامة، وثابتا في كل السياسات العمومية، والتزامات المغرب الدولية في هذا الصدد، إلا أنه يلزم مواكبة ذلك بالوعي اللازم بأهمية تشديد الرقابة في كل المراحل التي تعرفها صفقات الجماعات الترابية، إعمالا لسيادة احترام البيئة إلى جانب المبادئ الأخرى في الصفقات العمومية، أضف إلى ذلك غياب أي إجبار في التنصيص على هذا المقتضى في دفاتر الشروط الخاصة، وكذا غياب أية معايير واضحة تأخذ بعين الاعتبار البيئة في تقييم طلبات العروض، لاسيما عند الأخذ بالعرض الأكثر أفضلية أثناء المفاضلة بين عروض المتنافسين، ومما يزيد من هذه المحدودية أن إدارة الجماعات الترابية لا تتحمل أي جزاء في حالة عدم إدراجها وإفصاحها عن الاعتبارات البيئية في الصفقات العمومية في دفاترها</a:t>
            </a:r>
            <a:r>
              <a:rPr lang="fr-FR" sz="2400" dirty="0" smtClean="0"/>
              <a:t>.</a:t>
            </a:r>
            <a:endParaRPr lang="fr-FR" sz="2100" dirty="0"/>
          </a:p>
          <a:p>
            <a:pPr lvl="0" algn="just" rtl="1"/>
            <a:endParaRPr lang="ar-MA" sz="2100" b="1" dirty="0" smtClean="0"/>
          </a:p>
          <a:p>
            <a:pPr algn="just" rtl="1"/>
            <a:endParaRPr lang="fr-FR" sz="2100" dirty="0"/>
          </a:p>
          <a:p>
            <a:pPr algn="just" rtl="1"/>
            <a:endParaRPr sz="2100" dirty="0">
              <a:latin typeface="Arial"/>
              <a:cs typeface="Arial"/>
            </a:endParaRPr>
          </a:p>
        </p:txBody>
      </p:sp>
      <p:sp>
        <p:nvSpPr>
          <p:cNvPr id="17" name="Flèche gauche 16"/>
          <p:cNvSpPr/>
          <p:nvPr/>
        </p:nvSpPr>
        <p:spPr>
          <a:xfrm>
            <a:off x="10474071" y="1493038"/>
            <a:ext cx="632079"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Flèche gauche 18"/>
          <p:cNvSpPr/>
          <p:nvPr/>
        </p:nvSpPr>
        <p:spPr>
          <a:xfrm>
            <a:off x="10380218" y="4247450"/>
            <a:ext cx="725932"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Espace réservé du numéro de diapositive 19"/>
          <p:cNvSpPr>
            <a:spLocks noGrp="1"/>
          </p:cNvSpPr>
          <p:nvPr>
            <p:ph type="sldNum" sz="quarter" idx="7"/>
          </p:nvPr>
        </p:nvSpPr>
        <p:spPr/>
        <p:txBody>
          <a:bodyPr/>
          <a:lstStyle/>
          <a:p>
            <a:fld id="{B6F15528-21DE-4FAA-801E-634DDDAF4B2B}" type="slidenum">
              <a:rPr lang="fr-FR" smtClean="0"/>
              <a:pPr/>
              <a:t>21</a:t>
            </a:fld>
            <a:endParaRPr lang="fr-FR"/>
          </a:p>
        </p:txBody>
      </p:sp>
    </p:spTree>
    <p:extLst>
      <p:ext uri="{BB962C8B-B14F-4D97-AF65-F5344CB8AC3E}">
        <p14:creationId xmlns:p14="http://schemas.microsoft.com/office/powerpoint/2010/main" xmlns="" val="367495708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33462" y="88518"/>
            <a:ext cx="10072433" cy="660374"/>
          </a:xfrm>
          <a:prstGeom prst="rect">
            <a:avLst/>
          </a:prstGeom>
        </p:spPr>
        <p:txBody>
          <a:bodyPr vert="horz" wrap="square" lIns="0" tIns="16510" rIns="0" bIns="0" rtlCol="0">
            <a:spAutoFit/>
          </a:bodyPr>
          <a:lstStyle/>
          <a:p>
            <a:pPr marL="90170" algn="ctr">
              <a:lnSpc>
                <a:spcPts val="5560"/>
              </a:lnSpc>
            </a:pPr>
            <a:r>
              <a:rPr lang="ar-DZ" dirty="0" smtClean="0">
                <a:solidFill>
                  <a:srgbClr val="FF0000"/>
                </a:solidFill>
                <a:effectLst>
                  <a:outerShdw blurRad="38100" dist="38100" dir="2700000" algn="tl">
                    <a:srgbClr val="000000">
                      <a:alpha val="43137"/>
                    </a:srgbClr>
                  </a:outerShdw>
                </a:effectLst>
              </a:rPr>
              <a:t>الخلاصات والنتائج</a:t>
            </a:r>
            <a:endParaRPr lang="fr-FR" dirty="0">
              <a:solidFill>
                <a:srgbClr val="FF0000"/>
              </a:solidFill>
              <a:effectLst>
                <a:outerShdw blurRad="38100" dist="38100" dir="2700000" algn="tl">
                  <a:srgbClr val="000000">
                    <a:alpha val="43137"/>
                  </a:srgbClr>
                </a:outerShdw>
              </a:effectLst>
            </a:endParaRPr>
          </a:p>
        </p:txBody>
      </p:sp>
      <p:sp>
        <p:nvSpPr>
          <p:cNvPr id="3" name="object 3"/>
          <p:cNvSpPr/>
          <p:nvPr/>
        </p:nvSpPr>
        <p:spPr>
          <a:xfrm>
            <a:off x="933450" y="790575"/>
            <a:ext cx="10172700" cy="190500"/>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681037" y="700151"/>
            <a:ext cx="352425" cy="381000"/>
          </a:xfrm>
          <a:custGeom>
            <a:avLst/>
            <a:gdLst/>
            <a:ahLst/>
            <a:cxnLst/>
            <a:rect l="l" t="t" r="r" b="b"/>
            <a:pathLst>
              <a:path w="352425" h="381000">
                <a:moveTo>
                  <a:pt x="176212" y="0"/>
                </a:moveTo>
                <a:lnTo>
                  <a:pt x="0" y="190500"/>
                </a:lnTo>
                <a:lnTo>
                  <a:pt x="176212" y="381000"/>
                </a:lnTo>
                <a:lnTo>
                  <a:pt x="352425" y="190500"/>
                </a:lnTo>
                <a:lnTo>
                  <a:pt x="176212" y="0"/>
                </a:lnTo>
                <a:close/>
              </a:path>
            </a:pathLst>
          </a:custGeom>
          <a:solidFill>
            <a:srgbClr val="FFC000"/>
          </a:solidFill>
        </p:spPr>
        <p:txBody>
          <a:bodyPr wrap="square" lIns="0" tIns="0" rIns="0" bIns="0" rtlCol="0"/>
          <a:lstStyle/>
          <a:p>
            <a:endParaRPr/>
          </a:p>
        </p:txBody>
      </p:sp>
      <p:sp>
        <p:nvSpPr>
          <p:cNvPr id="5" name="object 5"/>
          <p:cNvSpPr/>
          <p:nvPr/>
        </p:nvSpPr>
        <p:spPr>
          <a:xfrm>
            <a:off x="681037" y="700151"/>
            <a:ext cx="352425" cy="381000"/>
          </a:xfrm>
          <a:custGeom>
            <a:avLst/>
            <a:gdLst/>
            <a:ahLst/>
            <a:cxnLst/>
            <a:rect l="l" t="t" r="r" b="b"/>
            <a:pathLst>
              <a:path w="352425" h="381000">
                <a:moveTo>
                  <a:pt x="0" y="190500"/>
                </a:moveTo>
                <a:lnTo>
                  <a:pt x="176212" y="0"/>
                </a:lnTo>
                <a:lnTo>
                  <a:pt x="352425" y="190500"/>
                </a:lnTo>
                <a:lnTo>
                  <a:pt x="176212" y="381000"/>
                </a:lnTo>
                <a:lnTo>
                  <a:pt x="0" y="190500"/>
                </a:lnTo>
                <a:close/>
              </a:path>
            </a:pathLst>
          </a:custGeom>
          <a:ln w="9534">
            <a:solidFill>
              <a:srgbClr val="FFFFFF"/>
            </a:solidFill>
          </a:ln>
        </p:spPr>
        <p:txBody>
          <a:bodyPr wrap="square" lIns="0" tIns="0" rIns="0" bIns="0" rtlCol="0"/>
          <a:lstStyle/>
          <a:p>
            <a:endParaRPr/>
          </a:p>
        </p:txBody>
      </p:sp>
      <p:sp>
        <p:nvSpPr>
          <p:cNvPr id="6" name="object 6"/>
          <p:cNvSpPr/>
          <p:nvPr/>
        </p:nvSpPr>
        <p:spPr>
          <a:xfrm>
            <a:off x="433387" y="433451"/>
            <a:ext cx="400050" cy="457200"/>
          </a:xfrm>
          <a:custGeom>
            <a:avLst/>
            <a:gdLst/>
            <a:ahLst/>
            <a:cxnLst/>
            <a:rect l="l" t="t" r="r" b="b"/>
            <a:pathLst>
              <a:path w="400050" h="457200">
                <a:moveTo>
                  <a:pt x="200025" y="0"/>
                </a:moveTo>
                <a:lnTo>
                  <a:pt x="0" y="228600"/>
                </a:lnTo>
                <a:lnTo>
                  <a:pt x="200025" y="457200"/>
                </a:lnTo>
                <a:lnTo>
                  <a:pt x="400050" y="228600"/>
                </a:lnTo>
                <a:lnTo>
                  <a:pt x="200025" y="0"/>
                </a:lnTo>
                <a:close/>
              </a:path>
            </a:pathLst>
          </a:custGeom>
          <a:solidFill>
            <a:srgbClr val="6FAC46"/>
          </a:solidFill>
        </p:spPr>
        <p:txBody>
          <a:bodyPr wrap="square" lIns="0" tIns="0" rIns="0" bIns="0" rtlCol="0"/>
          <a:lstStyle/>
          <a:p>
            <a:endParaRPr/>
          </a:p>
        </p:txBody>
      </p:sp>
      <p:sp>
        <p:nvSpPr>
          <p:cNvPr id="7" name="object 7"/>
          <p:cNvSpPr/>
          <p:nvPr/>
        </p:nvSpPr>
        <p:spPr>
          <a:xfrm>
            <a:off x="433387" y="433451"/>
            <a:ext cx="400050" cy="457200"/>
          </a:xfrm>
          <a:custGeom>
            <a:avLst/>
            <a:gdLst/>
            <a:ahLst/>
            <a:cxnLst/>
            <a:rect l="l" t="t" r="r" b="b"/>
            <a:pathLst>
              <a:path w="400050" h="457200">
                <a:moveTo>
                  <a:pt x="0" y="228600"/>
                </a:moveTo>
                <a:lnTo>
                  <a:pt x="200025" y="0"/>
                </a:lnTo>
                <a:lnTo>
                  <a:pt x="400050" y="228600"/>
                </a:lnTo>
                <a:lnTo>
                  <a:pt x="200025" y="457200"/>
                </a:lnTo>
                <a:lnTo>
                  <a:pt x="0" y="228600"/>
                </a:lnTo>
                <a:close/>
              </a:path>
            </a:pathLst>
          </a:custGeom>
          <a:ln w="9534">
            <a:solidFill>
              <a:srgbClr val="FFFFFF"/>
            </a:solidFill>
          </a:ln>
        </p:spPr>
        <p:txBody>
          <a:bodyPr wrap="square" lIns="0" tIns="0" rIns="0" bIns="0" rtlCol="0"/>
          <a:lstStyle/>
          <a:p>
            <a:endParaRPr/>
          </a:p>
        </p:txBody>
      </p:sp>
      <p:sp>
        <p:nvSpPr>
          <p:cNvPr id="8" name="object 8"/>
          <p:cNvSpPr/>
          <p:nvPr/>
        </p:nvSpPr>
        <p:spPr>
          <a:xfrm>
            <a:off x="395287" y="919225"/>
            <a:ext cx="476250" cy="466725"/>
          </a:xfrm>
          <a:custGeom>
            <a:avLst/>
            <a:gdLst/>
            <a:ahLst/>
            <a:cxnLst/>
            <a:rect l="l" t="t" r="r" b="b"/>
            <a:pathLst>
              <a:path w="476250" h="466725">
                <a:moveTo>
                  <a:pt x="238125" y="0"/>
                </a:moveTo>
                <a:lnTo>
                  <a:pt x="0" y="233299"/>
                </a:lnTo>
                <a:lnTo>
                  <a:pt x="238125" y="466725"/>
                </a:lnTo>
                <a:lnTo>
                  <a:pt x="476250" y="233299"/>
                </a:lnTo>
                <a:lnTo>
                  <a:pt x="238125" y="0"/>
                </a:lnTo>
                <a:close/>
              </a:path>
            </a:pathLst>
          </a:custGeom>
          <a:solidFill>
            <a:srgbClr val="A4A4A4"/>
          </a:solidFill>
        </p:spPr>
        <p:txBody>
          <a:bodyPr wrap="square" lIns="0" tIns="0" rIns="0" bIns="0" rtlCol="0"/>
          <a:lstStyle/>
          <a:p>
            <a:endParaRPr/>
          </a:p>
        </p:txBody>
      </p:sp>
      <p:sp>
        <p:nvSpPr>
          <p:cNvPr id="9" name="object 9"/>
          <p:cNvSpPr/>
          <p:nvPr/>
        </p:nvSpPr>
        <p:spPr>
          <a:xfrm>
            <a:off x="395287" y="919225"/>
            <a:ext cx="476250" cy="466725"/>
          </a:xfrm>
          <a:custGeom>
            <a:avLst/>
            <a:gdLst/>
            <a:ahLst/>
            <a:cxnLst/>
            <a:rect l="l" t="t" r="r" b="b"/>
            <a:pathLst>
              <a:path w="476250" h="466725">
                <a:moveTo>
                  <a:pt x="0" y="233299"/>
                </a:moveTo>
                <a:lnTo>
                  <a:pt x="238125" y="0"/>
                </a:lnTo>
                <a:lnTo>
                  <a:pt x="476250" y="233299"/>
                </a:lnTo>
                <a:lnTo>
                  <a:pt x="238125" y="466725"/>
                </a:lnTo>
                <a:lnTo>
                  <a:pt x="0" y="233299"/>
                </a:lnTo>
                <a:close/>
              </a:path>
            </a:pathLst>
          </a:custGeom>
          <a:ln w="9534">
            <a:solidFill>
              <a:srgbClr val="FFFFFF"/>
            </a:solidFill>
          </a:ln>
        </p:spPr>
        <p:txBody>
          <a:bodyPr wrap="square" lIns="0" tIns="0" rIns="0" bIns="0" rtlCol="0"/>
          <a:lstStyle/>
          <a:p>
            <a:endParaRPr/>
          </a:p>
        </p:txBody>
      </p:sp>
      <p:sp>
        <p:nvSpPr>
          <p:cNvPr id="10" name="object 10"/>
          <p:cNvSpPr/>
          <p:nvPr/>
        </p:nvSpPr>
        <p:spPr>
          <a:xfrm>
            <a:off x="11330051" y="1900301"/>
            <a:ext cx="57150" cy="3265804"/>
          </a:xfrm>
          <a:custGeom>
            <a:avLst/>
            <a:gdLst/>
            <a:ahLst/>
            <a:cxnLst/>
            <a:rect l="l" t="t" r="r" b="b"/>
            <a:pathLst>
              <a:path w="57150" h="3265804">
                <a:moveTo>
                  <a:pt x="0" y="0"/>
                </a:moveTo>
                <a:lnTo>
                  <a:pt x="56769" y="3265551"/>
                </a:lnTo>
              </a:path>
            </a:pathLst>
          </a:custGeom>
          <a:ln w="9534">
            <a:solidFill>
              <a:srgbClr val="BCD6ED"/>
            </a:solidFill>
          </a:ln>
        </p:spPr>
        <p:txBody>
          <a:bodyPr wrap="square" lIns="0" tIns="0" rIns="0" bIns="0" rtlCol="0"/>
          <a:lstStyle/>
          <a:p>
            <a:endParaRPr/>
          </a:p>
        </p:txBody>
      </p:sp>
      <p:sp>
        <p:nvSpPr>
          <p:cNvPr id="11" name="object 11"/>
          <p:cNvSpPr/>
          <p:nvPr/>
        </p:nvSpPr>
        <p:spPr>
          <a:xfrm>
            <a:off x="10963275" y="1895475"/>
            <a:ext cx="723900" cy="619125"/>
          </a:xfrm>
          <a:prstGeom prst="rect">
            <a:avLst/>
          </a:prstGeom>
          <a:blipFill>
            <a:blip r:embed="rId3" cstate="print"/>
            <a:stretch>
              <a:fillRect/>
            </a:stretch>
          </a:blipFill>
        </p:spPr>
        <p:txBody>
          <a:bodyPr wrap="square" lIns="0" tIns="0" rIns="0" bIns="0" rtlCol="0"/>
          <a:lstStyle/>
          <a:p>
            <a:endParaRPr/>
          </a:p>
        </p:txBody>
      </p:sp>
      <p:sp>
        <p:nvSpPr>
          <p:cNvPr id="12" name="object 12"/>
          <p:cNvSpPr/>
          <p:nvPr/>
        </p:nvSpPr>
        <p:spPr>
          <a:xfrm>
            <a:off x="10963275" y="2676525"/>
            <a:ext cx="723900" cy="628650"/>
          </a:xfrm>
          <a:prstGeom prst="rect">
            <a:avLst/>
          </a:prstGeom>
          <a:blipFill>
            <a:blip r:embed="rId4" cstate="print"/>
            <a:stretch>
              <a:fillRect/>
            </a:stretch>
          </a:blipFill>
        </p:spPr>
        <p:txBody>
          <a:bodyPr wrap="square" lIns="0" tIns="0" rIns="0" bIns="0" rtlCol="0"/>
          <a:lstStyle/>
          <a:p>
            <a:endParaRPr/>
          </a:p>
        </p:txBody>
      </p:sp>
      <p:sp>
        <p:nvSpPr>
          <p:cNvPr id="13" name="object 13"/>
          <p:cNvSpPr/>
          <p:nvPr/>
        </p:nvSpPr>
        <p:spPr>
          <a:xfrm>
            <a:off x="10963275" y="3467100"/>
            <a:ext cx="723900" cy="619125"/>
          </a:xfrm>
          <a:prstGeom prst="rect">
            <a:avLst/>
          </a:prstGeom>
          <a:blipFill>
            <a:blip r:embed="rId5" cstate="print"/>
            <a:stretch>
              <a:fillRect/>
            </a:stretch>
          </a:blipFill>
        </p:spPr>
        <p:txBody>
          <a:bodyPr wrap="square" lIns="0" tIns="0" rIns="0" bIns="0" rtlCol="0"/>
          <a:lstStyle/>
          <a:p>
            <a:endParaRPr/>
          </a:p>
        </p:txBody>
      </p:sp>
      <p:sp>
        <p:nvSpPr>
          <p:cNvPr id="14" name="object 14"/>
          <p:cNvSpPr/>
          <p:nvPr/>
        </p:nvSpPr>
        <p:spPr>
          <a:xfrm>
            <a:off x="10963275" y="4257675"/>
            <a:ext cx="723900" cy="628650"/>
          </a:xfrm>
          <a:prstGeom prst="rect">
            <a:avLst/>
          </a:prstGeom>
          <a:blipFill>
            <a:blip r:embed="rId6" cstate="print"/>
            <a:stretch>
              <a:fillRect/>
            </a:stretch>
          </a:blipFill>
        </p:spPr>
        <p:txBody>
          <a:bodyPr wrap="square" lIns="0" tIns="0" rIns="0" bIns="0" rtlCol="0"/>
          <a:lstStyle/>
          <a:p>
            <a:endParaRPr/>
          </a:p>
        </p:txBody>
      </p:sp>
      <p:sp>
        <p:nvSpPr>
          <p:cNvPr id="15" name="object 15"/>
          <p:cNvSpPr/>
          <p:nvPr/>
        </p:nvSpPr>
        <p:spPr>
          <a:xfrm>
            <a:off x="11020425" y="5153025"/>
            <a:ext cx="714375" cy="638175"/>
          </a:xfrm>
          <a:prstGeom prst="rect">
            <a:avLst/>
          </a:prstGeom>
          <a:blipFill>
            <a:blip r:embed="rId7" cstate="print"/>
            <a:stretch>
              <a:fillRect/>
            </a:stretch>
          </a:blipFill>
        </p:spPr>
        <p:txBody>
          <a:bodyPr wrap="square" lIns="0" tIns="0" rIns="0" bIns="0" rtlCol="0"/>
          <a:lstStyle/>
          <a:p>
            <a:endParaRPr/>
          </a:p>
        </p:txBody>
      </p:sp>
      <p:sp>
        <p:nvSpPr>
          <p:cNvPr id="16" name="object 16"/>
          <p:cNvSpPr txBox="1"/>
          <p:nvPr/>
        </p:nvSpPr>
        <p:spPr>
          <a:xfrm>
            <a:off x="1416050" y="1140961"/>
            <a:ext cx="9207500" cy="1188787"/>
          </a:xfrm>
          <a:prstGeom prst="rect">
            <a:avLst/>
          </a:prstGeom>
        </p:spPr>
        <p:txBody>
          <a:bodyPr vert="horz" wrap="square" lIns="0" tIns="16510" rIns="0" bIns="0" rtlCol="0">
            <a:spAutoFit/>
          </a:bodyPr>
          <a:lstStyle/>
          <a:p>
            <a:pPr algn="just" rtl="1"/>
            <a:r>
              <a:rPr lang="ar-MA" sz="2400" dirty="0" smtClean="0"/>
              <a:t>   </a:t>
            </a:r>
            <a:endParaRPr lang="fr-FR" sz="2400" dirty="0"/>
          </a:p>
          <a:p>
            <a:pPr marR="54610" algn="just" rtl="1">
              <a:lnSpc>
                <a:spcPct val="100000"/>
              </a:lnSpc>
              <a:spcBef>
                <a:spcPts val="2850"/>
              </a:spcBef>
            </a:pPr>
            <a:r>
              <a:rPr lang="ar-MA" sz="2800" dirty="0" smtClean="0"/>
              <a:t>    </a:t>
            </a:r>
            <a:endParaRPr sz="2800" dirty="0">
              <a:latin typeface="Arial"/>
              <a:cs typeface="Arial"/>
            </a:endParaRPr>
          </a:p>
        </p:txBody>
      </p:sp>
      <p:sp>
        <p:nvSpPr>
          <p:cNvPr id="18" name="object 16"/>
          <p:cNvSpPr txBox="1"/>
          <p:nvPr/>
        </p:nvSpPr>
        <p:spPr>
          <a:xfrm>
            <a:off x="395288" y="1101584"/>
            <a:ext cx="10288588" cy="7449475"/>
          </a:xfrm>
          <a:prstGeom prst="rect">
            <a:avLst/>
          </a:prstGeom>
        </p:spPr>
        <p:txBody>
          <a:bodyPr vert="horz" wrap="square" lIns="0" tIns="16510" rIns="0" bIns="0" rtlCol="0">
            <a:spAutoFit/>
          </a:bodyPr>
          <a:lstStyle/>
          <a:p>
            <a:pPr lvl="0" algn="just" rtl="1"/>
            <a:r>
              <a:rPr lang="ar-MA" sz="2100" dirty="0" smtClean="0"/>
              <a:t>-  رغم</a:t>
            </a:r>
            <a:r>
              <a:rPr lang="ar-AE" sz="2100" dirty="0" smtClean="0"/>
              <a:t> </a:t>
            </a:r>
            <a:r>
              <a:rPr lang="ar-AE" sz="2100" dirty="0"/>
              <a:t>إلغاء سلطة المصادقة القبلية على صفقات الجماعات الترابية من قبل مصالح وزارة الداخلية، ومنحها لرؤساء الجماعات الترابية باعتبارهم آمرين بالصرف، وتعزيز الرقابة المالية للأجهزة الخارجية للتفتيش، إلا أنه لا زالت الحاجة ملحة إلى ضرورة إلغاء الرقابة القبلية وترك القضاء وحده يمارس رقابته على أعمال الجماعات الترابية، إذ يشكل التكريس الحقيقي لمبدأ التدبير الحر مدخلا حقيقيا لممارسة الآمرين بالصرف سلطاتهم في تلبية متطلبات الساكنة وإطلاق المشاريع التي تعود بالنفع العام على التنمية المحلية.</a:t>
            </a:r>
            <a:endParaRPr lang="fr-FR" sz="2100" dirty="0"/>
          </a:p>
          <a:p>
            <a:pPr lvl="0" algn="just" rtl="1"/>
            <a:r>
              <a:rPr lang="ar-MA" sz="2100" dirty="0" smtClean="0"/>
              <a:t>-  رغم </a:t>
            </a:r>
            <a:r>
              <a:rPr lang="ar-MA" sz="2100" dirty="0"/>
              <a:t>أهمية إقرار الرقابة الخارجية على صفقات الجماعات الترابية إلا أنها تبقى دون فعالية لعدة اعتبارات أهمها، تعدد صور ومجالات وميادين هذه الرقابة، وتعدد </a:t>
            </a:r>
            <a:r>
              <a:rPr lang="ar-MA" sz="2100" dirty="0" err="1"/>
              <a:t>الهيئآت</a:t>
            </a:r>
            <a:r>
              <a:rPr lang="ar-MA" sz="2100" dirty="0"/>
              <a:t> والمؤسسات التي تمارسها، حيث أنه بالرغم من محاولات المشرع تنظيم تدخلات أجهزة الرقابة الإدارية من خلال إقراره إمكانية إخضاعه العمليات المالية والمحاسبية للجماعات الترابية لتدقيق سنوي الذي تنجزه المفتشية العامة للمالية والمفتشية العامة للإدارة الترابية أو بشكل مشترك بينهما، فإنه لم ينص على كيفيات التعاون والتنسيق بين الهيأتين </a:t>
            </a:r>
            <a:r>
              <a:rPr lang="ar-DZ" sz="2100" dirty="0" smtClean="0"/>
              <a:t>بشكل</a:t>
            </a:r>
            <a:r>
              <a:rPr lang="ar-DZ" sz="2100" b="1" dirty="0" smtClean="0">
                <a:solidFill>
                  <a:srgbClr val="FF0000"/>
                </a:solidFill>
              </a:rPr>
              <a:t> </a:t>
            </a:r>
            <a:r>
              <a:rPr lang="ar-DZ" sz="2100" b="1" dirty="0" err="1" smtClean="0">
                <a:solidFill>
                  <a:srgbClr val="FF0000"/>
                </a:solidFill>
              </a:rPr>
              <a:t>ممؤسس</a:t>
            </a:r>
            <a:r>
              <a:rPr lang="ar-DZ" sz="2100" b="1" dirty="0" smtClean="0">
                <a:solidFill>
                  <a:srgbClr val="FF0000"/>
                </a:solidFill>
              </a:rPr>
              <a:t> </a:t>
            </a:r>
            <a:r>
              <a:rPr lang="ar-MA" sz="2100" dirty="0" smtClean="0"/>
              <a:t>في </a:t>
            </a:r>
            <a:r>
              <a:rPr lang="ar-MA" sz="2100" dirty="0"/>
              <a:t>إنجاز هذه </a:t>
            </a:r>
            <a:r>
              <a:rPr lang="ar-MA" sz="2100" dirty="0" err="1"/>
              <a:t>التدقيقات</a:t>
            </a:r>
            <a:r>
              <a:rPr lang="ar-MA" sz="2100" dirty="0"/>
              <a:t>.</a:t>
            </a:r>
            <a:endParaRPr lang="fr-FR" sz="2100" dirty="0"/>
          </a:p>
          <a:p>
            <a:pPr lvl="0" algn="just" rtl="1"/>
            <a:r>
              <a:rPr lang="ar-MA" sz="2100" dirty="0" smtClean="0"/>
              <a:t>-   وبالإضافة </a:t>
            </a:r>
            <a:r>
              <a:rPr lang="ar-MA" sz="2100" dirty="0"/>
              <a:t>إلى مسألة تعدد الأجهزة المتدخلة في الرقابة الإدارية على الجماعات الترابية، يلاحظ أن الاختصاصات المنوطة بهذه الأجهزة تتميز بالتماثل، فعلى سبيل المثال أناط المشرع مجموعة من الاختصاصات في مراقبة مالية الجماعات الترابية عموما ومراقبة صفقات الجماعات الترابية على وجه الخصوص بالمفتشية العامة للإدارة الترابية، وهي في هذه الاختصاصات تتقاطع مع </a:t>
            </a:r>
            <a:r>
              <a:rPr lang="ar-MA" sz="2100" dirty="0" err="1"/>
              <a:t>هيئآت</a:t>
            </a:r>
            <a:r>
              <a:rPr lang="ar-MA" sz="2100" dirty="0"/>
              <a:t> رقابية أخرى كالمفتشية العامة للمالية والمجالس الجهوية للحسابات.</a:t>
            </a:r>
            <a:endParaRPr lang="fr-FR" sz="2100" dirty="0"/>
          </a:p>
          <a:p>
            <a:pPr lvl="0" algn="just" rtl="1"/>
            <a:r>
              <a:rPr lang="ar-MA" sz="2100" dirty="0" smtClean="0"/>
              <a:t>-  زيادة </a:t>
            </a:r>
            <a:r>
              <a:rPr lang="ar-MA" sz="2100" dirty="0"/>
              <a:t>على ذلك، يلاحظ أن نفس الصفقة تخضع لمراقبة سابقة وموازية على الوثائق ومرحلة الأداء للتأكد من مشروعيتها المالية ومطابقتها للأنظمة والقوانين، وقد تكون موضوعا للمراقبة بأسلوب التفتيش في عين المكان. وهو ما يجعل منظومة الرقابة على صفقات الجماعات الترابية تتسم بتغليب رقابة المشروعية أو المطابقة، وهو ما يضفي على تدخلاتها الطابع الشكلي في غياب أي اهتمام بتتبع جودة وفعالية الصفقة.</a:t>
            </a:r>
            <a:endParaRPr lang="fr-FR" sz="2100" dirty="0"/>
          </a:p>
          <a:p>
            <a:pPr algn="just" rtl="1"/>
            <a:r>
              <a:rPr lang="ar-MA" sz="2100" dirty="0"/>
              <a:t> </a:t>
            </a:r>
            <a:endParaRPr lang="fr-FR" sz="2100" dirty="0"/>
          </a:p>
          <a:p>
            <a:pPr algn="just" rtl="1"/>
            <a:endParaRPr lang="fr-FR" sz="2100" dirty="0"/>
          </a:p>
          <a:p>
            <a:pPr lvl="0" algn="just" rtl="1"/>
            <a:endParaRPr lang="ar-MA" sz="2100" b="1" dirty="0" smtClean="0"/>
          </a:p>
          <a:p>
            <a:pPr algn="just" rtl="1"/>
            <a:endParaRPr lang="fr-FR" sz="2100" dirty="0"/>
          </a:p>
          <a:p>
            <a:pPr algn="just" rtl="1"/>
            <a:endParaRPr sz="2100" dirty="0">
              <a:latin typeface="Arial"/>
              <a:cs typeface="Arial"/>
            </a:endParaRPr>
          </a:p>
        </p:txBody>
      </p:sp>
      <p:sp>
        <p:nvSpPr>
          <p:cNvPr id="17" name="Flèche gauche 16"/>
          <p:cNvSpPr/>
          <p:nvPr/>
        </p:nvSpPr>
        <p:spPr>
          <a:xfrm>
            <a:off x="10765788" y="1653159"/>
            <a:ext cx="559437"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Flèche gauche 18"/>
          <p:cNvSpPr/>
          <p:nvPr/>
        </p:nvSpPr>
        <p:spPr>
          <a:xfrm>
            <a:off x="10840847" y="3334665"/>
            <a:ext cx="536765"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Flèche gauche 19"/>
          <p:cNvSpPr/>
          <p:nvPr/>
        </p:nvSpPr>
        <p:spPr>
          <a:xfrm>
            <a:off x="10836021" y="4826321"/>
            <a:ext cx="551180"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 name="Flèche gauche 20"/>
          <p:cNvSpPr/>
          <p:nvPr/>
        </p:nvSpPr>
        <p:spPr>
          <a:xfrm>
            <a:off x="10836021" y="6082284"/>
            <a:ext cx="551180"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2" name="Espace réservé du numéro de diapositive 21"/>
          <p:cNvSpPr>
            <a:spLocks noGrp="1"/>
          </p:cNvSpPr>
          <p:nvPr>
            <p:ph type="sldNum" sz="quarter" idx="7"/>
          </p:nvPr>
        </p:nvSpPr>
        <p:spPr/>
        <p:txBody>
          <a:bodyPr/>
          <a:lstStyle/>
          <a:p>
            <a:fld id="{B6F15528-21DE-4FAA-801E-634DDDAF4B2B}" type="slidenum">
              <a:rPr lang="fr-FR" smtClean="0"/>
              <a:pPr/>
              <a:t>22</a:t>
            </a:fld>
            <a:endParaRPr lang="fr-FR"/>
          </a:p>
        </p:txBody>
      </p:sp>
    </p:spTree>
    <p:extLst>
      <p:ext uri="{BB962C8B-B14F-4D97-AF65-F5344CB8AC3E}">
        <p14:creationId xmlns:p14="http://schemas.microsoft.com/office/powerpoint/2010/main" xmlns="" val="90475177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33462" y="88518"/>
            <a:ext cx="10072433" cy="660374"/>
          </a:xfrm>
          <a:prstGeom prst="rect">
            <a:avLst/>
          </a:prstGeom>
        </p:spPr>
        <p:txBody>
          <a:bodyPr vert="horz" wrap="square" lIns="0" tIns="16510" rIns="0" bIns="0" rtlCol="0">
            <a:spAutoFit/>
          </a:bodyPr>
          <a:lstStyle/>
          <a:p>
            <a:pPr marL="90170" algn="ctr">
              <a:lnSpc>
                <a:spcPts val="5560"/>
              </a:lnSpc>
            </a:pPr>
            <a:r>
              <a:rPr lang="ar-DZ" dirty="0">
                <a:solidFill>
                  <a:srgbClr val="FF0000"/>
                </a:solidFill>
                <a:effectLst>
                  <a:outerShdw blurRad="38100" dist="38100" dir="2700000" algn="tl">
                    <a:srgbClr val="000000">
                      <a:alpha val="43137"/>
                    </a:srgbClr>
                  </a:outerShdw>
                </a:effectLst>
              </a:rPr>
              <a:t>الخلاصات والنتائج</a:t>
            </a:r>
            <a:endParaRPr lang="fr-FR" dirty="0">
              <a:solidFill>
                <a:srgbClr val="FF0000"/>
              </a:solidFill>
              <a:effectLst>
                <a:outerShdw blurRad="38100" dist="38100" dir="2700000" algn="tl">
                  <a:srgbClr val="000000">
                    <a:alpha val="43137"/>
                  </a:srgbClr>
                </a:outerShdw>
              </a:effectLst>
            </a:endParaRPr>
          </a:p>
        </p:txBody>
      </p:sp>
      <p:sp>
        <p:nvSpPr>
          <p:cNvPr id="3" name="object 3"/>
          <p:cNvSpPr/>
          <p:nvPr/>
        </p:nvSpPr>
        <p:spPr>
          <a:xfrm>
            <a:off x="933450" y="790575"/>
            <a:ext cx="10172700" cy="190500"/>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681037" y="700151"/>
            <a:ext cx="352425" cy="381000"/>
          </a:xfrm>
          <a:custGeom>
            <a:avLst/>
            <a:gdLst/>
            <a:ahLst/>
            <a:cxnLst/>
            <a:rect l="l" t="t" r="r" b="b"/>
            <a:pathLst>
              <a:path w="352425" h="381000">
                <a:moveTo>
                  <a:pt x="176212" y="0"/>
                </a:moveTo>
                <a:lnTo>
                  <a:pt x="0" y="190500"/>
                </a:lnTo>
                <a:lnTo>
                  <a:pt x="176212" y="381000"/>
                </a:lnTo>
                <a:lnTo>
                  <a:pt x="352425" y="190500"/>
                </a:lnTo>
                <a:lnTo>
                  <a:pt x="176212" y="0"/>
                </a:lnTo>
                <a:close/>
              </a:path>
            </a:pathLst>
          </a:custGeom>
          <a:solidFill>
            <a:srgbClr val="FFC000"/>
          </a:solidFill>
        </p:spPr>
        <p:txBody>
          <a:bodyPr wrap="square" lIns="0" tIns="0" rIns="0" bIns="0" rtlCol="0"/>
          <a:lstStyle/>
          <a:p>
            <a:endParaRPr/>
          </a:p>
        </p:txBody>
      </p:sp>
      <p:sp>
        <p:nvSpPr>
          <p:cNvPr id="5" name="object 5"/>
          <p:cNvSpPr/>
          <p:nvPr/>
        </p:nvSpPr>
        <p:spPr>
          <a:xfrm>
            <a:off x="681037" y="700151"/>
            <a:ext cx="352425" cy="381000"/>
          </a:xfrm>
          <a:custGeom>
            <a:avLst/>
            <a:gdLst/>
            <a:ahLst/>
            <a:cxnLst/>
            <a:rect l="l" t="t" r="r" b="b"/>
            <a:pathLst>
              <a:path w="352425" h="381000">
                <a:moveTo>
                  <a:pt x="0" y="190500"/>
                </a:moveTo>
                <a:lnTo>
                  <a:pt x="176212" y="0"/>
                </a:lnTo>
                <a:lnTo>
                  <a:pt x="352425" y="190500"/>
                </a:lnTo>
                <a:lnTo>
                  <a:pt x="176212" y="381000"/>
                </a:lnTo>
                <a:lnTo>
                  <a:pt x="0" y="190500"/>
                </a:lnTo>
                <a:close/>
              </a:path>
            </a:pathLst>
          </a:custGeom>
          <a:ln w="9534">
            <a:solidFill>
              <a:srgbClr val="FFFFFF"/>
            </a:solidFill>
          </a:ln>
        </p:spPr>
        <p:txBody>
          <a:bodyPr wrap="square" lIns="0" tIns="0" rIns="0" bIns="0" rtlCol="0"/>
          <a:lstStyle/>
          <a:p>
            <a:endParaRPr/>
          </a:p>
        </p:txBody>
      </p:sp>
      <p:sp>
        <p:nvSpPr>
          <p:cNvPr id="6" name="object 6"/>
          <p:cNvSpPr/>
          <p:nvPr/>
        </p:nvSpPr>
        <p:spPr>
          <a:xfrm>
            <a:off x="433387" y="433451"/>
            <a:ext cx="400050" cy="457200"/>
          </a:xfrm>
          <a:custGeom>
            <a:avLst/>
            <a:gdLst/>
            <a:ahLst/>
            <a:cxnLst/>
            <a:rect l="l" t="t" r="r" b="b"/>
            <a:pathLst>
              <a:path w="400050" h="457200">
                <a:moveTo>
                  <a:pt x="200025" y="0"/>
                </a:moveTo>
                <a:lnTo>
                  <a:pt x="0" y="228600"/>
                </a:lnTo>
                <a:lnTo>
                  <a:pt x="200025" y="457200"/>
                </a:lnTo>
                <a:lnTo>
                  <a:pt x="400050" y="228600"/>
                </a:lnTo>
                <a:lnTo>
                  <a:pt x="200025" y="0"/>
                </a:lnTo>
                <a:close/>
              </a:path>
            </a:pathLst>
          </a:custGeom>
          <a:solidFill>
            <a:srgbClr val="6FAC46"/>
          </a:solidFill>
        </p:spPr>
        <p:txBody>
          <a:bodyPr wrap="square" lIns="0" tIns="0" rIns="0" bIns="0" rtlCol="0"/>
          <a:lstStyle/>
          <a:p>
            <a:endParaRPr/>
          </a:p>
        </p:txBody>
      </p:sp>
      <p:sp>
        <p:nvSpPr>
          <p:cNvPr id="7" name="object 7"/>
          <p:cNvSpPr/>
          <p:nvPr/>
        </p:nvSpPr>
        <p:spPr>
          <a:xfrm>
            <a:off x="433387" y="433451"/>
            <a:ext cx="400050" cy="457200"/>
          </a:xfrm>
          <a:custGeom>
            <a:avLst/>
            <a:gdLst/>
            <a:ahLst/>
            <a:cxnLst/>
            <a:rect l="l" t="t" r="r" b="b"/>
            <a:pathLst>
              <a:path w="400050" h="457200">
                <a:moveTo>
                  <a:pt x="0" y="228600"/>
                </a:moveTo>
                <a:lnTo>
                  <a:pt x="200025" y="0"/>
                </a:lnTo>
                <a:lnTo>
                  <a:pt x="400050" y="228600"/>
                </a:lnTo>
                <a:lnTo>
                  <a:pt x="200025" y="457200"/>
                </a:lnTo>
                <a:lnTo>
                  <a:pt x="0" y="228600"/>
                </a:lnTo>
                <a:close/>
              </a:path>
            </a:pathLst>
          </a:custGeom>
          <a:ln w="9534">
            <a:solidFill>
              <a:srgbClr val="FFFFFF"/>
            </a:solidFill>
          </a:ln>
        </p:spPr>
        <p:txBody>
          <a:bodyPr wrap="square" lIns="0" tIns="0" rIns="0" bIns="0" rtlCol="0"/>
          <a:lstStyle/>
          <a:p>
            <a:endParaRPr/>
          </a:p>
        </p:txBody>
      </p:sp>
      <p:sp>
        <p:nvSpPr>
          <p:cNvPr id="8" name="object 8"/>
          <p:cNvSpPr/>
          <p:nvPr/>
        </p:nvSpPr>
        <p:spPr>
          <a:xfrm>
            <a:off x="395287" y="919225"/>
            <a:ext cx="476250" cy="466725"/>
          </a:xfrm>
          <a:custGeom>
            <a:avLst/>
            <a:gdLst/>
            <a:ahLst/>
            <a:cxnLst/>
            <a:rect l="l" t="t" r="r" b="b"/>
            <a:pathLst>
              <a:path w="476250" h="466725">
                <a:moveTo>
                  <a:pt x="238125" y="0"/>
                </a:moveTo>
                <a:lnTo>
                  <a:pt x="0" y="233299"/>
                </a:lnTo>
                <a:lnTo>
                  <a:pt x="238125" y="466725"/>
                </a:lnTo>
                <a:lnTo>
                  <a:pt x="476250" y="233299"/>
                </a:lnTo>
                <a:lnTo>
                  <a:pt x="238125" y="0"/>
                </a:lnTo>
                <a:close/>
              </a:path>
            </a:pathLst>
          </a:custGeom>
          <a:solidFill>
            <a:srgbClr val="A4A4A4"/>
          </a:solidFill>
        </p:spPr>
        <p:txBody>
          <a:bodyPr wrap="square" lIns="0" tIns="0" rIns="0" bIns="0" rtlCol="0"/>
          <a:lstStyle/>
          <a:p>
            <a:endParaRPr/>
          </a:p>
        </p:txBody>
      </p:sp>
      <p:sp>
        <p:nvSpPr>
          <p:cNvPr id="9" name="object 9"/>
          <p:cNvSpPr/>
          <p:nvPr/>
        </p:nvSpPr>
        <p:spPr>
          <a:xfrm>
            <a:off x="395287" y="919225"/>
            <a:ext cx="476250" cy="466725"/>
          </a:xfrm>
          <a:custGeom>
            <a:avLst/>
            <a:gdLst/>
            <a:ahLst/>
            <a:cxnLst/>
            <a:rect l="l" t="t" r="r" b="b"/>
            <a:pathLst>
              <a:path w="476250" h="466725">
                <a:moveTo>
                  <a:pt x="0" y="233299"/>
                </a:moveTo>
                <a:lnTo>
                  <a:pt x="238125" y="0"/>
                </a:lnTo>
                <a:lnTo>
                  <a:pt x="476250" y="233299"/>
                </a:lnTo>
                <a:lnTo>
                  <a:pt x="238125" y="466725"/>
                </a:lnTo>
                <a:lnTo>
                  <a:pt x="0" y="233299"/>
                </a:lnTo>
                <a:close/>
              </a:path>
            </a:pathLst>
          </a:custGeom>
          <a:ln w="9534">
            <a:solidFill>
              <a:srgbClr val="FFFFFF"/>
            </a:solidFill>
          </a:ln>
        </p:spPr>
        <p:txBody>
          <a:bodyPr wrap="square" lIns="0" tIns="0" rIns="0" bIns="0" rtlCol="0"/>
          <a:lstStyle/>
          <a:p>
            <a:endParaRPr/>
          </a:p>
        </p:txBody>
      </p:sp>
      <p:sp>
        <p:nvSpPr>
          <p:cNvPr id="10" name="object 10"/>
          <p:cNvSpPr/>
          <p:nvPr/>
        </p:nvSpPr>
        <p:spPr>
          <a:xfrm>
            <a:off x="11330051" y="1900301"/>
            <a:ext cx="57150" cy="3265804"/>
          </a:xfrm>
          <a:custGeom>
            <a:avLst/>
            <a:gdLst/>
            <a:ahLst/>
            <a:cxnLst/>
            <a:rect l="l" t="t" r="r" b="b"/>
            <a:pathLst>
              <a:path w="57150" h="3265804">
                <a:moveTo>
                  <a:pt x="0" y="0"/>
                </a:moveTo>
                <a:lnTo>
                  <a:pt x="56769" y="3265551"/>
                </a:lnTo>
              </a:path>
            </a:pathLst>
          </a:custGeom>
          <a:ln w="9534">
            <a:solidFill>
              <a:srgbClr val="BCD6ED"/>
            </a:solidFill>
          </a:ln>
        </p:spPr>
        <p:txBody>
          <a:bodyPr wrap="square" lIns="0" tIns="0" rIns="0" bIns="0" rtlCol="0"/>
          <a:lstStyle/>
          <a:p>
            <a:endParaRPr/>
          </a:p>
        </p:txBody>
      </p:sp>
      <p:sp>
        <p:nvSpPr>
          <p:cNvPr id="11" name="object 11"/>
          <p:cNvSpPr/>
          <p:nvPr/>
        </p:nvSpPr>
        <p:spPr>
          <a:xfrm>
            <a:off x="10963275" y="1895475"/>
            <a:ext cx="723900" cy="619125"/>
          </a:xfrm>
          <a:prstGeom prst="rect">
            <a:avLst/>
          </a:prstGeom>
          <a:blipFill>
            <a:blip r:embed="rId3" cstate="print"/>
            <a:stretch>
              <a:fillRect/>
            </a:stretch>
          </a:blipFill>
        </p:spPr>
        <p:txBody>
          <a:bodyPr wrap="square" lIns="0" tIns="0" rIns="0" bIns="0" rtlCol="0"/>
          <a:lstStyle/>
          <a:p>
            <a:endParaRPr/>
          </a:p>
        </p:txBody>
      </p:sp>
      <p:sp>
        <p:nvSpPr>
          <p:cNvPr id="12" name="object 12"/>
          <p:cNvSpPr/>
          <p:nvPr/>
        </p:nvSpPr>
        <p:spPr>
          <a:xfrm>
            <a:off x="10963275" y="2676525"/>
            <a:ext cx="723900" cy="628650"/>
          </a:xfrm>
          <a:prstGeom prst="rect">
            <a:avLst/>
          </a:prstGeom>
          <a:blipFill>
            <a:blip r:embed="rId4" cstate="print"/>
            <a:stretch>
              <a:fillRect/>
            </a:stretch>
          </a:blipFill>
        </p:spPr>
        <p:txBody>
          <a:bodyPr wrap="square" lIns="0" tIns="0" rIns="0" bIns="0" rtlCol="0"/>
          <a:lstStyle/>
          <a:p>
            <a:endParaRPr/>
          </a:p>
        </p:txBody>
      </p:sp>
      <p:sp>
        <p:nvSpPr>
          <p:cNvPr id="13" name="object 13"/>
          <p:cNvSpPr/>
          <p:nvPr/>
        </p:nvSpPr>
        <p:spPr>
          <a:xfrm>
            <a:off x="10963275" y="3467100"/>
            <a:ext cx="723900" cy="619125"/>
          </a:xfrm>
          <a:prstGeom prst="rect">
            <a:avLst/>
          </a:prstGeom>
          <a:blipFill>
            <a:blip r:embed="rId5" cstate="print"/>
            <a:stretch>
              <a:fillRect/>
            </a:stretch>
          </a:blipFill>
        </p:spPr>
        <p:txBody>
          <a:bodyPr wrap="square" lIns="0" tIns="0" rIns="0" bIns="0" rtlCol="0"/>
          <a:lstStyle/>
          <a:p>
            <a:endParaRPr/>
          </a:p>
        </p:txBody>
      </p:sp>
      <p:sp>
        <p:nvSpPr>
          <p:cNvPr id="14" name="object 14"/>
          <p:cNvSpPr/>
          <p:nvPr/>
        </p:nvSpPr>
        <p:spPr>
          <a:xfrm>
            <a:off x="10963275" y="4257675"/>
            <a:ext cx="723900" cy="628650"/>
          </a:xfrm>
          <a:prstGeom prst="rect">
            <a:avLst/>
          </a:prstGeom>
          <a:blipFill>
            <a:blip r:embed="rId6" cstate="print"/>
            <a:stretch>
              <a:fillRect/>
            </a:stretch>
          </a:blipFill>
        </p:spPr>
        <p:txBody>
          <a:bodyPr wrap="square" lIns="0" tIns="0" rIns="0" bIns="0" rtlCol="0"/>
          <a:lstStyle/>
          <a:p>
            <a:endParaRPr/>
          </a:p>
        </p:txBody>
      </p:sp>
      <p:sp>
        <p:nvSpPr>
          <p:cNvPr id="15" name="object 15"/>
          <p:cNvSpPr/>
          <p:nvPr/>
        </p:nvSpPr>
        <p:spPr>
          <a:xfrm>
            <a:off x="11020425" y="5153025"/>
            <a:ext cx="714375" cy="638175"/>
          </a:xfrm>
          <a:prstGeom prst="rect">
            <a:avLst/>
          </a:prstGeom>
          <a:blipFill>
            <a:blip r:embed="rId7" cstate="print"/>
            <a:stretch>
              <a:fillRect/>
            </a:stretch>
          </a:blipFill>
        </p:spPr>
        <p:txBody>
          <a:bodyPr wrap="square" lIns="0" tIns="0" rIns="0" bIns="0" rtlCol="0"/>
          <a:lstStyle/>
          <a:p>
            <a:endParaRPr/>
          </a:p>
        </p:txBody>
      </p:sp>
      <p:sp>
        <p:nvSpPr>
          <p:cNvPr id="16" name="object 16"/>
          <p:cNvSpPr txBox="1"/>
          <p:nvPr/>
        </p:nvSpPr>
        <p:spPr>
          <a:xfrm>
            <a:off x="1416050" y="1140961"/>
            <a:ext cx="9207500" cy="1188787"/>
          </a:xfrm>
          <a:prstGeom prst="rect">
            <a:avLst/>
          </a:prstGeom>
        </p:spPr>
        <p:txBody>
          <a:bodyPr vert="horz" wrap="square" lIns="0" tIns="16510" rIns="0" bIns="0" rtlCol="0">
            <a:spAutoFit/>
          </a:bodyPr>
          <a:lstStyle/>
          <a:p>
            <a:pPr algn="just" rtl="1"/>
            <a:r>
              <a:rPr lang="ar-MA" sz="2400" dirty="0" smtClean="0"/>
              <a:t>   </a:t>
            </a:r>
            <a:endParaRPr lang="fr-FR" sz="2400" dirty="0"/>
          </a:p>
          <a:p>
            <a:pPr marR="54610" algn="just" rtl="1">
              <a:lnSpc>
                <a:spcPct val="100000"/>
              </a:lnSpc>
              <a:spcBef>
                <a:spcPts val="2850"/>
              </a:spcBef>
            </a:pPr>
            <a:r>
              <a:rPr lang="ar-MA" sz="2800" dirty="0" smtClean="0"/>
              <a:t>    </a:t>
            </a:r>
            <a:endParaRPr sz="2800" dirty="0">
              <a:latin typeface="Arial"/>
              <a:cs typeface="Arial"/>
            </a:endParaRPr>
          </a:p>
        </p:txBody>
      </p:sp>
      <p:sp>
        <p:nvSpPr>
          <p:cNvPr id="18" name="object 16"/>
          <p:cNvSpPr txBox="1"/>
          <p:nvPr/>
        </p:nvSpPr>
        <p:spPr>
          <a:xfrm>
            <a:off x="933450" y="1101584"/>
            <a:ext cx="10029825" cy="6110647"/>
          </a:xfrm>
          <a:prstGeom prst="rect">
            <a:avLst/>
          </a:prstGeom>
        </p:spPr>
        <p:txBody>
          <a:bodyPr vert="horz" wrap="square" lIns="0" tIns="16510" rIns="0" bIns="0" rtlCol="0">
            <a:spAutoFit/>
          </a:bodyPr>
          <a:lstStyle/>
          <a:p>
            <a:pPr lvl="0" algn="just" rtl="1"/>
            <a:r>
              <a:rPr lang="ar-MA" sz="2200" dirty="0" smtClean="0"/>
              <a:t>-  </a:t>
            </a:r>
            <a:r>
              <a:rPr lang="ar-MA" sz="2200" dirty="0"/>
              <a:t>وبالتالي فإن مسالة تدخل المشرع لتكريس آليات للتعاون والتكامل بين هيئات الرقابة، تفرض عليها بإلحاح ربط علاقات وتوحيد الرؤى بينها، وتكثيف التعاون والتواصل بينها، وتبادل الخبرات نظرا لوحدة هدفها وهو حماية المال العام من كل أشكال الاختلاس والتبذير والسهر على احترام القوانين والأنظمة الجاري بها العمل. وبالموازاة مع عقلنة تدخلات أجهزة الرقابة الإدارية على الجماعات الترابية وأملاكها، </a:t>
            </a:r>
            <a:r>
              <a:rPr lang="ar-MA" sz="2200" b="1" dirty="0">
                <a:solidFill>
                  <a:srgbClr val="FF0000"/>
                </a:solidFill>
              </a:rPr>
              <a:t>يتعين التقليص </a:t>
            </a:r>
            <a:r>
              <a:rPr lang="ar-MA" sz="2200" dirty="0"/>
              <a:t>من تدخلات هذه الأجهزة، من خلال الاقتصار على الرقابة الأكثر واقعية وفعالية. </a:t>
            </a:r>
            <a:endParaRPr lang="fr-FR" sz="2200" dirty="0"/>
          </a:p>
          <a:p>
            <a:pPr lvl="0" algn="just" rtl="1"/>
            <a:r>
              <a:rPr lang="ar-MA" sz="2200" dirty="0" smtClean="0"/>
              <a:t>-  ضرورة </a:t>
            </a:r>
            <a:r>
              <a:rPr lang="ar-SA" sz="2200" dirty="0"/>
              <a:t>تعزيز والنهوض بالرقابة اللاحقة، نظرا لمميزات هذا النوع من الرقابة التي تتسم بكونها لا تعيق العمل الإداري وتدعم جانب الاستقلالية لكون تدخلها يكون لاحقا للتصرف الذي تجريه الجماعة الترابية وكونها تحول دون تكرار المخالفات</a:t>
            </a:r>
            <a:r>
              <a:rPr lang="ar-MA" sz="2200" dirty="0"/>
              <a:t>، و</a:t>
            </a:r>
            <a:r>
              <a:rPr lang="ar-SA" sz="2200" dirty="0"/>
              <a:t>يقتضي الأمر تأهيل المحاكم المالية الجهوية لممارسة رقابة فعالة ومجدية، لذلك يشكل إصلاح المحيط الذي تشتغل فيه هذه المجالس من أهم المداخل لتأهيل هذه المجالس سواء على المستوى الداخلي (من خلال تعزيز الموارد البشرية وتكوينها وتقوية التواصل وتوحيد العمل الرقابي للمجالس الجهوية للحسابات) أو الخارجي ( من خلال استشارة المجالس الجهوية للحسابات عند إعداد التشريعات الخاصة بصفقات الجماعات الترابية و تطوير علاقة المجالس الجهوية للحسابات مع المحيط الرقابي).</a:t>
            </a:r>
            <a:endParaRPr lang="fr-FR" sz="2200" dirty="0"/>
          </a:p>
          <a:p>
            <a:pPr algn="just" rtl="1"/>
            <a:r>
              <a:rPr lang="ar-MA" sz="2200" dirty="0" smtClean="0"/>
              <a:t>-</a:t>
            </a:r>
            <a:r>
              <a:rPr lang="ar-SA" sz="2200" dirty="0" smtClean="0"/>
              <a:t>  </a:t>
            </a:r>
            <a:r>
              <a:rPr lang="ar-SA" sz="2200" dirty="0"/>
              <a:t>و</a:t>
            </a:r>
            <a:r>
              <a:rPr lang="ar-MA" sz="2200" dirty="0"/>
              <a:t>كما هو الحال بالنسبة للمحاكم المالية الجهوية، فإن تفعيل دور المحاكم الإدارية في بسط رقابتها على صفقات الجماعات الترابية، يقتضي من الدولة العمل على إحداث المزيد من المحاكم الإدارية، والعمل على إنشاء محاكم إدارية ابتدائية على مستوى كل الأقاليم و محاكم </a:t>
            </a:r>
            <a:r>
              <a:rPr lang="ar-MA" sz="2200" dirty="0" err="1"/>
              <a:t>إستئنافية</a:t>
            </a:r>
            <a:r>
              <a:rPr lang="ar-MA" sz="2200" dirty="0"/>
              <a:t> إدارية على مستوى كل جهة، وذلك تخفيفا للضغط على المحاكم الإدارية الموجودة، حتى يتسنى للقضاء الإداري بسط رقابته على هذه الجماعات الترابية </a:t>
            </a:r>
            <a:r>
              <a:rPr lang="ar-DZ" sz="2200" dirty="0" smtClean="0"/>
              <a:t>.</a:t>
            </a:r>
            <a:endParaRPr lang="ar-MA" sz="2200" b="1" dirty="0" smtClean="0"/>
          </a:p>
          <a:p>
            <a:pPr algn="just" rtl="1"/>
            <a:endParaRPr lang="fr-FR" sz="2200" dirty="0"/>
          </a:p>
          <a:p>
            <a:pPr algn="just" rtl="1"/>
            <a:endParaRPr sz="2200" dirty="0">
              <a:latin typeface="Arial"/>
              <a:cs typeface="Arial"/>
            </a:endParaRPr>
          </a:p>
        </p:txBody>
      </p:sp>
      <p:sp>
        <p:nvSpPr>
          <p:cNvPr id="17" name="Flèche gauche 16"/>
          <p:cNvSpPr/>
          <p:nvPr/>
        </p:nvSpPr>
        <p:spPr>
          <a:xfrm>
            <a:off x="11106150" y="1385950"/>
            <a:ext cx="489204"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Flèche gauche 18"/>
          <p:cNvSpPr/>
          <p:nvPr/>
        </p:nvSpPr>
        <p:spPr>
          <a:xfrm>
            <a:off x="11020425" y="3601593"/>
            <a:ext cx="574929"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Flèche gauche 19"/>
          <p:cNvSpPr/>
          <p:nvPr/>
        </p:nvSpPr>
        <p:spPr>
          <a:xfrm>
            <a:off x="11022484" y="5791200"/>
            <a:ext cx="572870"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 name="Espace réservé du numéro de diapositive 20"/>
          <p:cNvSpPr>
            <a:spLocks noGrp="1"/>
          </p:cNvSpPr>
          <p:nvPr>
            <p:ph type="sldNum" sz="quarter" idx="7"/>
          </p:nvPr>
        </p:nvSpPr>
        <p:spPr/>
        <p:txBody>
          <a:bodyPr/>
          <a:lstStyle/>
          <a:p>
            <a:fld id="{B6F15528-21DE-4FAA-801E-634DDDAF4B2B}" type="slidenum">
              <a:rPr lang="fr-FR" smtClean="0"/>
              <a:pPr/>
              <a:t>23</a:t>
            </a:fld>
            <a:endParaRPr lang="fr-FR"/>
          </a:p>
        </p:txBody>
      </p:sp>
    </p:spTree>
    <p:extLst>
      <p:ext uri="{BB962C8B-B14F-4D97-AF65-F5344CB8AC3E}">
        <p14:creationId xmlns:p14="http://schemas.microsoft.com/office/powerpoint/2010/main" xmlns="" val="427849731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33462" y="88518"/>
            <a:ext cx="10072433" cy="660374"/>
          </a:xfrm>
          <a:prstGeom prst="rect">
            <a:avLst/>
          </a:prstGeom>
        </p:spPr>
        <p:txBody>
          <a:bodyPr vert="horz" wrap="square" lIns="0" tIns="16510" rIns="0" bIns="0" rtlCol="0">
            <a:spAutoFit/>
          </a:bodyPr>
          <a:lstStyle/>
          <a:p>
            <a:pPr marL="90170" algn="ctr">
              <a:lnSpc>
                <a:spcPts val="5560"/>
              </a:lnSpc>
            </a:pPr>
            <a:r>
              <a:rPr lang="ar-DZ" dirty="0">
                <a:solidFill>
                  <a:srgbClr val="FF0000"/>
                </a:solidFill>
                <a:effectLst>
                  <a:outerShdw blurRad="38100" dist="38100" dir="2700000" algn="tl">
                    <a:srgbClr val="000000">
                      <a:alpha val="43137"/>
                    </a:srgbClr>
                  </a:outerShdw>
                </a:effectLst>
              </a:rPr>
              <a:t>الخلاصات والنتائج</a:t>
            </a:r>
            <a:endParaRPr lang="fr-FR" dirty="0">
              <a:solidFill>
                <a:srgbClr val="FF0000"/>
              </a:solidFill>
              <a:effectLst>
                <a:outerShdw blurRad="38100" dist="38100" dir="2700000" algn="tl">
                  <a:srgbClr val="000000">
                    <a:alpha val="43137"/>
                  </a:srgbClr>
                </a:outerShdw>
              </a:effectLst>
            </a:endParaRPr>
          </a:p>
        </p:txBody>
      </p:sp>
      <p:sp>
        <p:nvSpPr>
          <p:cNvPr id="3" name="object 3"/>
          <p:cNvSpPr/>
          <p:nvPr/>
        </p:nvSpPr>
        <p:spPr>
          <a:xfrm>
            <a:off x="933450" y="790575"/>
            <a:ext cx="10172700" cy="190500"/>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681037" y="700151"/>
            <a:ext cx="352425" cy="381000"/>
          </a:xfrm>
          <a:custGeom>
            <a:avLst/>
            <a:gdLst/>
            <a:ahLst/>
            <a:cxnLst/>
            <a:rect l="l" t="t" r="r" b="b"/>
            <a:pathLst>
              <a:path w="352425" h="381000">
                <a:moveTo>
                  <a:pt x="176212" y="0"/>
                </a:moveTo>
                <a:lnTo>
                  <a:pt x="0" y="190500"/>
                </a:lnTo>
                <a:lnTo>
                  <a:pt x="176212" y="381000"/>
                </a:lnTo>
                <a:lnTo>
                  <a:pt x="352425" y="190500"/>
                </a:lnTo>
                <a:lnTo>
                  <a:pt x="176212" y="0"/>
                </a:lnTo>
                <a:close/>
              </a:path>
            </a:pathLst>
          </a:custGeom>
          <a:solidFill>
            <a:srgbClr val="FFC000"/>
          </a:solidFill>
        </p:spPr>
        <p:txBody>
          <a:bodyPr wrap="square" lIns="0" tIns="0" rIns="0" bIns="0" rtlCol="0"/>
          <a:lstStyle/>
          <a:p>
            <a:endParaRPr/>
          </a:p>
        </p:txBody>
      </p:sp>
      <p:sp>
        <p:nvSpPr>
          <p:cNvPr id="5" name="object 5"/>
          <p:cNvSpPr/>
          <p:nvPr/>
        </p:nvSpPr>
        <p:spPr>
          <a:xfrm>
            <a:off x="681037" y="700151"/>
            <a:ext cx="352425" cy="381000"/>
          </a:xfrm>
          <a:custGeom>
            <a:avLst/>
            <a:gdLst/>
            <a:ahLst/>
            <a:cxnLst/>
            <a:rect l="l" t="t" r="r" b="b"/>
            <a:pathLst>
              <a:path w="352425" h="381000">
                <a:moveTo>
                  <a:pt x="0" y="190500"/>
                </a:moveTo>
                <a:lnTo>
                  <a:pt x="176212" y="0"/>
                </a:lnTo>
                <a:lnTo>
                  <a:pt x="352425" y="190500"/>
                </a:lnTo>
                <a:lnTo>
                  <a:pt x="176212" y="381000"/>
                </a:lnTo>
                <a:lnTo>
                  <a:pt x="0" y="190500"/>
                </a:lnTo>
                <a:close/>
              </a:path>
            </a:pathLst>
          </a:custGeom>
          <a:ln w="9534">
            <a:solidFill>
              <a:srgbClr val="FFFFFF"/>
            </a:solidFill>
          </a:ln>
        </p:spPr>
        <p:txBody>
          <a:bodyPr wrap="square" lIns="0" tIns="0" rIns="0" bIns="0" rtlCol="0"/>
          <a:lstStyle/>
          <a:p>
            <a:endParaRPr/>
          </a:p>
        </p:txBody>
      </p:sp>
      <p:sp>
        <p:nvSpPr>
          <p:cNvPr id="6" name="object 6"/>
          <p:cNvSpPr/>
          <p:nvPr/>
        </p:nvSpPr>
        <p:spPr>
          <a:xfrm>
            <a:off x="433387" y="433451"/>
            <a:ext cx="400050" cy="457200"/>
          </a:xfrm>
          <a:custGeom>
            <a:avLst/>
            <a:gdLst/>
            <a:ahLst/>
            <a:cxnLst/>
            <a:rect l="l" t="t" r="r" b="b"/>
            <a:pathLst>
              <a:path w="400050" h="457200">
                <a:moveTo>
                  <a:pt x="200025" y="0"/>
                </a:moveTo>
                <a:lnTo>
                  <a:pt x="0" y="228600"/>
                </a:lnTo>
                <a:lnTo>
                  <a:pt x="200025" y="457200"/>
                </a:lnTo>
                <a:lnTo>
                  <a:pt x="400050" y="228600"/>
                </a:lnTo>
                <a:lnTo>
                  <a:pt x="200025" y="0"/>
                </a:lnTo>
                <a:close/>
              </a:path>
            </a:pathLst>
          </a:custGeom>
          <a:solidFill>
            <a:srgbClr val="6FAC46"/>
          </a:solidFill>
        </p:spPr>
        <p:txBody>
          <a:bodyPr wrap="square" lIns="0" tIns="0" rIns="0" bIns="0" rtlCol="0"/>
          <a:lstStyle/>
          <a:p>
            <a:endParaRPr/>
          </a:p>
        </p:txBody>
      </p:sp>
      <p:sp>
        <p:nvSpPr>
          <p:cNvPr id="7" name="object 7"/>
          <p:cNvSpPr/>
          <p:nvPr/>
        </p:nvSpPr>
        <p:spPr>
          <a:xfrm>
            <a:off x="433387" y="433451"/>
            <a:ext cx="400050" cy="457200"/>
          </a:xfrm>
          <a:custGeom>
            <a:avLst/>
            <a:gdLst/>
            <a:ahLst/>
            <a:cxnLst/>
            <a:rect l="l" t="t" r="r" b="b"/>
            <a:pathLst>
              <a:path w="400050" h="457200">
                <a:moveTo>
                  <a:pt x="0" y="228600"/>
                </a:moveTo>
                <a:lnTo>
                  <a:pt x="200025" y="0"/>
                </a:lnTo>
                <a:lnTo>
                  <a:pt x="400050" y="228600"/>
                </a:lnTo>
                <a:lnTo>
                  <a:pt x="200025" y="457200"/>
                </a:lnTo>
                <a:lnTo>
                  <a:pt x="0" y="228600"/>
                </a:lnTo>
                <a:close/>
              </a:path>
            </a:pathLst>
          </a:custGeom>
          <a:ln w="9534">
            <a:solidFill>
              <a:srgbClr val="FFFFFF"/>
            </a:solidFill>
          </a:ln>
        </p:spPr>
        <p:txBody>
          <a:bodyPr wrap="square" lIns="0" tIns="0" rIns="0" bIns="0" rtlCol="0"/>
          <a:lstStyle/>
          <a:p>
            <a:endParaRPr/>
          </a:p>
        </p:txBody>
      </p:sp>
      <p:sp>
        <p:nvSpPr>
          <p:cNvPr id="8" name="object 8"/>
          <p:cNvSpPr/>
          <p:nvPr/>
        </p:nvSpPr>
        <p:spPr>
          <a:xfrm>
            <a:off x="395287" y="919225"/>
            <a:ext cx="476250" cy="466725"/>
          </a:xfrm>
          <a:custGeom>
            <a:avLst/>
            <a:gdLst/>
            <a:ahLst/>
            <a:cxnLst/>
            <a:rect l="l" t="t" r="r" b="b"/>
            <a:pathLst>
              <a:path w="476250" h="466725">
                <a:moveTo>
                  <a:pt x="238125" y="0"/>
                </a:moveTo>
                <a:lnTo>
                  <a:pt x="0" y="233299"/>
                </a:lnTo>
                <a:lnTo>
                  <a:pt x="238125" y="466725"/>
                </a:lnTo>
                <a:lnTo>
                  <a:pt x="476250" y="233299"/>
                </a:lnTo>
                <a:lnTo>
                  <a:pt x="238125" y="0"/>
                </a:lnTo>
                <a:close/>
              </a:path>
            </a:pathLst>
          </a:custGeom>
          <a:solidFill>
            <a:srgbClr val="A4A4A4"/>
          </a:solidFill>
        </p:spPr>
        <p:txBody>
          <a:bodyPr wrap="square" lIns="0" tIns="0" rIns="0" bIns="0" rtlCol="0"/>
          <a:lstStyle/>
          <a:p>
            <a:endParaRPr/>
          </a:p>
        </p:txBody>
      </p:sp>
      <p:sp>
        <p:nvSpPr>
          <p:cNvPr id="9" name="object 9"/>
          <p:cNvSpPr/>
          <p:nvPr/>
        </p:nvSpPr>
        <p:spPr>
          <a:xfrm>
            <a:off x="395287" y="919225"/>
            <a:ext cx="476250" cy="466725"/>
          </a:xfrm>
          <a:custGeom>
            <a:avLst/>
            <a:gdLst/>
            <a:ahLst/>
            <a:cxnLst/>
            <a:rect l="l" t="t" r="r" b="b"/>
            <a:pathLst>
              <a:path w="476250" h="466725">
                <a:moveTo>
                  <a:pt x="0" y="233299"/>
                </a:moveTo>
                <a:lnTo>
                  <a:pt x="238125" y="0"/>
                </a:lnTo>
                <a:lnTo>
                  <a:pt x="476250" y="233299"/>
                </a:lnTo>
                <a:lnTo>
                  <a:pt x="238125" y="466725"/>
                </a:lnTo>
                <a:lnTo>
                  <a:pt x="0" y="233299"/>
                </a:lnTo>
                <a:close/>
              </a:path>
            </a:pathLst>
          </a:custGeom>
          <a:ln w="9534">
            <a:solidFill>
              <a:srgbClr val="FFFFFF"/>
            </a:solidFill>
          </a:ln>
        </p:spPr>
        <p:txBody>
          <a:bodyPr wrap="square" lIns="0" tIns="0" rIns="0" bIns="0" rtlCol="0"/>
          <a:lstStyle/>
          <a:p>
            <a:endParaRPr/>
          </a:p>
        </p:txBody>
      </p:sp>
      <p:sp>
        <p:nvSpPr>
          <p:cNvPr id="10" name="object 10"/>
          <p:cNvSpPr/>
          <p:nvPr/>
        </p:nvSpPr>
        <p:spPr>
          <a:xfrm>
            <a:off x="11330051" y="1900301"/>
            <a:ext cx="57150" cy="3265804"/>
          </a:xfrm>
          <a:custGeom>
            <a:avLst/>
            <a:gdLst/>
            <a:ahLst/>
            <a:cxnLst/>
            <a:rect l="l" t="t" r="r" b="b"/>
            <a:pathLst>
              <a:path w="57150" h="3265804">
                <a:moveTo>
                  <a:pt x="0" y="0"/>
                </a:moveTo>
                <a:lnTo>
                  <a:pt x="56769" y="3265551"/>
                </a:lnTo>
              </a:path>
            </a:pathLst>
          </a:custGeom>
          <a:ln w="9534">
            <a:solidFill>
              <a:srgbClr val="BCD6ED"/>
            </a:solidFill>
          </a:ln>
        </p:spPr>
        <p:txBody>
          <a:bodyPr wrap="square" lIns="0" tIns="0" rIns="0" bIns="0" rtlCol="0"/>
          <a:lstStyle/>
          <a:p>
            <a:endParaRPr/>
          </a:p>
        </p:txBody>
      </p:sp>
      <p:sp>
        <p:nvSpPr>
          <p:cNvPr id="11" name="object 11"/>
          <p:cNvSpPr/>
          <p:nvPr/>
        </p:nvSpPr>
        <p:spPr>
          <a:xfrm>
            <a:off x="10963275" y="1895475"/>
            <a:ext cx="723900" cy="619125"/>
          </a:xfrm>
          <a:prstGeom prst="rect">
            <a:avLst/>
          </a:prstGeom>
          <a:blipFill>
            <a:blip r:embed="rId3" cstate="print"/>
            <a:stretch>
              <a:fillRect/>
            </a:stretch>
          </a:blipFill>
        </p:spPr>
        <p:txBody>
          <a:bodyPr wrap="square" lIns="0" tIns="0" rIns="0" bIns="0" rtlCol="0"/>
          <a:lstStyle/>
          <a:p>
            <a:endParaRPr/>
          </a:p>
        </p:txBody>
      </p:sp>
      <p:sp>
        <p:nvSpPr>
          <p:cNvPr id="12" name="object 12"/>
          <p:cNvSpPr/>
          <p:nvPr/>
        </p:nvSpPr>
        <p:spPr>
          <a:xfrm>
            <a:off x="10963275" y="2676525"/>
            <a:ext cx="723900" cy="628650"/>
          </a:xfrm>
          <a:prstGeom prst="rect">
            <a:avLst/>
          </a:prstGeom>
          <a:blipFill>
            <a:blip r:embed="rId4" cstate="print"/>
            <a:stretch>
              <a:fillRect/>
            </a:stretch>
          </a:blipFill>
        </p:spPr>
        <p:txBody>
          <a:bodyPr wrap="square" lIns="0" tIns="0" rIns="0" bIns="0" rtlCol="0"/>
          <a:lstStyle/>
          <a:p>
            <a:endParaRPr/>
          </a:p>
        </p:txBody>
      </p:sp>
      <p:sp>
        <p:nvSpPr>
          <p:cNvPr id="13" name="object 13"/>
          <p:cNvSpPr/>
          <p:nvPr/>
        </p:nvSpPr>
        <p:spPr>
          <a:xfrm>
            <a:off x="10963275" y="3467100"/>
            <a:ext cx="723900" cy="619125"/>
          </a:xfrm>
          <a:prstGeom prst="rect">
            <a:avLst/>
          </a:prstGeom>
          <a:blipFill>
            <a:blip r:embed="rId5" cstate="print"/>
            <a:stretch>
              <a:fillRect/>
            </a:stretch>
          </a:blipFill>
        </p:spPr>
        <p:txBody>
          <a:bodyPr wrap="square" lIns="0" tIns="0" rIns="0" bIns="0" rtlCol="0"/>
          <a:lstStyle/>
          <a:p>
            <a:endParaRPr/>
          </a:p>
        </p:txBody>
      </p:sp>
      <p:sp>
        <p:nvSpPr>
          <p:cNvPr id="14" name="object 14"/>
          <p:cNvSpPr/>
          <p:nvPr/>
        </p:nvSpPr>
        <p:spPr>
          <a:xfrm>
            <a:off x="10963275" y="4257675"/>
            <a:ext cx="723900" cy="628650"/>
          </a:xfrm>
          <a:prstGeom prst="rect">
            <a:avLst/>
          </a:prstGeom>
          <a:blipFill>
            <a:blip r:embed="rId6" cstate="print"/>
            <a:stretch>
              <a:fillRect/>
            </a:stretch>
          </a:blipFill>
        </p:spPr>
        <p:txBody>
          <a:bodyPr wrap="square" lIns="0" tIns="0" rIns="0" bIns="0" rtlCol="0"/>
          <a:lstStyle/>
          <a:p>
            <a:endParaRPr/>
          </a:p>
        </p:txBody>
      </p:sp>
      <p:sp>
        <p:nvSpPr>
          <p:cNvPr id="15" name="object 15"/>
          <p:cNvSpPr/>
          <p:nvPr/>
        </p:nvSpPr>
        <p:spPr>
          <a:xfrm>
            <a:off x="11020425" y="5153025"/>
            <a:ext cx="714375" cy="638175"/>
          </a:xfrm>
          <a:prstGeom prst="rect">
            <a:avLst/>
          </a:prstGeom>
          <a:blipFill>
            <a:blip r:embed="rId7" cstate="print"/>
            <a:stretch>
              <a:fillRect/>
            </a:stretch>
          </a:blipFill>
        </p:spPr>
        <p:txBody>
          <a:bodyPr wrap="square" lIns="0" tIns="0" rIns="0" bIns="0" rtlCol="0"/>
          <a:lstStyle/>
          <a:p>
            <a:endParaRPr/>
          </a:p>
        </p:txBody>
      </p:sp>
      <p:sp>
        <p:nvSpPr>
          <p:cNvPr id="16" name="object 16"/>
          <p:cNvSpPr txBox="1"/>
          <p:nvPr/>
        </p:nvSpPr>
        <p:spPr>
          <a:xfrm>
            <a:off x="1416050" y="1140961"/>
            <a:ext cx="9207500" cy="1188787"/>
          </a:xfrm>
          <a:prstGeom prst="rect">
            <a:avLst/>
          </a:prstGeom>
        </p:spPr>
        <p:txBody>
          <a:bodyPr vert="horz" wrap="square" lIns="0" tIns="16510" rIns="0" bIns="0" rtlCol="0">
            <a:spAutoFit/>
          </a:bodyPr>
          <a:lstStyle/>
          <a:p>
            <a:pPr algn="just" rtl="1"/>
            <a:r>
              <a:rPr lang="ar-MA" sz="2400" dirty="0" smtClean="0"/>
              <a:t>   </a:t>
            </a:r>
            <a:endParaRPr lang="fr-FR" sz="2400" dirty="0"/>
          </a:p>
          <a:p>
            <a:pPr marR="54610" algn="just" rtl="1">
              <a:lnSpc>
                <a:spcPct val="100000"/>
              </a:lnSpc>
              <a:spcBef>
                <a:spcPts val="2850"/>
              </a:spcBef>
            </a:pPr>
            <a:r>
              <a:rPr lang="ar-MA" sz="2800" dirty="0" smtClean="0"/>
              <a:t>    </a:t>
            </a:r>
            <a:endParaRPr sz="2800" dirty="0">
              <a:latin typeface="Arial"/>
              <a:cs typeface="Arial"/>
            </a:endParaRPr>
          </a:p>
        </p:txBody>
      </p:sp>
      <p:sp>
        <p:nvSpPr>
          <p:cNvPr id="18" name="object 16"/>
          <p:cNvSpPr txBox="1"/>
          <p:nvPr/>
        </p:nvSpPr>
        <p:spPr>
          <a:xfrm>
            <a:off x="933450" y="1101584"/>
            <a:ext cx="9750425" cy="6449201"/>
          </a:xfrm>
          <a:prstGeom prst="rect">
            <a:avLst/>
          </a:prstGeom>
        </p:spPr>
        <p:txBody>
          <a:bodyPr vert="horz" wrap="square" lIns="0" tIns="16510" rIns="0" bIns="0" rtlCol="0">
            <a:spAutoFit/>
          </a:bodyPr>
          <a:lstStyle/>
          <a:p>
            <a:pPr lvl="0" algn="just" rtl="1"/>
            <a:r>
              <a:rPr lang="ar-MA" sz="2200" dirty="0" smtClean="0"/>
              <a:t>- </a:t>
            </a:r>
            <a:r>
              <a:rPr lang="ar-MA" sz="2200" dirty="0"/>
              <a:t>نظرا لخصوصية منازعات صفقات الجماعات الترابية التي تقتضي التعجيل بالنظر فيها في أقرب وقت ممكن، كان لزاما على المشرع التدخل لإعفائها من الحواجز </a:t>
            </a:r>
            <a:r>
              <a:rPr lang="ar-MA" sz="2200" dirty="0" err="1"/>
              <a:t>المسطرية</a:t>
            </a:r>
            <a:r>
              <a:rPr lang="ar-MA" sz="2200" dirty="0"/>
              <a:t> المعقدة كالمسطرة الكتابية ومسطرة المقرر، وإخضاعها بدلا لذلك للمسطرة الشفهية تسهيلا على المتقاضين من جهة، ولتتمكن المحكمة الإدارية من جهة أخرى، من تصريف هذا النوع من القضايا بالسرعة اللازمة</a:t>
            </a:r>
            <a:r>
              <a:rPr lang="ar-MA" sz="2200" dirty="0" smtClean="0"/>
              <a:t>.</a:t>
            </a:r>
            <a:r>
              <a:rPr lang="ar-MA" sz="2200" dirty="0"/>
              <a:t> </a:t>
            </a:r>
            <a:endParaRPr lang="fr-FR" sz="2200" dirty="0"/>
          </a:p>
          <a:p>
            <a:pPr lvl="0" algn="just" rtl="1"/>
            <a:r>
              <a:rPr lang="ar-MA" sz="2200" dirty="0" smtClean="0"/>
              <a:t>-  </a:t>
            </a:r>
            <a:r>
              <a:rPr lang="ar-SA" sz="2200" dirty="0" smtClean="0"/>
              <a:t>علاوة </a:t>
            </a:r>
            <a:r>
              <a:rPr lang="ar-SA" sz="2200" dirty="0"/>
              <a:t>على ما سبق ذكره، تقتضي فعالية الرقابة الممارسة من أجهزة الرقابة على صفقات الجماعات الترابية والنجاح في مزاولة مهامها المرتبطة أساسا بحماية المال العام، بالإضافة إلى مراجعة مضمون ومفهوم الرقابة التقليدية، تأهيل الجماعات الترابية موضوع الرقابة </a:t>
            </a:r>
            <a:r>
              <a:rPr lang="ar-MA" sz="2200" dirty="0"/>
              <a:t>لاسيما على المستوى المالي والمحاسبي بدرجة أولى، ثم الارتقاء بالرقابة السياسية الداخلية للجماعات لمساعدة </a:t>
            </a:r>
            <a:r>
              <a:rPr lang="ar-MA" sz="2200" dirty="0" err="1"/>
              <a:t>هيئآت</a:t>
            </a:r>
            <a:r>
              <a:rPr lang="ar-MA" sz="2200" dirty="0"/>
              <a:t> الرقابة على أداء وظائفها،</a:t>
            </a:r>
            <a:r>
              <a:rPr lang="ar-SA" sz="2200" dirty="0"/>
              <a:t> إلى جانب اعتماد المناهج والآليات الرقابية الحديثة لاسيما تلك المعمول بها في القطاع الخاص، وذلك عبر </a:t>
            </a:r>
            <a:r>
              <a:rPr lang="ar-MA" sz="2200" dirty="0"/>
              <a:t>وضع منظومة شاملة للمراقبة مؤسسة على الرقابة الداخلية وكذا نشاط </a:t>
            </a:r>
            <a:r>
              <a:rPr lang="ar-MA" sz="2200" dirty="0" err="1"/>
              <a:t>الإفتحاص</a:t>
            </a:r>
            <a:r>
              <a:rPr lang="ar-MA" sz="2200" dirty="0"/>
              <a:t> الداخلي وتدبير المخاطر</a:t>
            </a:r>
            <a:r>
              <a:rPr lang="ar-MA" sz="2200" dirty="0" smtClean="0"/>
              <a:t>.</a:t>
            </a:r>
            <a:endParaRPr lang="fr-FR" sz="2200" dirty="0"/>
          </a:p>
          <a:p>
            <a:pPr lvl="0" algn="just" rtl="1"/>
            <a:r>
              <a:rPr lang="ar-MA" sz="2200" dirty="0" smtClean="0"/>
              <a:t>-  وفيما </a:t>
            </a:r>
            <a:r>
              <a:rPr lang="ar-MA" sz="2200" dirty="0"/>
              <a:t>يتعلق بالتسوية الإدارية لمنازعات صفقات الجماعات الترابية، فيلاحظ </a:t>
            </a:r>
            <a:r>
              <a:rPr lang="ar-AE" sz="2200" dirty="0"/>
              <a:t>أن المشرع المغربي لم يستطع تجاوز الطابع الاستشاري الذي بصم مسار لجنة الصفقات كما كان عليه الأمر مع مرسوم 30 دجنبر 1975، في غياب واضح لأي دور تقريري وخصوصا بالنسبة للمنازعات التي تنشأ بمناسبة المس بمبدأ المنافسة، مما يطرح إشكالية مدى فعالية نظام الطعون في ظل عدم وجود الرأي الملزم للجنة الطلبيات العمومية يمكنها من اتخاذ قرارات تجد طريقها للتنفيذ</a:t>
            </a:r>
            <a:r>
              <a:rPr lang="fr-FR" sz="2200" dirty="0"/>
              <a:t>.</a:t>
            </a:r>
          </a:p>
          <a:p>
            <a:pPr algn="just"/>
            <a:r>
              <a:rPr lang="ar-MA" sz="2200" dirty="0"/>
              <a:t> </a:t>
            </a:r>
            <a:endParaRPr lang="fr-FR" sz="2200" dirty="0"/>
          </a:p>
          <a:p>
            <a:pPr lvl="0" algn="just" rtl="1"/>
            <a:endParaRPr lang="ar-MA" sz="2200" b="1" dirty="0" smtClean="0"/>
          </a:p>
          <a:p>
            <a:pPr algn="just" rtl="1"/>
            <a:endParaRPr lang="fr-FR" sz="2200" dirty="0"/>
          </a:p>
          <a:p>
            <a:pPr algn="just" rtl="1"/>
            <a:endParaRPr sz="2200" dirty="0">
              <a:latin typeface="Arial"/>
              <a:cs typeface="Arial"/>
            </a:endParaRPr>
          </a:p>
        </p:txBody>
      </p:sp>
      <p:sp>
        <p:nvSpPr>
          <p:cNvPr id="17" name="Flèche gauche 16"/>
          <p:cNvSpPr/>
          <p:nvPr/>
        </p:nvSpPr>
        <p:spPr>
          <a:xfrm>
            <a:off x="10765788" y="1572070"/>
            <a:ext cx="621413"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Flèche gauche 18"/>
          <p:cNvSpPr/>
          <p:nvPr/>
        </p:nvSpPr>
        <p:spPr>
          <a:xfrm>
            <a:off x="10894434" y="3435951"/>
            <a:ext cx="546354"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Flèche gauche 19"/>
          <p:cNvSpPr/>
          <p:nvPr/>
        </p:nvSpPr>
        <p:spPr>
          <a:xfrm>
            <a:off x="10840847" y="5091684"/>
            <a:ext cx="599941"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 name="Espace réservé du numéro de diapositive 20"/>
          <p:cNvSpPr>
            <a:spLocks noGrp="1"/>
          </p:cNvSpPr>
          <p:nvPr>
            <p:ph type="sldNum" sz="quarter" idx="7"/>
          </p:nvPr>
        </p:nvSpPr>
        <p:spPr/>
        <p:txBody>
          <a:bodyPr/>
          <a:lstStyle/>
          <a:p>
            <a:fld id="{B6F15528-21DE-4FAA-801E-634DDDAF4B2B}" type="slidenum">
              <a:rPr lang="fr-FR" smtClean="0"/>
              <a:pPr/>
              <a:t>24</a:t>
            </a:fld>
            <a:endParaRPr lang="fr-FR"/>
          </a:p>
        </p:txBody>
      </p:sp>
    </p:spTree>
    <p:extLst>
      <p:ext uri="{BB962C8B-B14F-4D97-AF65-F5344CB8AC3E}">
        <p14:creationId xmlns:p14="http://schemas.microsoft.com/office/powerpoint/2010/main" xmlns="" val="120567301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933450" y="790575"/>
            <a:ext cx="10172700" cy="190500"/>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681037" y="700151"/>
            <a:ext cx="352425" cy="381000"/>
          </a:xfrm>
          <a:custGeom>
            <a:avLst/>
            <a:gdLst/>
            <a:ahLst/>
            <a:cxnLst/>
            <a:rect l="l" t="t" r="r" b="b"/>
            <a:pathLst>
              <a:path w="352425" h="381000">
                <a:moveTo>
                  <a:pt x="176212" y="0"/>
                </a:moveTo>
                <a:lnTo>
                  <a:pt x="0" y="190500"/>
                </a:lnTo>
                <a:lnTo>
                  <a:pt x="176212" y="381000"/>
                </a:lnTo>
                <a:lnTo>
                  <a:pt x="352425" y="190500"/>
                </a:lnTo>
                <a:lnTo>
                  <a:pt x="176212" y="0"/>
                </a:lnTo>
                <a:close/>
              </a:path>
            </a:pathLst>
          </a:custGeom>
          <a:solidFill>
            <a:srgbClr val="FFC000"/>
          </a:solidFill>
        </p:spPr>
        <p:txBody>
          <a:bodyPr wrap="square" lIns="0" tIns="0" rIns="0" bIns="0" rtlCol="0"/>
          <a:lstStyle/>
          <a:p>
            <a:endParaRPr/>
          </a:p>
        </p:txBody>
      </p:sp>
      <p:sp>
        <p:nvSpPr>
          <p:cNvPr id="5" name="object 5"/>
          <p:cNvSpPr/>
          <p:nvPr/>
        </p:nvSpPr>
        <p:spPr>
          <a:xfrm>
            <a:off x="681037" y="700151"/>
            <a:ext cx="352425" cy="381000"/>
          </a:xfrm>
          <a:custGeom>
            <a:avLst/>
            <a:gdLst/>
            <a:ahLst/>
            <a:cxnLst/>
            <a:rect l="l" t="t" r="r" b="b"/>
            <a:pathLst>
              <a:path w="352425" h="381000">
                <a:moveTo>
                  <a:pt x="0" y="190500"/>
                </a:moveTo>
                <a:lnTo>
                  <a:pt x="176212" y="0"/>
                </a:lnTo>
                <a:lnTo>
                  <a:pt x="352425" y="190500"/>
                </a:lnTo>
                <a:lnTo>
                  <a:pt x="176212" y="381000"/>
                </a:lnTo>
                <a:lnTo>
                  <a:pt x="0" y="190500"/>
                </a:lnTo>
                <a:close/>
              </a:path>
            </a:pathLst>
          </a:custGeom>
          <a:ln w="9534">
            <a:solidFill>
              <a:srgbClr val="FFFFFF"/>
            </a:solidFill>
          </a:ln>
        </p:spPr>
        <p:txBody>
          <a:bodyPr wrap="square" lIns="0" tIns="0" rIns="0" bIns="0" rtlCol="0"/>
          <a:lstStyle/>
          <a:p>
            <a:endParaRPr/>
          </a:p>
        </p:txBody>
      </p:sp>
      <p:sp>
        <p:nvSpPr>
          <p:cNvPr id="6" name="object 6"/>
          <p:cNvSpPr/>
          <p:nvPr/>
        </p:nvSpPr>
        <p:spPr>
          <a:xfrm>
            <a:off x="433387" y="433451"/>
            <a:ext cx="400050" cy="457200"/>
          </a:xfrm>
          <a:custGeom>
            <a:avLst/>
            <a:gdLst/>
            <a:ahLst/>
            <a:cxnLst/>
            <a:rect l="l" t="t" r="r" b="b"/>
            <a:pathLst>
              <a:path w="400050" h="457200">
                <a:moveTo>
                  <a:pt x="200025" y="0"/>
                </a:moveTo>
                <a:lnTo>
                  <a:pt x="0" y="228600"/>
                </a:lnTo>
                <a:lnTo>
                  <a:pt x="200025" y="457200"/>
                </a:lnTo>
                <a:lnTo>
                  <a:pt x="400050" y="228600"/>
                </a:lnTo>
                <a:lnTo>
                  <a:pt x="200025" y="0"/>
                </a:lnTo>
                <a:close/>
              </a:path>
            </a:pathLst>
          </a:custGeom>
          <a:solidFill>
            <a:srgbClr val="6FAC46"/>
          </a:solidFill>
        </p:spPr>
        <p:txBody>
          <a:bodyPr wrap="square" lIns="0" tIns="0" rIns="0" bIns="0" rtlCol="0"/>
          <a:lstStyle/>
          <a:p>
            <a:endParaRPr/>
          </a:p>
        </p:txBody>
      </p:sp>
      <p:sp>
        <p:nvSpPr>
          <p:cNvPr id="7" name="object 7"/>
          <p:cNvSpPr/>
          <p:nvPr/>
        </p:nvSpPr>
        <p:spPr>
          <a:xfrm>
            <a:off x="433387" y="433451"/>
            <a:ext cx="400050" cy="457200"/>
          </a:xfrm>
          <a:custGeom>
            <a:avLst/>
            <a:gdLst/>
            <a:ahLst/>
            <a:cxnLst/>
            <a:rect l="l" t="t" r="r" b="b"/>
            <a:pathLst>
              <a:path w="400050" h="457200">
                <a:moveTo>
                  <a:pt x="0" y="228600"/>
                </a:moveTo>
                <a:lnTo>
                  <a:pt x="200025" y="0"/>
                </a:lnTo>
                <a:lnTo>
                  <a:pt x="400050" y="228600"/>
                </a:lnTo>
                <a:lnTo>
                  <a:pt x="200025" y="457200"/>
                </a:lnTo>
                <a:lnTo>
                  <a:pt x="0" y="228600"/>
                </a:lnTo>
                <a:close/>
              </a:path>
            </a:pathLst>
          </a:custGeom>
          <a:ln w="9534">
            <a:solidFill>
              <a:srgbClr val="FFFFFF"/>
            </a:solidFill>
          </a:ln>
        </p:spPr>
        <p:txBody>
          <a:bodyPr wrap="square" lIns="0" tIns="0" rIns="0" bIns="0" rtlCol="0"/>
          <a:lstStyle/>
          <a:p>
            <a:endParaRPr/>
          </a:p>
        </p:txBody>
      </p:sp>
      <p:sp>
        <p:nvSpPr>
          <p:cNvPr id="8" name="object 8"/>
          <p:cNvSpPr/>
          <p:nvPr/>
        </p:nvSpPr>
        <p:spPr>
          <a:xfrm>
            <a:off x="395287" y="919225"/>
            <a:ext cx="476250" cy="466725"/>
          </a:xfrm>
          <a:custGeom>
            <a:avLst/>
            <a:gdLst/>
            <a:ahLst/>
            <a:cxnLst/>
            <a:rect l="l" t="t" r="r" b="b"/>
            <a:pathLst>
              <a:path w="476250" h="466725">
                <a:moveTo>
                  <a:pt x="238125" y="0"/>
                </a:moveTo>
                <a:lnTo>
                  <a:pt x="0" y="233299"/>
                </a:lnTo>
                <a:lnTo>
                  <a:pt x="238125" y="466725"/>
                </a:lnTo>
                <a:lnTo>
                  <a:pt x="476250" y="233299"/>
                </a:lnTo>
                <a:lnTo>
                  <a:pt x="238125" y="0"/>
                </a:lnTo>
                <a:close/>
              </a:path>
            </a:pathLst>
          </a:custGeom>
          <a:solidFill>
            <a:srgbClr val="A4A4A4"/>
          </a:solidFill>
        </p:spPr>
        <p:txBody>
          <a:bodyPr wrap="square" lIns="0" tIns="0" rIns="0" bIns="0" rtlCol="0"/>
          <a:lstStyle/>
          <a:p>
            <a:endParaRPr/>
          </a:p>
        </p:txBody>
      </p:sp>
      <p:sp>
        <p:nvSpPr>
          <p:cNvPr id="9" name="object 9"/>
          <p:cNvSpPr/>
          <p:nvPr/>
        </p:nvSpPr>
        <p:spPr>
          <a:xfrm>
            <a:off x="395287" y="919225"/>
            <a:ext cx="476250" cy="466725"/>
          </a:xfrm>
          <a:custGeom>
            <a:avLst/>
            <a:gdLst/>
            <a:ahLst/>
            <a:cxnLst/>
            <a:rect l="l" t="t" r="r" b="b"/>
            <a:pathLst>
              <a:path w="476250" h="466725">
                <a:moveTo>
                  <a:pt x="0" y="233299"/>
                </a:moveTo>
                <a:lnTo>
                  <a:pt x="238125" y="0"/>
                </a:lnTo>
                <a:lnTo>
                  <a:pt x="476250" y="233299"/>
                </a:lnTo>
                <a:lnTo>
                  <a:pt x="238125" y="466725"/>
                </a:lnTo>
                <a:lnTo>
                  <a:pt x="0" y="233299"/>
                </a:lnTo>
                <a:close/>
              </a:path>
            </a:pathLst>
          </a:custGeom>
          <a:ln w="9534">
            <a:solidFill>
              <a:srgbClr val="FFFFFF"/>
            </a:solidFill>
          </a:ln>
        </p:spPr>
        <p:txBody>
          <a:bodyPr wrap="square" lIns="0" tIns="0" rIns="0" bIns="0" rtlCol="0"/>
          <a:lstStyle/>
          <a:p>
            <a:endParaRPr/>
          </a:p>
        </p:txBody>
      </p:sp>
      <p:sp>
        <p:nvSpPr>
          <p:cNvPr id="10" name="object 10"/>
          <p:cNvSpPr/>
          <p:nvPr/>
        </p:nvSpPr>
        <p:spPr>
          <a:xfrm>
            <a:off x="11330051" y="1900301"/>
            <a:ext cx="57150" cy="3265804"/>
          </a:xfrm>
          <a:custGeom>
            <a:avLst/>
            <a:gdLst/>
            <a:ahLst/>
            <a:cxnLst/>
            <a:rect l="l" t="t" r="r" b="b"/>
            <a:pathLst>
              <a:path w="57150" h="3265804">
                <a:moveTo>
                  <a:pt x="0" y="0"/>
                </a:moveTo>
                <a:lnTo>
                  <a:pt x="56769" y="3265551"/>
                </a:lnTo>
              </a:path>
            </a:pathLst>
          </a:custGeom>
          <a:ln w="9534">
            <a:solidFill>
              <a:srgbClr val="BCD6ED"/>
            </a:solidFill>
          </a:ln>
        </p:spPr>
        <p:txBody>
          <a:bodyPr wrap="square" lIns="0" tIns="0" rIns="0" bIns="0" rtlCol="0"/>
          <a:lstStyle/>
          <a:p>
            <a:endParaRPr/>
          </a:p>
        </p:txBody>
      </p:sp>
      <p:sp>
        <p:nvSpPr>
          <p:cNvPr id="11" name="object 11"/>
          <p:cNvSpPr/>
          <p:nvPr/>
        </p:nvSpPr>
        <p:spPr>
          <a:xfrm>
            <a:off x="10963275" y="1895475"/>
            <a:ext cx="723900" cy="619125"/>
          </a:xfrm>
          <a:prstGeom prst="rect">
            <a:avLst/>
          </a:prstGeom>
          <a:blipFill>
            <a:blip r:embed="rId3" cstate="print"/>
            <a:stretch>
              <a:fillRect/>
            </a:stretch>
          </a:blipFill>
        </p:spPr>
        <p:txBody>
          <a:bodyPr wrap="square" lIns="0" tIns="0" rIns="0" bIns="0" rtlCol="0"/>
          <a:lstStyle/>
          <a:p>
            <a:endParaRPr/>
          </a:p>
        </p:txBody>
      </p:sp>
      <p:sp>
        <p:nvSpPr>
          <p:cNvPr id="12" name="object 12"/>
          <p:cNvSpPr/>
          <p:nvPr/>
        </p:nvSpPr>
        <p:spPr>
          <a:xfrm>
            <a:off x="10963275" y="2676525"/>
            <a:ext cx="723900" cy="628650"/>
          </a:xfrm>
          <a:prstGeom prst="rect">
            <a:avLst/>
          </a:prstGeom>
          <a:blipFill>
            <a:blip r:embed="rId4" cstate="print"/>
            <a:stretch>
              <a:fillRect/>
            </a:stretch>
          </a:blipFill>
        </p:spPr>
        <p:txBody>
          <a:bodyPr wrap="square" lIns="0" tIns="0" rIns="0" bIns="0" rtlCol="0"/>
          <a:lstStyle/>
          <a:p>
            <a:endParaRPr/>
          </a:p>
        </p:txBody>
      </p:sp>
      <p:sp>
        <p:nvSpPr>
          <p:cNvPr id="13" name="object 13"/>
          <p:cNvSpPr/>
          <p:nvPr/>
        </p:nvSpPr>
        <p:spPr>
          <a:xfrm>
            <a:off x="10963275" y="3467100"/>
            <a:ext cx="723900" cy="619125"/>
          </a:xfrm>
          <a:prstGeom prst="rect">
            <a:avLst/>
          </a:prstGeom>
          <a:blipFill>
            <a:blip r:embed="rId5" cstate="print"/>
            <a:stretch>
              <a:fillRect/>
            </a:stretch>
          </a:blipFill>
        </p:spPr>
        <p:txBody>
          <a:bodyPr wrap="square" lIns="0" tIns="0" rIns="0" bIns="0" rtlCol="0"/>
          <a:lstStyle/>
          <a:p>
            <a:endParaRPr/>
          </a:p>
        </p:txBody>
      </p:sp>
      <p:sp>
        <p:nvSpPr>
          <p:cNvPr id="14" name="object 14"/>
          <p:cNvSpPr/>
          <p:nvPr/>
        </p:nvSpPr>
        <p:spPr>
          <a:xfrm>
            <a:off x="10963275" y="4257675"/>
            <a:ext cx="723900" cy="628650"/>
          </a:xfrm>
          <a:prstGeom prst="rect">
            <a:avLst/>
          </a:prstGeom>
          <a:blipFill>
            <a:blip r:embed="rId6" cstate="print"/>
            <a:stretch>
              <a:fillRect/>
            </a:stretch>
          </a:blipFill>
        </p:spPr>
        <p:txBody>
          <a:bodyPr wrap="square" lIns="0" tIns="0" rIns="0" bIns="0" rtlCol="0"/>
          <a:lstStyle/>
          <a:p>
            <a:endParaRPr/>
          </a:p>
        </p:txBody>
      </p:sp>
      <p:sp>
        <p:nvSpPr>
          <p:cNvPr id="15" name="object 15"/>
          <p:cNvSpPr/>
          <p:nvPr/>
        </p:nvSpPr>
        <p:spPr>
          <a:xfrm>
            <a:off x="11020425" y="5153025"/>
            <a:ext cx="714375" cy="638175"/>
          </a:xfrm>
          <a:prstGeom prst="rect">
            <a:avLst/>
          </a:prstGeom>
          <a:blipFill>
            <a:blip r:embed="rId7" cstate="print"/>
            <a:stretch>
              <a:fillRect/>
            </a:stretch>
          </a:blipFill>
        </p:spPr>
        <p:txBody>
          <a:bodyPr wrap="square" lIns="0" tIns="0" rIns="0" bIns="0" rtlCol="0"/>
          <a:lstStyle/>
          <a:p>
            <a:endParaRPr/>
          </a:p>
        </p:txBody>
      </p:sp>
      <p:sp>
        <p:nvSpPr>
          <p:cNvPr id="16" name="object 16"/>
          <p:cNvSpPr txBox="1"/>
          <p:nvPr/>
        </p:nvSpPr>
        <p:spPr>
          <a:xfrm>
            <a:off x="1416050" y="1140961"/>
            <a:ext cx="9207500" cy="1188787"/>
          </a:xfrm>
          <a:prstGeom prst="rect">
            <a:avLst/>
          </a:prstGeom>
        </p:spPr>
        <p:txBody>
          <a:bodyPr vert="horz" wrap="square" lIns="0" tIns="16510" rIns="0" bIns="0" rtlCol="0">
            <a:spAutoFit/>
          </a:bodyPr>
          <a:lstStyle/>
          <a:p>
            <a:pPr algn="just" rtl="1"/>
            <a:r>
              <a:rPr lang="ar-MA" sz="2400" dirty="0" smtClean="0"/>
              <a:t>   </a:t>
            </a:r>
            <a:endParaRPr lang="fr-FR" sz="2400" dirty="0"/>
          </a:p>
          <a:p>
            <a:pPr marR="54610" algn="just" rtl="1">
              <a:lnSpc>
                <a:spcPct val="100000"/>
              </a:lnSpc>
              <a:spcBef>
                <a:spcPts val="2850"/>
              </a:spcBef>
            </a:pPr>
            <a:r>
              <a:rPr lang="ar-MA" sz="2800" dirty="0" smtClean="0"/>
              <a:t>    </a:t>
            </a:r>
            <a:endParaRPr sz="2800" dirty="0">
              <a:latin typeface="Arial"/>
              <a:cs typeface="Arial"/>
            </a:endParaRPr>
          </a:p>
        </p:txBody>
      </p:sp>
      <p:sp>
        <p:nvSpPr>
          <p:cNvPr id="18" name="object 16"/>
          <p:cNvSpPr txBox="1"/>
          <p:nvPr/>
        </p:nvSpPr>
        <p:spPr>
          <a:xfrm>
            <a:off x="933450" y="1101584"/>
            <a:ext cx="9750425" cy="6910866"/>
          </a:xfrm>
          <a:prstGeom prst="rect">
            <a:avLst/>
          </a:prstGeom>
        </p:spPr>
        <p:txBody>
          <a:bodyPr vert="horz" wrap="square" lIns="0" tIns="16510" rIns="0" bIns="0" rtlCol="0">
            <a:spAutoFit/>
          </a:bodyPr>
          <a:lstStyle/>
          <a:p>
            <a:pPr lvl="0" algn="just" rtl="1"/>
            <a:r>
              <a:rPr lang="ar-MA" sz="2200" dirty="0" smtClean="0"/>
              <a:t>- </a:t>
            </a:r>
            <a:r>
              <a:rPr lang="ar-AE" sz="2400" dirty="0"/>
              <a:t>أما بخصوص التظلم الإداري، فرغم أنه ساهم إلى حد ما </a:t>
            </a:r>
            <a:r>
              <a:rPr lang="ar-DZ" sz="2400" dirty="0" smtClean="0"/>
              <a:t>في </a:t>
            </a:r>
            <a:r>
              <a:rPr lang="ar-AE" sz="2400" dirty="0" smtClean="0"/>
              <a:t>الارتقاء </a:t>
            </a:r>
            <a:r>
              <a:rPr lang="ar-AE" sz="2400" dirty="0" err="1" smtClean="0"/>
              <a:t>بنظ</a:t>
            </a:r>
            <a:r>
              <a:rPr lang="ar-DZ" sz="2400" dirty="0" smtClean="0"/>
              <a:t>ام صفقات الجماعات الترابية</a:t>
            </a:r>
            <a:r>
              <a:rPr lang="ar-AE" sz="2400" dirty="0" smtClean="0"/>
              <a:t>، </a:t>
            </a:r>
            <a:r>
              <a:rPr lang="ar-AE" sz="2400" dirty="0"/>
              <a:t>وعمل على تسوية الكثير من المنازعات دون التوجه الى القضاء المختص، إلا أن المسطرة المتعلقة به تشوبها بعض الإكراهات التي تحد من فعاليتها نظرا لتعدد القرارات المستثناة من إمكانية التظلم الإداري باعتبارها غير قابلة لأن تكون موضوعا لذلك</a:t>
            </a:r>
            <a:r>
              <a:rPr lang="fr-FR" sz="2400" dirty="0"/>
              <a:t>.</a:t>
            </a:r>
          </a:p>
          <a:p>
            <a:pPr lvl="0" algn="just" rtl="1"/>
            <a:r>
              <a:rPr lang="ar-MA" sz="2400" dirty="0" smtClean="0"/>
              <a:t>- </a:t>
            </a:r>
            <a:r>
              <a:rPr lang="ar-AE" sz="2400" dirty="0" smtClean="0"/>
              <a:t>أما </a:t>
            </a:r>
            <a:r>
              <a:rPr lang="ar-AE" sz="2400" dirty="0"/>
              <a:t>بخصوص آليتي التحكيم والوساطة الاتفاقية، فرغم التطور التشريعي الذي واكب عملية اللجوء إليهما في العقود الإدارية، والذي دفع بالمشرع المغربي الى تعديل مقتضيات قانون المسطرة المدنية، واستجابة للسياقات الإقليمية والدولية والوطنية وتنامي المنازعات الإدارية، إلا أنه ما يعاب على القانون المنظم للوساطة الاتفاقية بخلاف التحكيم، عدم تحديده شروطا خاصة بالوسيط، ولم يعط لأطراف النزاع إمكانية تصريح الوسيط أو الوسطاء، مما قد يؤثر على الضمانات الواجب تخويلها لإنجاح عملية الوساطة لفض النزاع بكل سرعة دون اللجوء الى القضاء المختص</a:t>
            </a:r>
            <a:r>
              <a:rPr lang="fr-FR" sz="2400" dirty="0"/>
              <a:t>.</a:t>
            </a:r>
          </a:p>
          <a:p>
            <a:pPr lvl="0" algn="just" rtl="1"/>
            <a:r>
              <a:rPr lang="ar-MA" sz="2400" dirty="0" smtClean="0"/>
              <a:t>- </a:t>
            </a:r>
            <a:r>
              <a:rPr lang="ar-AE" sz="2400" dirty="0" smtClean="0"/>
              <a:t>إن </a:t>
            </a:r>
            <a:r>
              <a:rPr lang="ar-AE" sz="2400" dirty="0"/>
              <a:t>التوجه إلى القضاء الإداري المختص باعتباره صاحب الاختصاص في البث في منازعات صفقات الجماعات الترابية من الأهمية بمكان، لكن ما يمكن إثارته بالنظر إلى طبيعة هذه المنازعات، والى ما تتمتع به الجماعات الترابية من سلطات وامتيازات واسعة في مجال الصفقات العمومية، قد يشكل مساسا بالأمن التعاقدي في حال الاستغلال السيء لها، إلا أنه يبقى للقضاء الإداري سلطة مراقبة هذه الامتيازات، ومحاولة التوفيق بين المصلحتين العامة والخاصة</a:t>
            </a:r>
            <a:r>
              <a:rPr lang="fr-FR" sz="2400" dirty="0"/>
              <a:t>.</a:t>
            </a:r>
          </a:p>
          <a:p>
            <a:pPr algn="just"/>
            <a:r>
              <a:rPr lang="ar-MA" sz="2200" dirty="0"/>
              <a:t> </a:t>
            </a:r>
            <a:endParaRPr lang="fr-FR" sz="2200" dirty="0"/>
          </a:p>
          <a:p>
            <a:pPr lvl="0" algn="just" rtl="1"/>
            <a:endParaRPr lang="ar-MA" sz="2200" b="1" dirty="0" smtClean="0"/>
          </a:p>
          <a:p>
            <a:pPr algn="just" rtl="1"/>
            <a:endParaRPr lang="fr-FR" sz="2200" dirty="0"/>
          </a:p>
          <a:p>
            <a:pPr algn="just" rtl="1"/>
            <a:endParaRPr sz="2200" dirty="0">
              <a:latin typeface="Arial"/>
              <a:cs typeface="Arial"/>
            </a:endParaRPr>
          </a:p>
        </p:txBody>
      </p:sp>
      <p:sp>
        <p:nvSpPr>
          <p:cNvPr id="17" name="Titre 16"/>
          <p:cNvSpPr>
            <a:spLocks noGrp="1"/>
          </p:cNvSpPr>
          <p:nvPr>
            <p:ph type="title"/>
          </p:nvPr>
        </p:nvSpPr>
        <p:spPr/>
        <p:txBody>
          <a:bodyPr/>
          <a:lstStyle/>
          <a:p>
            <a:pPr algn="ctr"/>
            <a:r>
              <a:rPr lang="ar-DZ" dirty="0">
                <a:solidFill>
                  <a:srgbClr val="FF0000"/>
                </a:solidFill>
              </a:rPr>
              <a:t>الخلاصات والنتائج</a:t>
            </a:r>
            <a:endParaRPr lang="fr-FR" dirty="0">
              <a:solidFill>
                <a:srgbClr val="FF0000"/>
              </a:solidFill>
            </a:endParaRPr>
          </a:p>
        </p:txBody>
      </p:sp>
      <p:sp>
        <p:nvSpPr>
          <p:cNvPr id="2" name="Flèche gauche 1"/>
          <p:cNvSpPr/>
          <p:nvPr/>
        </p:nvSpPr>
        <p:spPr>
          <a:xfrm>
            <a:off x="10756392" y="1657985"/>
            <a:ext cx="630809"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Flèche gauche 18"/>
          <p:cNvSpPr/>
          <p:nvPr/>
        </p:nvSpPr>
        <p:spPr>
          <a:xfrm>
            <a:off x="10790745" y="3571731"/>
            <a:ext cx="630809"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Flèche gauche 19"/>
          <p:cNvSpPr/>
          <p:nvPr/>
        </p:nvSpPr>
        <p:spPr>
          <a:xfrm>
            <a:off x="10756392" y="5548884"/>
            <a:ext cx="756069"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 name="Espace réservé du numéro de diapositive 20"/>
          <p:cNvSpPr>
            <a:spLocks noGrp="1"/>
          </p:cNvSpPr>
          <p:nvPr>
            <p:ph type="sldNum" sz="quarter" idx="7"/>
          </p:nvPr>
        </p:nvSpPr>
        <p:spPr/>
        <p:txBody>
          <a:bodyPr/>
          <a:lstStyle/>
          <a:p>
            <a:fld id="{B6F15528-21DE-4FAA-801E-634DDDAF4B2B}" type="slidenum">
              <a:rPr lang="fr-FR" smtClean="0"/>
              <a:pPr/>
              <a:t>25</a:t>
            </a:fld>
            <a:endParaRPr lang="fr-FR"/>
          </a:p>
        </p:txBody>
      </p:sp>
    </p:spTree>
    <p:extLst>
      <p:ext uri="{BB962C8B-B14F-4D97-AF65-F5344CB8AC3E}">
        <p14:creationId xmlns:p14="http://schemas.microsoft.com/office/powerpoint/2010/main" xmlns="" val="109548032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933450" y="790575"/>
            <a:ext cx="10172700" cy="190500"/>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681037" y="700151"/>
            <a:ext cx="352425" cy="381000"/>
          </a:xfrm>
          <a:custGeom>
            <a:avLst/>
            <a:gdLst/>
            <a:ahLst/>
            <a:cxnLst/>
            <a:rect l="l" t="t" r="r" b="b"/>
            <a:pathLst>
              <a:path w="352425" h="381000">
                <a:moveTo>
                  <a:pt x="176212" y="0"/>
                </a:moveTo>
                <a:lnTo>
                  <a:pt x="0" y="190500"/>
                </a:lnTo>
                <a:lnTo>
                  <a:pt x="176212" y="381000"/>
                </a:lnTo>
                <a:lnTo>
                  <a:pt x="352425" y="190500"/>
                </a:lnTo>
                <a:lnTo>
                  <a:pt x="176212" y="0"/>
                </a:lnTo>
                <a:close/>
              </a:path>
            </a:pathLst>
          </a:custGeom>
          <a:solidFill>
            <a:srgbClr val="FFC000"/>
          </a:solidFill>
        </p:spPr>
        <p:txBody>
          <a:bodyPr wrap="square" lIns="0" tIns="0" rIns="0" bIns="0" rtlCol="0"/>
          <a:lstStyle/>
          <a:p>
            <a:endParaRPr/>
          </a:p>
        </p:txBody>
      </p:sp>
      <p:sp>
        <p:nvSpPr>
          <p:cNvPr id="5" name="object 5"/>
          <p:cNvSpPr/>
          <p:nvPr/>
        </p:nvSpPr>
        <p:spPr>
          <a:xfrm>
            <a:off x="681037" y="700151"/>
            <a:ext cx="352425" cy="381000"/>
          </a:xfrm>
          <a:custGeom>
            <a:avLst/>
            <a:gdLst/>
            <a:ahLst/>
            <a:cxnLst/>
            <a:rect l="l" t="t" r="r" b="b"/>
            <a:pathLst>
              <a:path w="352425" h="381000">
                <a:moveTo>
                  <a:pt x="0" y="190500"/>
                </a:moveTo>
                <a:lnTo>
                  <a:pt x="176212" y="0"/>
                </a:lnTo>
                <a:lnTo>
                  <a:pt x="352425" y="190500"/>
                </a:lnTo>
                <a:lnTo>
                  <a:pt x="176212" y="381000"/>
                </a:lnTo>
                <a:lnTo>
                  <a:pt x="0" y="190500"/>
                </a:lnTo>
                <a:close/>
              </a:path>
            </a:pathLst>
          </a:custGeom>
          <a:ln w="9534">
            <a:solidFill>
              <a:srgbClr val="FFFFFF"/>
            </a:solidFill>
          </a:ln>
        </p:spPr>
        <p:txBody>
          <a:bodyPr wrap="square" lIns="0" tIns="0" rIns="0" bIns="0" rtlCol="0"/>
          <a:lstStyle/>
          <a:p>
            <a:endParaRPr/>
          </a:p>
        </p:txBody>
      </p:sp>
      <p:sp>
        <p:nvSpPr>
          <p:cNvPr id="6" name="object 6"/>
          <p:cNvSpPr/>
          <p:nvPr/>
        </p:nvSpPr>
        <p:spPr>
          <a:xfrm>
            <a:off x="433387" y="433451"/>
            <a:ext cx="400050" cy="457200"/>
          </a:xfrm>
          <a:custGeom>
            <a:avLst/>
            <a:gdLst/>
            <a:ahLst/>
            <a:cxnLst/>
            <a:rect l="l" t="t" r="r" b="b"/>
            <a:pathLst>
              <a:path w="400050" h="457200">
                <a:moveTo>
                  <a:pt x="200025" y="0"/>
                </a:moveTo>
                <a:lnTo>
                  <a:pt x="0" y="228600"/>
                </a:lnTo>
                <a:lnTo>
                  <a:pt x="200025" y="457200"/>
                </a:lnTo>
                <a:lnTo>
                  <a:pt x="400050" y="228600"/>
                </a:lnTo>
                <a:lnTo>
                  <a:pt x="200025" y="0"/>
                </a:lnTo>
                <a:close/>
              </a:path>
            </a:pathLst>
          </a:custGeom>
          <a:solidFill>
            <a:srgbClr val="6FAC46"/>
          </a:solidFill>
        </p:spPr>
        <p:txBody>
          <a:bodyPr wrap="square" lIns="0" tIns="0" rIns="0" bIns="0" rtlCol="0"/>
          <a:lstStyle/>
          <a:p>
            <a:endParaRPr/>
          </a:p>
        </p:txBody>
      </p:sp>
      <p:sp>
        <p:nvSpPr>
          <p:cNvPr id="7" name="object 7"/>
          <p:cNvSpPr/>
          <p:nvPr/>
        </p:nvSpPr>
        <p:spPr>
          <a:xfrm>
            <a:off x="433387" y="433451"/>
            <a:ext cx="400050" cy="457200"/>
          </a:xfrm>
          <a:custGeom>
            <a:avLst/>
            <a:gdLst/>
            <a:ahLst/>
            <a:cxnLst/>
            <a:rect l="l" t="t" r="r" b="b"/>
            <a:pathLst>
              <a:path w="400050" h="457200">
                <a:moveTo>
                  <a:pt x="0" y="228600"/>
                </a:moveTo>
                <a:lnTo>
                  <a:pt x="200025" y="0"/>
                </a:lnTo>
                <a:lnTo>
                  <a:pt x="400050" y="228600"/>
                </a:lnTo>
                <a:lnTo>
                  <a:pt x="200025" y="457200"/>
                </a:lnTo>
                <a:lnTo>
                  <a:pt x="0" y="228600"/>
                </a:lnTo>
                <a:close/>
              </a:path>
            </a:pathLst>
          </a:custGeom>
          <a:ln w="9534">
            <a:solidFill>
              <a:srgbClr val="FFFFFF"/>
            </a:solidFill>
          </a:ln>
        </p:spPr>
        <p:txBody>
          <a:bodyPr wrap="square" lIns="0" tIns="0" rIns="0" bIns="0" rtlCol="0"/>
          <a:lstStyle/>
          <a:p>
            <a:endParaRPr/>
          </a:p>
        </p:txBody>
      </p:sp>
      <p:sp>
        <p:nvSpPr>
          <p:cNvPr id="8" name="object 8"/>
          <p:cNvSpPr/>
          <p:nvPr/>
        </p:nvSpPr>
        <p:spPr>
          <a:xfrm>
            <a:off x="395287" y="919225"/>
            <a:ext cx="476250" cy="466725"/>
          </a:xfrm>
          <a:custGeom>
            <a:avLst/>
            <a:gdLst/>
            <a:ahLst/>
            <a:cxnLst/>
            <a:rect l="l" t="t" r="r" b="b"/>
            <a:pathLst>
              <a:path w="476250" h="466725">
                <a:moveTo>
                  <a:pt x="238125" y="0"/>
                </a:moveTo>
                <a:lnTo>
                  <a:pt x="0" y="233299"/>
                </a:lnTo>
                <a:lnTo>
                  <a:pt x="238125" y="466725"/>
                </a:lnTo>
                <a:lnTo>
                  <a:pt x="476250" y="233299"/>
                </a:lnTo>
                <a:lnTo>
                  <a:pt x="238125" y="0"/>
                </a:lnTo>
                <a:close/>
              </a:path>
            </a:pathLst>
          </a:custGeom>
          <a:solidFill>
            <a:srgbClr val="A4A4A4"/>
          </a:solidFill>
        </p:spPr>
        <p:txBody>
          <a:bodyPr wrap="square" lIns="0" tIns="0" rIns="0" bIns="0" rtlCol="0"/>
          <a:lstStyle/>
          <a:p>
            <a:endParaRPr/>
          </a:p>
        </p:txBody>
      </p:sp>
      <p:sp>
        <p:nvSpPr>
          <p:cNvPr id="9" name="object 9"/>
          <p:cNvSpPr/>
          <p:nvPr/>
        </p:nvSpPr>
        <p:spPr>
          <a:xfrm>
            <a:off x="395287" y="919225"/>
            <a:ext cx="476250" cy="466725"/>
          </a:xfrm>
          <a:custGeom>
            <a:avLst/>
            <a:gdLst/>
            <a:ahLst/>
            <a:cxnLst/>
            <a:rect l="l" t="t" r="r" b="b"/>
            <a:pathLst>
              <a:path w="476250" h="466725">
                <a:moveTo>
                  <a:pt x="0" y="233299"/>
                </a:moveTo>
                <a:lnTo>
                  <a:pt x="238125" y="0"/>
                </a:lnTo>
                <a:lnTo>
                  <a:pt x="476250" y="233299"/>
                </a:lnTo>
                <a:lnTo>
                  <a:pt x="238125" y="466725"/>
                </a:lnTo>
                <a:lnTo>
                  <a:pt x="0" y="233299"/>
                </a:lnTo>
                <a:close/>
              </a:path>
            </a:pathLst>
          </a:custGeom>
          <a:ln w="9534">
            <a:solidFill>
              <a:srgbClr val="FFFFFF"/>
            </a:solidFill>
          </a:ln>
        </p:spPr>
        <p:txBody>
          <a:bodyPr wrap="square" lIns="0" tIns="0" rIns="0" bIns="0" rtlCol="0"/>
          <a:lstStyle/>
          <a:p>
            <a:endParaRPr/>
          </a:p>
        </p:txBody>
      </p:sp>
      <p:sp>
        <p:nvSpPr>
          <p:cNvPr id="10" name="object 10"/>
          <p:cNvSpPr/>
          <p:nvPr/>
        </p:nvSpPr>
        <p:spPr>
          <a:xfrm>
            <a:off x="11330051" y="1900301"/>
            <a:ext cx="57150" cy="3265804"/>
          </a:xfrm>
          <a:custGeom>
            <a:avLst/>
            <a:gdLst/>
            <a:ahLst/>
            <a:cxnLst/>
            <a:rect l="l" t="t" r="r" b="b"/>
            <a:pathLst>
              <a:path w="57150" h="3265804">
                <a:moveTo>
                  <a:pt x="0" y="0"/>
                </a:moveTo>
                <a:lnTo>
                  <a:pt x="56769" y="3265551"/>
                </a:lnTo>
              </a:path>
            </a:pathLst>
          </a:custGeom>
          <a:ln w="9534">
            <a:solidFill>
              <a:srgbClr val="BCD6ED"/>
            </a:solidFill>
          </a:ln>
        </p:spPr>
        <p:txBody>
          <a:bodyPr wrap="square" lIns="0" tIns="0" rIns="0" bIns="0" rtlCol="0"/>
          <a:lstStyle/>
          <a:p>
            <a:endParaRPr/>
          </a:p>
        </p:txBody>
      </p:sp>
      <p:sp>
        <p:nvSpPr>
          <p:cNvPr id="11" name="object 11"/>
          <p:cNvSpPr/>
          <p:nvPr/>
        </p:nvSpPr>
        <p:spPr>
          <a:xfrm>
            <a:off x="10963275" y="1895475"/>
            <a:ext cx="723900" cy="619125"/>
          </a:xfrm>
          <a:prstGeom prst="rect">
            <a:avLst/>
          </a:prstGeom>
          <a:blipFill>
            <a:blip r:embed="rId3" cstate="print"/>
            <a:stretch>
              <a:fillRect/>
            </a:stretch>
          </a:blipFill>
        </p:spPr>
        <p:txBody>
          <a:bodyPr wrap="square" lIns="0" tIns="0" rIns="0" bIns="0" rtlCol="0"/>
          <a:lstStyle/>
          <a:p>
            <a:endParaRPr/>
          </a:p>
        </p:txBody>
      </p:sp>
      <p:sp>
        <p:nvSpPr>
          <p:cNvPr id="12" name="object 12"/>
          <p:cNvSpPr/>
          <p:nvPr/>
        </p:nvSpPr>
        <p:spPr>
          <a:xfrm>
            <a:off x="10963275" y="2676525"/>
            <a:ext cx="723900" cy="628650"/>
          </a:xfrm>
          <a:prstGeom prst="rect">
            <a:avLst/>
          </a:prstGeom>
          <a:blipFill>
            <a:blip r:embed="rId4" cstate="print"/>
            <a:stretch>
              <a:fillRect/>
            </a:stretch>
          </a:blipFill>
        </p:spPr>
        <p:txBody>
          <a:bodyPr wrap="square" lIns="0" tIns="0" rIns="0" bIns="0" rtlCol="0"/>
          <a:lstStyle/>
          <a:p>
            <a:endParaRPr/>
          </a:p>
        </p:txBody>
      </p:sp>
      <p:sp>
        <p:nvSpPr>
          <p:cNvPr id="13" name="object 13"/>
          <p:cNvSpPr/>
          <p:nvPr/>
        </p:nvSpPr>
        <p:spPr>
          <a:xfrm>
            <a:off x="10963275" y="3467100"/>
            <a:ext cx="723900" cy="619125"/>
          </a:xfrm>
          <a:prstGeom prst="rect">
            <a:avLst/>
          </a:prstGeom>
          <a:blipFill>
            <a:blip r:embed="rId5" cstate="print"/>
            <a:stretch>
              <a:fillRect/>
            </a:stretch>
          </a:blipFill>
        </p:spPr>
        <p:txBody>
          <a:bodyPr wrap="square" lIns="0" tIns="0" rIns="0" bIns="0" rtlCol="0"/>
          <a:lstStyle/>
          <a:p>
            <a:endParaRPr/>
          </a:p>
        </p:txBody>
      </p:sp>
      <p:sp>
        <p:nvSpPr>
          <p:cNvPr id="14" name="object 14"/>
          <p:cNvSpPr/>
          <p:nvPr/>
        </p:nvSpPr>
        <p:spPr>
          <a:xfrm>
            <a:off x="10963275" y="4257675"/>
            <a:ext cx="723900" cy="628650"/>
          </a:xfrm>
          <a:prstGeom prst="rect">
            <a:avLst/>
          </a:prstGeom>
          <a:blipFill>
            <a:blip r:embed="rId6" cstate="print"/>
            <a:stretch>
              <a:fillRect/>
            </a:stretch>
          </a:blipFill>
        </p:spPr>
        <p:txBody>
          <a:bodyPr wrap="square" lIns="0" tIns="0" rIns="0" bIns="0" rtlCol="0"/>
          <a:lstStyle/>
          <a:p>
            <a:endParaRPr/>
          </a:p>
        </p:txBody>
      </p:sp>
      <p:sp>
        <p:nvSpPr>
          <p:cNvPr id="15" name="object 15"/>
          <p:cNvSpPr/>
          <p:nvPr/>
        </p:nvSpPr>
        <p:spPr>
          <a:xfrm>
            <a:off x="11020425" y="5153025"/>
            <a:ext cx="714375" cy="638175"/>
          </a:xfrm>
          <a:prstGeom prst="rect">
            <a:avLst/>
          </a:prstGeom>
          <a:blipFill>
            <a:blip r:embed="rId7" cstate="print"/>
            <a:stretch>
              <a:fillRect/>
            </a:stretch>
          </a:blipFill>
        </p:spPr>
        <p:txBody>
          <a:bodyPr wrap="square" lIns="0" tIns="0" rIns="0" bIns="0" rtlCol="0"/>
          <a:lstStyle/>
          <a:p>
            <a:endParaRPr/>
          </a:p>
        </p:txBody>
      </p:sp>
      <p:sp>
        <p:nvSpPr>
          <p:cNvPr id="16" name="object 16"/>
          <p:cNvSpPr txBox="1"/>
          <p:nvPr/>
        </p:nvSpPr>
        <p:spPr>
          <a:xfrm>
            <a:off x="1416050" y="1140961"/>
            <a:ext cx="9207500" cy="1188787"/>
          </a:xfrm>
          <a:prstGeom prst="rect">
            <a:avLst/>
          </a:prstGeom>
        </p:spPr>
        <p:txBody>
          <a:bodyPr vert="horz" wrap="square" lIns="0" tIns="16510" rIns="0" bIns="0" rtlCol="0">
            <a:spAutoFit/>
          </a:bodyPr>
          <a:lstStyle/>
          <a:p>
            <a:pPr algn="just" rtl="1"/>
            <a:r>
              <a:rPr lang="ar-MA" sz="2400" dirty="0" smtClean="0"/>
              <a:t>   </a:t>
            </a:r>
            <a:endParaRPr lang="fr-FR" sz="2400" dirty="0"/>
          </a:p>
          <a:p>
            <a:pPr marR="54610" algn="just" rtl="1">
              <a:lnSpc>
                <a:spcPct val="100000"/>
              </a:lnSpc>
              <a:spcBef>
                <a:spcPts val="2850"/>
              </a:spcBef>
            </a:pPr>
            <a:r>
              <a:rPr lang="ar-MA" sz="2800" dirty="0" smtClean="0"/>
              <a:t>    </a:t>
            </a:r>
            <a:endParaRPr sz="2800" dirty="0">
              <a:latin typeface="Arial"/>
              <a:cs typeface="Arial"/>
            </a:endParaRPr>
          </a:p>
        </p:txBody>
      </p:sp>
      <p:sp>
        <p:nvSpPr>
          <p:cNvPr id="18" name="object 16"/>
          <p:cNvSpPr txBox="1"/>
          <p:nvPr/>
        </p:nvSpPr>
        <p:spPr>
          <a:xfrm>
            <a:off x="933450" y="1101584"/>
            <a:ext cx="9750425" cy="6787756"/>
          </a:xfrm>
          <a:prstGeom prst="rect">
            <a:avLst/>
          </a:prstGeom>
        </p:spPr>
        <p:txBody>
          <a:bodyPr vert="horz" wrap="square" lIns="0" tIns="16510" rIns="0" bIns="0" rtlCol="0">
            <a:spAutoFit/>
          </a:bodyPr>
          <a:lstStyle/>
          <a:p>
            <a:pPr lvl="0" algn="just" rtl="1"/>
            <a:r>
              <a:rPr lang="ar-MA" sz="2200" dirty="0" smtClean="0"/>
              <a:t>- </a:t>
            </a:r>
            <a:r>
              <a:rPr lang="ar-AE" sz="2200" dirty="0"/>
              <a:t>وبمناسبة تدخل القاضي الإداري في إطار دعوى الإلغاء ضد القرارات المتعلقة بإبرام صفقات الجماعات الترابية، فإنها ومنذ مدة طويلة وهي بدون فعالية، على اعتبار أن القاضي غالبا يبث فيها بعد مرحلة الإبرام، وأحيانا أخرى بعد الانتهاء من عملية التنفيذ، مما يمكن معه التصريح بأن قاضي الإلغاء هنا لا يمكنه صيانة المبدأ الدستوري القاضي بضمان حق المتنافسين في الولوج إلى الصفقات العمومية المبرمة من قبل الجماعات الترابية، وبالتالي لا يبقى للأطراف سوى التوجه لقاضي التعويض للمطالبة بجبر الضرر المادي، وترتيبا عليه، فالحاجة ملحة إلى ضرورة تعديل القانون المحدث للمحاكم الإدارية، ليتمتع القاضي الاستعجالي بسلطات تمكنه من القيام بالإجراءات الوقتية والتحفظية الكفيلة بحماية مبادئ المنافسة والشفافية، كما هو عليه الأمر في التشريع الفرنسي</a:t>
            </a:r>
            <a:r>
              <a:rPr lang="fr-FR" sz="2200" dirty="0"/>
              <a:t>.</a:t>
            </a:r>
          </a:p>
          <a:p>
            <a:pPr lvl="0" algn="just" rtl="1"/>
            <a:r>
              <a:rPr lang="ar-MA" sz="2200" dirty="0" smtClean="0"/>
              <a:t>-  </a:t>
            </a:r>
            <a:r>
              <a:rPr lang="ar-AE" sz="2200" dirty="0" smtClean="0"/>
              <a:t>وفي </a:t>
            </a:r>
            <a:r>
              <a:rPr lang="ar-AE" sz="2200" dirty="0"/>
              <a:t>سياق تأهيل قضاة المحاكم الإدارية ارتباطا بالآليات الحبية لتسوية منازعات صفقات الجماعات الترابية، أضحى من الواجب، إثارة الانتباه إلى ضرورة إدخال تكوينات في محاور تخص هذه المساطر، في معاهد تكوين القضاة وجل الفاعلين في منظومة العدالة. بما يكفل تحقيق متطلبات الأمن القضائي والقانوني ببلادنا.</a:t>
            </a:r>
            <a:r>
              <a:rPr lang="fr-FR" sz="2200" dirty="0"/>
              <a:t>.</a:t>
            </a:r>
          </a:p>
          <a:p>
            <a:pPr lvl="0" algn="just" rtl="1"/>
            <a:r>
              <a:rPr lang="ar-MA" sz="2200" dirty="0" smtClean="0"/>
              <a:t>-  </a:t>
            </a:r>
            <a:r>
              <a:rPr lang="ar-AE" sz="2200" dirty="0" smtClean="0"/>
              <a:t>ورغم </a:t>
            </a:r>
            <a:r>
              <a:rPr lang="ar-AE" sz="2200" dirty="0"/>
              <a:t>أهمية التنصيص على المبادئ التدبيرية ضمن الترسانة القانونية المنظمة لصفقات الجماعات الترابية إلا أنه لازال تنزيل مقتضياتها يعرف الكثير من الإكراهات تعوق فعالية هذه المبادئ على نظام الحكامة الجيدة في مجال الصفقات العمومية، ذلك أن مسألة التنزيل الفعلي لها يستوجب بالضرورة العمل على تكريس آليات وقواعد واضحة ضمن متن مرسوم 20 مارس 2013، وكذا في الأنظمة القانونية المنظمة للجماعات الترابية بصفة عامة، وبالخصوص ذات الصلة المباشرة بتدبيرها المالي.</a:t>
            </a:r>
            <a:endParaRPr lang="fr-FR" sz="2200" dirty="0"/>
          </a:p>
          <a:p>
            <a:pPr algn="just"/>
            <a:r>
              <a:rPr lang="ar-MA" sz="2200" dirty="0"/>
              <a:t> </a:t>
            </a:r>
            <a:endParaRPr lang="fr-FR" sz="2200" dirty="0"/>
          </a:p>
          <a:p>
            <a:pPr lvl="0" algn="just" rtl="1"/>
            <a:endParaRPr lang="ar-MA" sz="2200" b="1" dirty="0" smtClean="0"/>
          </a:p>
          <a:p>
            <a:pPr algn="just" rtl="1"/>
            <a:endParaRPr lang="fr-FR" sz="2200" dirty="0"/>
          </a:p>
          <a:p>
            <a:pPr algn="just" rtl="1"/>
            <a:endParaRPr sz="2200" dirty="0">
              <a:latin typeface="Arial"/>
              <a:cs typeface="Arial"/>
            </a:endParaRPr>
          </a:p>
        </p:txBody>
      </p:sp>
      <p:sp>
        <p:nvSpPr>
          <p:cNvPr id="19" name="object 2"/>
          <p:cNvSpPr txBox="1">
            <a:spLocks noGrp="1"/>
          </p:cNvSpPr>
          <p:nvPr>
            <p:ph type="title"/>
          </p:nvPr>
        </p:nvSpPr>
        <p:spPr>
          <a:xfrm>
            <a:off x="1033462" y="88518"/>
            <a:ext cx="10072433" cy="660374"/>
          </a:xfrm>
          <a:prstGeom prst="rect">
            <a:avLst/>
          </a:prstGeom>
        </p:spPr>
        <p:txBody>
          <a:bodyPr vert="horz" wrap="square" lIns="0" tIns="16510" rIns="0" bIns="0" rtlCol="0">
            <a:spAutoFit/>
          </a:bodyPr>
          <a:lstStyle/>
          <a:p>
            <a:pPr marL="90170" algn="ctr">
              <a:lnSpc>
                <a:spcPts val="5560"/>
              </a:lnSpc>
            </a:pPr>
            <a:r>
              <a:rPr lang="ar-DZ" dirty="0">
                <a:solidFill>
                  <a:srgbClr val="FF0000"/>
                </a:solidFill>
                <a:effectLst>
                  <a:outerShdw blurRad="38100" dist="38100" dir="2700000" algn="tl">
                    <a:srgbClr val="000000">
                      <a:alpha val="43137"/>
                    </a:srgbClr>
                  </a:outerShdw>
                </a:effectLst>
              </a:rPr>
              <a:t>الخلاصات والنتائج</a:t>
            </a:r>
            <a:endParaRPr lang="fr-FR" dirty="0">
              <a:solidFill>
                <a:srgbClr val="FF0000"/>
              </a:solidFill>
              <a:effectLst>
                <a:outerShdw blurRad="38100" dist="38100" dir="2700000" algn="tl">
                  <a:srgbClr val="000000">
                    <a:alpha val="43137"/>
                  </a:srgbClr>
                </a:outerShdw>
              </a:effectLst>
            </a:endParaRPr>
          </a:p>
        </p:txBody>
      </p:sp>
      <p:sp>
        <p:nvSpPr>
          <p:cNvPr id="2" name="Flèche gauche 1"/>
          <p:cNvSpPr/>
          <p:nvPr/>
        </p:nvSpPr>
        <p:spPr>
          <a:xfrm>
            <a:off x="10756392" y="2191893"/>
            <a:ext cx="826008"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Flèche gauche 16"/>
          <p:cNvSpPr/>
          <p:nvPr/>
        </p:nvSpPr>
        <p:spPr>
          <a:xfrm>
            <a:off x="10869422" y="4253146"/>
            <a:ext cx="712978"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Flèche gauche 19"/>
          <p:cNvSpPr/>
          <p:nvPr/>
        </p:nvSpPr>
        <p:spPr>
          <a:xfrm>
            <a:off x="10840847" y="5472112"/>
            <a:ext cx="741553"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 name="Espace réservé du numéro de diapositive 20"/>
          <p:cNvSpPr>
            <a:spLocks noGrp="1"/>
          </p:cNvSpPr>
          <p:nvPr>
            <p:ph type="sldNum" sz="quarter" idx="7"/>
          </p:nvPr>
        </p:nvSpPr>
        <p:spPr/>
        <p:txBody>
          <a:bodyPr/>
          <a:lstStyle/>
          <a:p>
            <a:fld id="{B6F15528-21DE-4FAA-801E-634DDDAF4B2B}" type="slidenum">
              <a:rPr lang="fr-FR" smtClean="0"/>
              <a:pPr/>
              <a:t>26</a:t>
            </a:fld>
            <a:endParaRPr lang="fr-FR"/>
          </a:p>
        </p:txBody>
      </p:sp>
    </p:spTree>
    <p:extLst>
      <p:ext uri="{BB962C8B-B14F-4D97-AF65-F5344CB8AC3E}">
        <p14:creationId xmlns:p14="http://schemas.microsoft.com/office/powerpoint/2010/main" xmlns="" val="196351071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p:nvPr/>
        </p:nvSpPr>
        <p:spPr>
          <a:xfrm>
            <a:off x="681037" y="700151"/>
            <a:ext cx="352425" cy="381000"/>
          </a:xfrm>
          <a:custGeom>
            <a:avLst/>
            <a:gdLst/>
            <a:ahLst/>
            <a:cxnLst/>
            <a:rect l="l" t="t" r="r" b="b"/>
            <a:pathLst>
              <a:path w="352425" h="381000">
                <a:moveTo>
                  <a:pt x="176212" y="0"/>
                </a:moveTo>
                <a:lnTo>
                  <a:pt x="0" y="190500"/>
                </a:lnTo>
                <a:lnTo>
                  <a:pt x="176212" y="381000"/>
                </a:lnTo>
                <a:lnTo>
                  <a:pt x="352425" y="190500"/>
                </a:lnTo>
                <a:lnTo>
                  <a:pt x="176212" y="0"/>
                </a:lnTo>
                <a:close/>
              </a:path>
            </a:pathLst>
          </a:custGeom>
          <a:solidFill>
            <a:srgbClr val="FFC000"/>
          </a:solidFill>
        </p:spPr>
        <p:txBody>
          <a:bodyPr wrap="square" lIns="0" tIns="0" rIns="0" bIns="0" rtlCol="0"/>
          <a:lstStyle/>
          <a:p>
            <a:endParaRPr/>
          </a:p>
        </p:txBody>
      </p:sp>
      <p:sp>
        <p:nvSpPr>
          <p:cNvPr id="5" name="object 5"/>
          <p:cNvSpPr/>
          <p:nvPr/>
        </p:nvSpPr>
        <p:spPr>
          <a:xfrm>
            <a:off x="681037" y="700151"/>
            <a:ext cx="352425" cy="381000"/>
          </a:xfrm>
          <a:custGeom>
            <a:avLst/>
            <a:gdLst/>
            <a:ahLst/>
            <a:cxnLst/>
            <a:rect l="l" t="t" r="r" b="b"/>
            <a:pathLst>
              <a:path w="352425" h="381000">
                <a:moveTo>
                  <a:pt x="0" y="190500"/>
                </a:moveTo>
                <a:lnTo>
                  <a:pt x="176212" y="0"/>
                </a:lnTo>
                <a:lnTo>
                  <a:pt x="352425" y="190500"/>
                </a:lnTo>
                <a:lnTo>
                  <a:pt x="176212" y="381000"/>
                </a:lnTo>
                <a:lnTo>
                  <a:pt x="0" y="190500"/>
                </a:lnTo>
                <a:close/>
              </a:path>
            </a:pathLst>
          </a:custGeom>
          <a:ln w="9534">
            <a:solidFill>
              <a:srgbClr val="FFFFFF"/>
            </a:solidFill>
          </a:ln>
        </p:spPr>
        <p:txBody>
          <a:bodyPr wrap="square" lIns="0" tIns="0" rIns="0" bIns="0" rtlCol="0"/>
          <a:lstStyle/>
          <a:p>
            <a:endParaRPr/>
          </a:p>
        </p:txBody>
      </p:sp>
      <p:sp>
        <p:nvSpPr>
          <p:cNvPr id="6" name="object 6"/>
          <p:cNvSpPr/>
          <p:nvPr/>
        </p:nvSpPr>
        <p:spPr>
          <a:xfrm>
            <a:off x="433387" y="433451"/>
            <a:ext cx="400050" cy="457200"/>
          </a:xfrm>
          <a:custGeom>
            <a:avLst/>
            <a:gdLst/>
            <a:ahLst/>
            <a:cxnLst/>
            <a:rect l="l" t="t" r="r" b="b"/>
            <a:pathLst>
              <a:path w="400050" h="457200">
                <a:moveTo>
                  <a:pt x="200025" y="0"/>
                </a:moveTo>
                <a:lnTo>
                  <a:pt x="0" y="228600"/>
                </a:lnTo>
                <a:lnTo>
                  <a:pt x="200025" y="457200"/>
                </a:lnTo>
                <a:lnTo>
                  <a:pt x="400050" y="228600"/>
                </a:lnTo>
                <a:lnTo>
                  <a:pt x="200025" y="0"/>
                </a:lnTo>
                <a:close/>
              </a:path>
            </a:pathLst>
          </a:custGeom>
          <a:solidFill>
            <a:srgbClr val="6FAC46"/>
          </a:solidFill>
        </p:spPr>
        <p:txBody>
          <a:bodyPr wrap="square" lIns="0" tIns="0" rIns="0" bIns="0" rtlCol="0"/>
          <a:lstStyle/>
          <a:p>
            <a:endParaRPr/>
          </a:p>
        </p:txBody>
      </p:sp>
      <p:sp>
        <p:nvSpPr>
          <p:cNvPr id="7" name="object 7"/>
          <p:cNvSpPr/>
          <p:nvPr/>
        </p:nvSpPr>
        <p:spPr>
          <a:xfrm>
            <a:off x="433387" y="433451"/>
            <a:ext cx="400050" cy="457200"/>
          </a:xfrm>
          <a:custGeom>
            <a:avLst/>
            <a:gdLst/>
            <a:ahLst/>
            <a:cxnLst/>
            <a:rect l="l" t="t" r="r" b="b"/>
            <a:pathLst>
              <a:path w="400050" h="457200">
                <a:moveTo>
                  <a:pt x="0" y="228600"/>
                </a:moveTo>
                <a:lnTo>
                  <a:pt x="200025" y="0"/>
                </a:lnTo>
                <a:lnTo>
                  <a:pt x="400050" y="228600"/>
                </a:lnTo>
                <a:lnTo>
                  <a:pt x="200025" y="457200"/>
                </a:lnTo>
                <a:lnTo>
                  <a:pt x="0" y="228600"/>
                </a:lnTo>
                <a:close/>
              </a:path>
            </a:pathLst>
          </a:custGeom>
          <a:ln w="9534">
            <a:solidFill>
              <a:srgbClr val="FFFFFF"/>
            </a:solidFill>
          </a:ln>
        </p:spPr>
        <p:txBody>
          <a:bodyPr wrap="square" lIns="0" tIns="0" rIns="0" bIns="0" rtlCol="0"/>
          <a:lstStyle/>
          <a:p>
            <a:endParaRPr/>
          </a:p>
        </p:txBody>
      </p:sp>
      <p:sp>
        <p:nvSpPr>
          <p:cNvPr id="8" name="object 8"/>
          <p:cNvSpPr/>
          <p:nvPr/>
        </p:nvSpPr>
        <p:spPr>
          <a:xfrm>
            <a:off x="395287" y="919225"/>
            <a:ext cx="476250" cy="466725"/>
          </a:xfrm>
          <a:custGeom>
            <a:avLst/>
            <a:gdLst/>
            <a:ahLst/>
            <a:cxnLst/>
            <a:rect l="l" t="t" r="r" b="b"/>
            <a:pathLst>
              <a:path w="476250" h="466725">
                <a:moveTo>
                  <a:pt x="238125" y="0"/>
                </a:moveTo>
                <a:lnTo>
                  <a:pt x="0" y="233299"/>
                </a:lnTo>
                <a:lnTo>
                  <a:pt x="238125" y="466725"/>
                </a:lnTo>
                <a:lnTo>
                  <a:pt x="476250" y="233299"/>
                </a:lnTo>
                <a:lnTo>
                  <a:pt x="238125" y="0"/>
                </a:lnTo>
                <a:close/>
              </a:path>
            </a:pathLst>
          </a:custGeom>
          <a:solidFill>
            <a:srgbClr val="A4A4A4"/>
          </a:solidFill>
        </p:spPr>
        <p:txBody>
          <a:bodyPr wrap="square" lIns="0" tIns="0" rIns="0" bIns="0" rtlCol="0"/>
          <a:lstStyle/>
          <a:p>
            <a:endParaRPr/>
          </a:p>
        </p:txBody>
      </p:sp>
      <p:sp>
        <p:nvSpPr>
          <p:cNvPr id="9" name="object 9"/>
          <p:cNvSpPr/>
          <p:nvPr/>
        </p:nvSpPr>
        <p:spPr>
          <a:xfrm>
            <a:off x="395287" y="919225"/>
            <a:ext cx="476250" cy="466725"/>
          </a:xfrm>
          <a:custGeom>
            <a:avLst/>
            <a:gdLst/>
            <a:ahLst/>
            <a:cxnLst/>
            <a:rect l="l" t="t" r="r" b="b"/>
            <a:pathLst>
              <a:path w="476250" h="466725">
                <a:moveTo>
                  <a:pt x="0" y="233299"/>
                </a:moveTo>
                <a:lnTo>
                  <a:pt x="238125" y="0"/>
                </a:lnTo>
                <a:lnTo>
                  <a:pt x="476250" y="233299"/>
                </a:lnTo>
                <a:lnTo>
                  <a:pt x="238125" y="466725"/>
                </a:lnTo>
                <a:lnTo>
                  <a:pt x="0" y="233299"/>
                </a:lnTo>
                <a:close/>
              </a:path>
            </a:pathLst>
          </a:custGeom>
          <a:ln w="9534">
            <a:solidFill>
              <a:srgbClr val="FFFFFF"/>
            </a:solidFill>
          </a:ln>
        </p:spPr>
        <p:txBody>
          <a:bodyPr wrap="square" lIns="0" tIns="0" rIns="0" bIns="0" rtlCol="0"/>
          <a:lstStyle/>
          <a:p>
            <a:endParaRPr/>
          </a:p>
        </p:txBody>
      </p:sp>
      <p:sp>
        <p:nvSpPr>
          <p:cNvPr id="10" name="object 10"/>
          <p:cNvSpPr/>
          <p:nvPr/>
        </p:nvSpPr>
        <p:spPr>
          <a:xfrm>
            <a:off x="11330051" y="1900301"/>
            <a:ext cx="57150" cy="3265804"/>
          </a:xfrm>
          <a:custGeom>
            <a:avLst/>
            <a:gdLst/>
            <a:ahLst/>
            <a:cxnLst/>
            <a:rect l="l" t="t" r="r" b="b"/>
            <a:pathLst>
              <a:path w="57150" h="3265804">
                <a:moveTo>
                  <a:pt x="0" y="0"/>
                </a:moveTo>
                <a:lnTo>
                  <a:pt x="56769" y="3265551"/>
                </a:lnTo>
              </a:path>
            </a:pathLst>
          </a:custGeom>
          <a:ln w="9534">
            <a:solidFill>
              <a:srgbClr val="BCD6ED"/>
            </a:solidFill>
          </a:ln>
        </p:spPr>
        <p:txBody>
          <a:bodyPr wrap="square" lIns="0" tIns="0" rIns="0" bIns="0" rtlCol="0"/>
          <a:lstStyle/>
          <a:p>
            <a:endParaRPr/>
          </a:p>
        </p:txBody>
      </p:sp>
      <p:sp>
        <p:nvSpPr>
          <p:cNvPr id="11" name="object 11"/>
          <p:cNvSpPr/>
          <p:nvPr/>
        </p:nvSpPr>
        <p:spPr>
          <a:xfrm>
            <a:off x="10963275" y="1895475"/>
            <a:ext cx="723900" cy="619125"/>
          </a:xfrm>
          <a:prstGeom prst="rect">
            <a:avLst/>
          </a:prstGeom>
          <a:blipFill>
            <a:blip r:embed="rId2" cstate="print"/>
            <a:stretch>
              <a:fillRect/>
            </a:stretch>
          </a:blipFill>
        </p:spPr>
        <p:txBody>
          <a:bodyPr wrap="square" lIns="0" tIns="0" rIns="0" bIns="0" rtlCol="0"/>
          <a:lstStyle/>
          <a:p>
            <a:endParaRPr/>
          </a:p>
        </p:txBody>
      </p:sp>
      <p:sp>
        <p:nvSpPr>
          <p:cNvPr id="12" name="object 12"/>
          <p:cNvSpPr/>
          <p:nvPr/>
        </p:nvSpPr>
        <p:spPr>
          <a:xfrm>
            <a:off x="10963275" y="2676525"/>
            <a:ext cx="723900" cy="628650"/>
          </a:xfrm>
          <a:prstGeom prst="rect">
            <a:avLst/>
          </a:prstGeom>
          <a:blipFill>
            <a:blip r:embed="rId3" cstate="print"/>
            <a:stretch>
              <a:fillRect/>
            </a:stretch>
          </a:blipFill>
        </p:spPr>
        <p:txBody>
          <a:bodyPr wrap="square" lIns="0" tIns="0" rIns="0" bIns="0" rtlCol="0"/>
          <a:lstStyle/>
          <a:p>
            <a:endParaRPr/>
          </a:p>
        </p:txBody>
      </p:sp>
      <p:sp>
        <p:nvSpPr>
          <p:cNvPr id="13" name="object 13"/>
          <p:cNvSpPr/>
          <p:nvPr/>
        </p:nvSpPr>
        <p:spPr>
          <a:xfrm>
            <a:off x="10963275" y="3467100"/>
            <a:ext cx="723900" cy="619125"/>
          </a:xfrm>
          <a:prstGeom prst="rect">
            <a:avLst/>
          </a:prstGeom>
          <a:blipFill>
            <a:blip r:embed="rId4" cstate="print"/>
            <a:stretch>
              <a:fillRect/>
            </a:stretch>
          </a:blipFill>
        </p:spPr>
        <p:txBody>
          <a:bodyPr wrap="square" lIns="0" tIns="0" rIns="0" bIns="0" rtlCol="0"/>
          <a:lstStyle/>
          <a:p>
            <a:endParaRPr/>
          </a:p>
        </p:txBody>
      </p:sp>
      <p:sp>
        <p:nvSpPr>
          <p:cNvPr id="14" name="object 14"/>
          <p:cNvSpPr/>
          <p:nvPr/>
        </p:nvSpPr>
        <p:spPr>
          <a:xfrm>
            <a:off x="10963275" y="4257675"/>
            <a:ext cx="723900" cy="628650"/>
          </a:xfrm>
          <a:prstGeom prst="rect">
            <a:avLst/>
          </a:prstGeom>
          <a:blipFill>
            <a:blip r:embed="rId5" cstate="print"/>
            <a:stretch>
              <a:fillRect/>
            </a:stretch>
          </a:blipFill>
        </p:spPr>
        <p:txBody>
          <a:bodyPr wrap="square" lIns="0" tIns="0" rIns="0" bIns="0" rtlCol="0"/>
          <a:lstStyle/>
          <a:p>
            <a:endParaRPr/>
          </a:p>
        </p:txBody>
      </p:sp>
      <p:sp>
        <p:nvSpPr>
          <p:cNvPr id="15" name="object 15"/>
          <p:cNvSpPr/>
          <p:nvPr/>
        </p:nvSpPr>
        <p:spPr>
          <a:xfrm>
            <a:off x="11020425" y="5153025"/>
            <a:ext cx="714375" cy="638175"/>
          </a:xfrm>
          <a:prstGeom prst="rect">
            <a:avLst/>
          </a:prstGeom>
          <a:blipFill>
            <a:blip r:embed="rId6" cstate="print"/>
            <a:stretch>
              <a:fillRect/>
            </a:stretch>
          </a:blipFill>
        </p:spPr>
        <p:txBody>
          <a:bodyPr wrap="square" lIns="0" tIns="0" rIns="0" bIns="0" rtlCol="0"/>
          <a:lstStyle/>
          <a:p>
            <a:endParaRPr/>
          </a:p>
        </p:txBody>
      </p:sp>
      <p:sp>
        <p:nvSpPr>
          <p:cNvPr id="16" name="object 16"/>
          <p:cNvSpPr txBox="1"/>
          <p:nvPr/>
        </p:nvSpPr>
        <p:spPr>
          <a:xfrm>
            <a:off x="1416050" y="1140961"/>
            <a:ext cx="9207500" cy="1188787"/>
          </a:xfrm>
          <a:prstGeom prst="rect">
            <a:avLst/>
          </a:prstGeom>
        </p:spPr>
        <p:txBody>
          <a:bodyPr vert="horz" wrap="square" lIns="0" tIns="16510" rIns="0" bIns="0" rtlCol="0">
            <a:spAutoFit/>
          </a:bodyPr>
          <a:lstStyle/>
          <a:p>
            <a:pPr algn="just" rtl="1"/>
            <a:r>
              <a:rPr lang="ar-MA" sz="2400" dirty="0" smtClean="0"/>
              <a:t>   </a:t>
            </a:r>
            <a:endParaRPr lang="fr-FR" sz="2400" dirty="0"/>
          </a:p>
          <a:p>
            <a:pPr marR="54610" algn="just" rtl="1">
              <a:lnSpc>
                <a:spcPct val="100000"/>
              </a:lnSpc>
              <a:spcBef>
                <a:spcPts val="2850"/>
              </a:spcBef>
            </a:pPr>
            <a:r>
              <a:rPr lang="ar-MA" sz="2800" dirty="0" smtClean="0"/>
              <a:t>    </a:t>
            </a:r>
            <a:endParaRPr sz="2800" dirty="0">
              <a:latin typeface="Arial"/>
              <a:cs typeface="Arial"/>
            </a:endParaRPr>
          </a:p>
        </p:txBody>
      </p:sp>
      <p:sp>
        <p:nvSpPr>
          <p:cNvPr id="18" name="object 16"/>
          <p:cNvSpPr txBox="1"/>
          <p:nvPr/>
        </p:nvSpPr>
        <p:spPr>
          <a:xfrm>
            <a:off x="933450" y="1101584"/>
            <a:ext cx="9750425" cy="6172202"/>
          </a:xfrm>
          <a:prstGeom prst="rect">
            <a:avLst/>
          </a:prstGeom>
        </p:spPr>
        <p:txBody>
          <a:bodyPr vert="horz" wrap="square" lIns="0" tIns="16510" rIns="0" bIns="0" rtlCol="0">
            <a:spAutoFit/>
          </a:bodyPr>
          <a:lstStyle/>
          <a:p>
            <a:pPr lvl="0" algn="just" rtl="1"/>
            <a:r>
              <a:rPr lang="ar-MA" sz="2200" dirty="0" smtClean="0"/>
              <a:t>- </a:t>
            </a:r>
            <a:r>
              <a:rPr lang="ar-AE" sz="2400" dirty="0"/>
              <a:t>إن تبني المغرب لنظام تعدد الأجهزة الرقابية رغم الأهمية التي يكتسيها في الرقابة على المال العام بصفة عامة، إلا أنه يثير العديد من الإشكالات المؤسساتية والتنظيمية التي تؤثر على نظام الحكامة الجيدة المراد تحقيقه على صفقات الجماعات الترابية</a:t>
            </a:r>
            <a:r>
              <a:rPr lang="fr-FR" sz="2400" dirty="0"/>
              <a:t>.</a:t>
            </a:r>
          </a:p>
          <a:p>
            <a:pPr lvl="0" algn="just" rtl="1"/>
            <a:r>
              <a:rPr lang="ar-MA" sz="2400" dirty="0" smtClean="0"/>
              <a:t>-  </a:t>
            </a:r>
            <a:r>
              <a:rPr lang="ar-AE" sz="2400" dirty="0" smtClean="0"/>
              <a:t>فرغم </a:t>
            </a:r>
            <a:r>
              <a:rPr lang="ar-AE" sz="2400" dirty="0"/>
              <a:t>وجود ترابط واضح بين مختلف الأجهزة المتدخلة، إلا أنه يلاحظ اختلاف في طريقة اشتغالها، إذ يبقى المجلس الأعلى للحسابات والمجالس الجهوية أهم المؤسسات الفاعلة في منظومة الرقابة على صفقات الجماعات الترابية، بحكم تغطيته لكافة المراحل التي تمر منها الصفقة، بالإضافة الى امتداد هذه الرقابة إلى الأشخاص المعنوية الخاصة، عندما يتعلق الأمر بعلاقة مالية قائمة بينها، وبين جماعة ترابية من أجل الحيلولة دون حدوث مخالفة للقوانين والضوابط المالية المعمول بها ومعاقبة مرتكبيها</a:t>
            </a:r>
            <a:r>
              <a:rPr lang="fr-FR" sz="2400" dirty="0"/>
              <a:t>.</a:t>
            </a:r>
          </a:p>
          <a:p>
            <a:pPr lvl="0" algn="just" rtl="1"/>
            <a:r>
              <a:rPr lang="ar-MA" sz="2400" dirty="0" smtClean="0"/>
              <a:t>-  </a:t>
            </a:r>
            <a:r>
              <a:rPr lang="ar-AE" sz="2400" dirty="0" smtClean="0"/>
              <a:t>غير </a:t>
            </a:r>
            <a:r>
              <a:rPr lang="ar-AE" sz="2400" dirty="0"/>
              <a:t>أن هذا التعدد في الأجهزة يطرح إشكالية </a:t>
            </a:r>
            <a:r>
              <a:rPr lang="ar-AE" sz="2400" dirty="0" err="1"/>
              <a:t>الالتقائية</a:t>
            </a:r>
            <a:r>
              <a:rPr lang="ar-AE" sz="2400" dirty="0"/>
              <a:t> وتباين الأدوار وتشتت المجهودات في ظل حجم المجهودات المبذولة من قبل هاته المؤسسات، وبالنظر الى الكم الهائل للوحدات الترابية على الصعيد الوطني وما تطلقه من صفقات، مما يطرح بدوره العديد من الإكراهات على هاته الأجهزة ويزيد من محدوديتها قلة الموارد البشرية والمالية، المرصودة لتتبع ومراقبة صرف المال العام والذي تشكل الصفقات العمومية إحدى تجلياته</a:t>
            </a:r>
            <a:r>
              <a:rPr lang="fr-FR" sz="2400" dirty="0"/>
              <a:t>.</a:t>
            </a:r>
          </a:p>
          <a:p>
            <a:pPr lvl="0" algn="just" rtl="1"/>
            <a:r>
              <a:rPr lang="ar-MA" sz="2200" dirty="0"/>
              <a:t> </a:t>
            </a:r>
            <a:endParaRPr lang="fr-FR" sz="2200" dirty="0"/>
          </a:p>
          <a:p>
            <a:pPr lvl="0" algn="just" rtl="1"/>
            <a:endParaRPr lang="ar-MA" sz="2200" b="1" dirty="0" smtClean="0"/>
          </a:p>
          <a:p>
            <a:pPr algn="just" rtl="1"/>
            <a:endParaRPr lang="fr-FR" sz="2200" dirty="0"/>
          </a:p>
          <a:p>
            <a:pPr algn="just" rtl="1"/>
            <a:endParaRPr sz="2200" dirty="0">
              <a:latin typeface="Arial"/>
              <a:cs typeface="Arial"/>
            </a:endParaRPr>
          </a:p>
        </p:txBody>
      </p:sp>
      <p:sp>
        <p:nvSpPr>
          <p:cNvPr id="17" name="object 2"/>
          <p:cNvSpPr txBox="1">
            <a:spLocks noGrp="1"/>
          </p:cNvSpPr>
          <p:nvPr>
            <p:ph type="title"/>
          </p:nvPr>
        </p:nvSpPr>
        <p:spPr>
          <a:xfrm>
            <a:off x="1033462" y="88518"/>
            <a:ext cx="10072433" cy="660374"/>
          </a:xfrm>
          <a:prstGeom prst="rect">
            <a:avLst/>
          </a:prstGeom>
        </p:spPr>
        <p:txBody>
          <a:bodyPr vert="horz" wrap="square" lIns="0" tIns="16510" rIns="0" bIns="0" rtlCol="0">
            <a:spAutoFit/>
          </a:bodyPr>
          <a:lstStyle/>
          <a:p>
            <a:pPr marL="90170" algn="ctr">
              <a:lnSpc>
                <a:spcPts val="5560"/>
              </a:lnSpc>
            </a:pPr>
            <a:r>
              <a:rPr lang="ar-DZ" dirty="0">
                <a:solidFill>
                  <a:srgbClr val="FF0000"/>
                </a:solidFill>
                <a:effectLst>
                  <a:outerShdw blurRad="38100" dist="38100" dir="2700000" algn="tl">
                    <a:srgbClr val="000000">
                      <a:alpha val="43137"/>
                    </a:srgbClr>
                  </a:outerShdw>
                </a:effectLst>
              </a:rPr>
              <a:t>الخلاصات والنتائج</a:t>
            </a:r>
            <a:endParaRPr lang="fr-FR" dirty="0">
              <a:solidFill>
                <a:srgbClr val="FF0000"/>
              </a:solidFill>
              <a:effectLst>
                <a:outerShdw blurRad="38100" dist="38100" dir="2700000" algn="tl">
                  <a:srgbClr val="000000">
                    <a:alpha val="43137"/>
                  </a:srgbClr>
                </a:outerShdw>
              </a:effectLst>
            </a:endParaRPr>
          </a:p>
        </p:txBody>
      </p:sp>
      <p:sp>
        <p:nvSpPr>
          <p:cNvPr id="2" name="Flèche gauche 1"/>
          <p:cNvSpPr/>
          <p:nvPr/>
        </p:nvSpPr>
        <p:spPr>
          <a:xfrm>
            <a:off x="10888407" y="1493038"/>
            <a:ext cx="798767"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Flèche gauche 2"/>
          <p:cNvSpPr/>
          <p:nvPr/>
        </p:nvSpPr>
        <p:spPr>
          <a:xfrm>
            <a:off x="10840847" y="2982468"/>
            <a:ext cx="846327"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Flèche gauche 18"/>
          <p:cNvSpPr/>
          <p:nvPr/>
        </p:nvSpPr>
        <p:spPr>
          <a:xfrm>
            <a:off x="10864626" y="4923789"/>
            <a:ext cx="846327"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Espace réservé du numéro de diapositive 19"/>
          <p:cNvSpPr>
            <a:spLocks noGrp="1"/>
          </p:cNvSpPr>
          <p:nvPr>
            <p:ph type="sldNum" sz="quarter" idx="7"/>
          </p:nvPr>
        </p:nvSpPr>
        <p:spPr/>
        <p:txBody>
          <a:bodyPr/>
          <a:lstStyle/>
          <a:p>
            <a:fld id="{B6F15528-21DE-4FAA-801E-634DDDAF4B2B}" type="slidenum">
              <a:rPr lang="fr-FR" smtClean="0"/>
              <a:pPr/>
              <a:t>27</a:t>
            </a:fld>
            <a:endParaRPr lang="fr-FR"/>
          </a:p>
        </p:txBody>
      </p:sp>
    </p:spTree>
    <p:extLst>
      <p:ext uri="{BB962C8B-B14F-4D97-AF65-F5344CB8AC3E}">
        <p14:creationId xmlns:p14="http://schemas.microsoft.com/office/powerpoint/2010/main" xmlns="" val="410548607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933450" y="790575"/>
            <a:ext cx="10172700" cy="190500"/>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681037" y="700151"/>
            <a:ext cx="352425" cy="381000"/>
          </a:xfrm>
          <a:custGeom>
            <a:avLst/>
            <a:gdLst/>
            <a:ahLst/>
            <a:cxnLst/>
            <a:rect l="l" t="t" r="r" b="b"/>
            <a:pathLst>
              <a:path w="352425" h="381000">
                <a:moveTo>
                  <a:pt x="176212" y="0"/>
                </a:moveTo>
                <a:lnTo>
                  <a:pt x="0" y="190500"/>
                </a:lnTo>
                <a:lnTo>
                  <a:pt x="176212" y="381000"/>
                </a:lnTo>
                <a:lnTo>
                  <a:pt x="352425" y="190500"/>
                </a:lnTo>
                <a:lnTo>
                  <a:pt x="176212" y="0"/>
                </a:lnTo>
                <a:close/>
              </a:path>
            </a:pathLst>
          </a:custGeom>
          <a:solidFill>
            <a:srgbClr val="FFC000"/>
          </a:solidFill>
        </p:spPr>
        <p:txBody>
          <a:bodyPr wrap="square" lIns="0" tIns="0" rIns="0" bIns="0" rtlCol="0"/>
          <a:lstStyle/>
          <a:p>
            <a:endParaRPr/>
          </a:p>
        </p:txBody>
      </p:sp>
      <p:sp>
        <p:nvSpPr>
          <p:cNvPr id="5" name="object 5"/>
          <p:cNvSpPr/>
          <p:nvPr/>
        </p:nvSpPr>
        <p:spPr>
          <a:xfrm>
            <a:off x="681037" y="700151"/>
            <a:ext cx="352425" cy="381000"/>
          </a:xfrm>
          <a:custGeom>
            <a:avLst/>
            <a:gdLst/>
            <a:ahLst/>
            <a:cxnLst/>
            <a:rect l="l" t="t" r="r" b="b"/>
            <a:pathLst>
              <a:path w="352425" h="381000">
                <a:moveTo>
                  <a:pt x="0" y="190500"/>
                </a:moveTo>
                <a:lnTo>
                  <a:pt x="176212" y="0"/>
                </a:lnTo>
                <a:lnTo>
                  <a:pt x="352425" y="190500"/>
                </a:lnTo>
                <a:lnTo>
                  <a:pt x="176212" y="381000"/>
                </a:lnTo>
                <a:lnTo>
                  <a:pt x="0" y="190500"/>
                </a:lnTo>
                <a:close/>
              </a:path>
            </a:pathLst>
          </a:custGeom>
          <a:ln w="9534">
            <a:solidFill>
              <a:srgbClr val="FFFFFF"/>
            </a:solidFill>
          </a:ln>
        </p:spPr>
        <p:txBody>
          <a:bodyPr wrap="square" lIns="0" tIns="0" rIns="0" bIns="0" rtlCol="0"/>
          <a:lstStyle/>
          <a:p>
            <a:endParaRPr/>
          </a:p>
        </p:txBody>
      </p:sp>
      <p:sp>
        <p:nvSpPr>
          <p:cNvPr id="6" name="object 6"/>
          <p:cNvSpPr/>
          <p:nvPr/>
        </p:nvSpPr>
        <p:spPr>
          <a:xfrm>
            <a:off x="433387" y="433451"/>
            <a:ext cx="400050" cy="457200"/>
          </a:xfrm>
          <a:custGeom>
            <a:avLst/>
            <a:gdLst/>
            <a:ahLst/>
            <a:cxnLst/>
            <a:rect l="l" t="t" r="r" b="b"/>
            <a:pathLst>
              <a:path w="400050" h="457200">
                <a:moveTo>
                  <a:pt x="200025" y="0"/>
                </a:moveTo>
                <a:lnTo>
                  <a:pt x="0" y="228600"/>
                </a:lnTo>
                <a:lnTo>
                  <a:pt x="200025" y="457200"/>
                </a:lnTo>
                <a:lnTo>
                  <a:pt x="400050" y="228600"/>
                </a:lnTo>
                <a:lnTo>
                  <a:pt x="200025" y="0"/>
                </a:lnTo>
                <a:close/>
              </a:path>
            </a:pathLst>
          </a:custGeom>
          <a:solidFill>
            <a:srgbClr val="6FAC46"/>
          </a:solidFill>
        </p:spPr>
        <p:txBody>
          <a:bodyPr wrap="square" lIns="0" tIns="0" rIns="0" bIns="0" rtlCol="0"/>
          <a:lstStyle/>
          <a:p>
            <a:endParaRPr/>
          </a:p>
        </p:txBody>
      </p:sp>
      <p:sp>
        <p:nvSpPr>
          <p:cNvPr id="7" name="object 7"/>
          <p:cNvSpPr/>
          <p:nvPr/>
        </p:nvSpPr>
        <p:spPr>
          <a:xfrm>
            <a:off x="433387" y="433451"/>
            <a:ext cx="400050" cy="457200"/>
          </a:xfrm>
          <a:custGeom>
            <a:avLst/>
            <a:gdLst/>
            <a:ahLst/>
            <a:cxnLst/>
            <a:rect l="l" t="t" r="r" b="b"/>
            <a:pathLst>
              <a:path w="400050" h="457200">
                <a:moveTo>
                  <a:pt x="0" y="228600"/>
                </a:moveTo>
                <a:lnTo>
                  <a:pt x="200025" y="0"/>
                </a:lnTo>
                <a:lnTo>
                  <a:pt x="400050" y="228600"/>
                </a:lnTo>
                <a:lnTo>
                  <a:pt x="200025" y="457200"/>
                </a:lnTo>
                <a:lnTo>
                  <a:pt x="0" y="228600"/>
                </a:lnTo>
                <a:close/>
              </a:path>
            </a:pathLst>
          </a:custGeom>
          <a:ln w="9534">
            <a:solidFill>
              <a:srgbClr val="FFFFFF"/>
            </a:solidFill>
          </a:ln>
        </p:spPr>
        <p:txBody>
          <a:bodyPr wrap="square" lIns="0" tIns="0" rIns="0" bIns="0" rtlCol="0"/>
          <a:lstStyle/>
          <a:p>
            <a:endParaRPr/>
          </a:p>
        </p:txBody>
      </p:sp>
      <p:sp>
        <p:nvSpPr>
          <p:cNvPr id="8" name="object 8"/>
          <p:cNvSpPr/>
          <p:nvPr/>
        </p:nvSpPr>
        <p:spPr>
          <a:xfrm>
            <a:off x="395287" y="919225"/>
            <a:ext cx="476250" cy="466725"/>
          </a:xfrm>
          <a:custGeom>
            <a:avLst/>
            <a:gdLst/>
            <a:ahLst/>
            <a:cxnLst/>
            <a:rect l="l" t="t" r="r" b="b"/>
            <a:pathLst>
              <a:path w="476250" h="466725">
                <a:moveTo>
                  <a:pt x="238125" y="0"/>
                </a:moveTo>
                <a:lnTo>
                  <a:pt x="0" y="233299"/>
                </a:lnTo>
                <a:lnTo>
                  <a:pt x="238125" y="466725"/>
                </a:lnTo>
                <a:lnTo>
                  <a:pt x="476250" y="233299"/>
                </a:lnTo>
                <a:lnTo>
                  <a:pt x="238125" y="0"/>
                </a:lnTo>
                <a:close/>
              </a:path>
            </a:pathLst>
          </a:custGeom>
          <a:solidFill>
            <a:srgbClr val="A4A4A4"/>
          </a:solidFill>
        </p:spPr>
        <p:txBody>
          <a:bodyPr wrap="square" lIns="0" tIns="0" rIns="0" bIns="0" rtlCol="0"/>
          <a:lstStyle/>
          <a:p>
            <a:endParaRPr/>
          </a:p>
        </p:txBody>
      </p:sp>
      <p:sp>
        <p:nvSpPr>
          <p:cNvPr id="9" name="object 9"/>
          <p:cNvSpPr/>
          <p:nvPr/>
        </p:nvSpPr>
        <p:spPr>
          <a:xfrm>
            <a:off x="395287" y="919225"/>
            <a:ext cx="476250" cy="466725"/>
          </a:xfrm>
          <a:custGeom>
            <a:avLst/>
            <a:gdLst/>
            <a:ahLst/>
            <a:cxnLst/>
            <a:rect l="l" t="t" r="r" b="b"/>
            <a:pathLst>
              <a:path w="476250" h="466725">
                <a:moveTo>
                  <a:pt x="0" y="233299"/>
                </a:moveTo>
                <a:lnTo>
                  <a:pt x="238125" y="0"/>
                </a:lnTo>
                <a:lnTo>
                  <a:pt x="476250" y="233299"/>
                </a:lnTo>
                <a:lnTo>
                  <a:pt x="238125" y="466725"/>
                </a:lnTo>
                <a:lnTo>
                  <a:pt x="0" y="233299"/>
                </a:lnTo>
                <a:close/>
              </a:path>
            </a:pathLst>
          </a:custGeom>
          <a:ln w="9534">
            <a:solidFill>
              <a:srgbClr val="FFFFFF"/>
            </a:solidFill>
          </a:ln>
        </p:spPr>
        <p:txBody>
          <a:bodyPr wrap="square" lIns="0" tIns="0" rIns="0" bIns="0" rtlCol="0"/>
          <a:lstStyle/>
          <a:p>
            <a:endParaRPr/>
          </a:p>
        </p:txBody>
      </p:sp>
      <p:sp>
        <p:nvSpPr>
          <p:cNvPr id="10" name="object 10"/>
          <p:cNvSpPr/>
          <p:nvPr/>
        </p:nvSpPr>
        <p:spPr>
          <a:xfrm>
            <a:off x="11330051" y="1900301"/>
            <a:ext cx="57150" cy="3265804"/>
          </a:xfrm>
          <a:custGeom>
            <a:avLst/>
            <a:gdLst/>
            <a:ahLst/>
            <a:cxnLst/>
            <a:rect l="l" t="t" r="r" b="b"/>
            <a:pathLst>
              <a:path w="57150" h="3265804">
                <a:moveTo>
                  <a:pt x="0" y="0"/>
                </a:moveTo>
                <a:lnTo>
                  <a:pt x="56769" y="3265551"/>
                </a:lnTo>
              </a:path>
            </a:pathLst>
          </a:custGeom>
          <a:ln w="9534">
            <a:solidFill>
              <a:srgbClr val="BCD6ED"/>
            </a:solidFill>
          </a:ln>
        </p:spPr>
        <p:txBody>
          <a:bodyPr wrap="square" lIns="0" tIns="0" rIns="0" bIns="0" rtlCol="0"/>
          <a:lstStyle/>
          <a:p>
            <a:endParaRPr/>
          </a:p>
        </p:txBody>
      </p:sp>
      <p:sp>
        <p:nvSpPr>
          <p:cNvPr id="11" name="object 11"/>
          <p:cNvSpPr/>
          <p:nvPr/>
        </p:nvSpPr>
        <p:spPr>
          <a:xfrm>
            <a:off x="10963275" y="1895475"/>
            <a:ext cx="723900" cy="619125"/>
          </a:xfrm>
          <a:prstGeom prst="rect">
            <a:avLst/>
          </a:prstGeom>
          <a:blipFill>
            <a:blip r:embed="rId3" cstate="print"/>
            <a:stretch>
              <a:fillRect/>
            </a:stretch>
          </a:blipFill>
        </p:spPr>
        <p:txBody>
          <a:bodyPr wrap="square" lIns="0" tIns="0" rIns="0" bIns="0" rtlCol="0"/>
          <a:lstStyle/>
          <a:p>
            <a:endParaRPr/>
          </a:p>
        </p:txBody>
      </p:sp>
      <p:sp>
        <p:nvSpPr>
          <p:cNvPr id="12" name="object 12"/>
          <p:cNvSpPr/>
          <p:nvPr/>
        </p:nvSpPr>
        <p:spPr>
          <a:xfrm>
            <a:off x="10963275" y="2676525"/>
            <a:ext cx="723900" cy="628650"/>
          </a:xfrm>
          <a:prstGeom prst="rect">
            <a:avLst/>
          </a:prstGeom>
          <a:blipFill>
            <a:blip r:embed="rId4" cstate="print"/>
            <a:stretch>
              <a:fillRect/>
            </a:stretch>
          </a:blipFill>
        </p:spPr>
        <p:txBody>
          <a:bodyPr wrap="square" lIns="0" tIns="0" rIns="0" bIns="0" rtlCol="0"/>
          <a:lstStyle/>
          <a:p>
            <a:endParaRPr/>
          </a:p>
        </p:txBody>
      </p:sp>
      <p:sp>
        <p:nvSpPr>
          <p:cNvPr id="13" name="object 13"/>
          <p:cNvSpPr/>
          <p:nvPr/>
        </p:nvSpPr>
        <p:spPr>
          <a:xfrm>
            <a:off x="10963275" y="3467100"/>
            <a:ext cx="723900" cy="619125"/>
          </a:xfrm>
          <a:prstGeom prst="rect">
            <a:avLst/>
          </a:prstGeom>
          <a:blipFill>
            <a:blip r:embed="rId5" cstate="print"/>
            <a:stretch>
              <a:fillRect/>
            </a:stretch>
          </a:blipFill>
        </p:spPr>
        <p:txBody>
          <a:bodyPr wrap="square" lIns="0" tIns="0" rIns="0" bIns="0" rtlCol="0"/>
          <a:lstStyle/>
          <a:p>
            <a:endParaRPr/>
          </a:p>
        </p:txBody>
      </p:sp>
      <p:sp>
        <p:nvSpPr>
          <p:cNvPr id="14" name="object 14"/>
          <p:cNvSpPr/>
          <p:nvPr/>
        </p:nvSpPr>
        <p:spPr>
          <a:xfrm>
            <a:off x="10963275" y="4257675"/>
            <a:ext cx="723900" cy="628650"/>
          </a:xfrm>
          <a:prstGeom prst="rect">
            <a:avLst/>
          </a:prstGeom>
          <a:blipFill>
            <a:blip r:embed="rId6" cstate="print"/>
            <a:stretch>
              <a:fillRect/>
            </a:stretch>
          </a:blipFill>
        </p:spPr>
        <p:txBody>
          <a:bodyPr wrap="square" lIns="0" tIns="0" rIns="0" bIns="0" rtlCol="0"/>
          <a:lstStyle/>
          <a:p>
            <a:endParaRPr/>
          </a:p>
        </p:txBody>
      </p:sp>
      <p:sp>
        <p:nvSpPr>
          <p:cNvPr id="15" name="object 15"/>
          <p:cNvSpPr/>
          <p:nvPr/>
        </p:nvSpPr>
        <p:spPr>
          <a:xfrm>
            <a:off x="11020425" y="5153025"/>
            <a:ext cx="714375" cy="638175"/>
          </a:xfrm>
          <a:prstGeom prst="rect">
            <a:avLst/>
          </a:prstGeom>
          <a:blipFill>
            <a:blip r:embed="rId7" cstate="print"/>
            <a:stretch>
              <a:fillRect/>
            </a:stretch>
          </a:blipFill>
        </p:spPr>
        <p:txBody>
          <a:bodyPr wrap="square" lIns="0" tIns="0" rIns="0" bIns="0" rtlCol="0"/>
          <a:lstStyle/>
          <a:p>
            <a:endParaRPr/>
          </a:p>
        </p:txBody>
      </p:sp>
      <p:sp>
        <p:nvSpPr>
          <p:cNvPr id="16" name="object 16"/>
          <p:cNvSpPr txBox="1"/>
          <p:nvPr/>
        </p:nvSpPr>
        <p:spPr>
          <a:xfrm>
            <a:off x="1416050" y="1140961"/>
            <a:ext cx="9207500" cy="1188787"/>
          </a:xfrm>
          <a:prstGeom prst="rect">
            <a:avLst/>
          </a:prstGeom>
        </p:spPr>
        <p:txBody>
          <a:bodyPr vert="horz" wrap="square" lIns="0" tIns="16510" rIns="0" bIns="0" rtlCol="0">
            <a:spAutoFit/>
          </a:bodyPr>
          <a:lstStyle/>
          <a:p>
            <a:pPr algn="just" rtl="1"/>
            <a:r>
              <a:rPr lang="ar-MA" sz="2400" dirty="0" smtClean="0"/>
              <a:t>   </a:t>
            </a:r>
            <a:endParaRPr lang="fr-FR" sz="2400" dirty="0"/>
          </a:p>
          <a:p>
            <a:pPr marR="54610" algn="just" rtl="1">
              <a:lnSpc>
                <a:spcPct val="100000"/>
              </a:lnSpc>
              <a:spcBef>
                <a:spcPts val="2850"/>
              </a:spcBef>
            </a:pPr>
            <a:r>
              <a:rPr lang="ar-MA" sz="2800" dirty="0" smtClean="0"/>
              <a:t>    </a:t>
            </a:r>
            <a:endParaRPr sz="2800" dirty="0">
              <a:latin typeface="Arial"/>
              <a:cs typeface="Arial"/>
            </a:endParaRPr>
          </a:p>
        </p:txBody>
      </p:sp>
      <p:sp>
        <p:nvSpPr>
          <p:cNvPr id="18" name="object 16"/>
          <p:cNvSpPr txBox="1"/>
          <p:nvPr/>
        </p:nvSpPr>
        <p:spPr>
          <a:xfrm>
            <a:off x="933450" y="1101584"/>
            <a:ext cx="9750425" cy="6572312"/>
          </a:xfrm>
          <a:prstGeom prst="rect">
            <a:avLst/>
          </a:prstGeom>
        </p:spPr>
        <p:txBody>
          <a:bodyPr vert="horz" wrap="square" lIns="0" tIns="16510" rIns="0" bIns="0" rtlCol="0">
            <a:spAutoFit/>
          </a:bodyPr>
          <a:lstStyle/>
          <a:p>
            <a:pPr lvl="0" algn="just" rtl="1"/>
            <a:r>
              <a:rPr lang="ar-MA" sz="2200" dirty="0" smtClean="0"/>
              <a:t>- </a:t>
            </a:r>
            <a:r>
              <a:rPr lang="ar-AE" sz="2400" dirty="0"/>
              <a:t>إن خضوع صفقات الجماعات الترابية لرقابة أجهزة غير قضائية كمجلس المنافسة ومؤسسة الوسيط، ورغم الأدوار الهامة لهذه </a:t>
            </a:r>
            <a:r>
              <a:rPr lang="ar-AE" sz="2400" dirty="0" err="1"/>
              <a:t>الهيئآت</a:t>
            </a:r>
            <a:r>
              <a:rPr lang="ar-AE" sz="2400" dirty="0"/>
              <a:t> في الحد من الممارسات المنافية للمنافسة وتخليق تدبير صفقات الجماعات الترابية، إلا أنه على المستوى العملي تبقى تدخلاتها محدودة، وبالتالي تطرح إشكالية الوعي بأهمية هذه المؤسسات لدى مختلف الفاعلين</a:t>
            </a:r>
            <a:r>
              <a:rPr lang="fr-FR" sz="2400" dirty="0"/>
              <a:t>.</a:t>
            </a:r>
          </a:p>
          <a:p>
            <a:pPr lvl="0" algn="just" rtl="1"/>
            <a:r>
              <a:rPr lang="ar-MA" sz="2400" dirty="0" smtClean="0"/>
              <a:t>- </a:t>
            </a:r>
            <a:r>
              <a:rPr lang="ar-AE" sz="2400" dirty="0" smtClean="0"/>
              <a:t>إزاء </a:t>
            </a:r>
            <a:r>
              <a:rPr lang="ar-AE" sz="2400" dirty="0"/>
              <a:t>هذا الوضع، ومع اعتبار حكامة تدبير صفقات الجماعات الترابية شأنا مجتمعيا، فقد عمد المشرع المغربي على فسح مجال الرقابة والتقييم  </a:t>
            </a:r>
            <a:r>
              <a:rPr lang="ar-AE" sz="2400" dirty="0" smtClean="0"/>
              <a:t>لفعاليات</a:t>
            </a:r>
            <a:r>
              <a:rPr lang="ar-DZ" sz="2400" dirty="0" smtClean="0"/>
              <a:t>ها</a:t>
            </a:r>
            <a:r>
              <a:rPr lang="ar-AE" sz="2400" dirty="0" smtClean="0"/>
              <a:t> </a:t>
            </a:r>
            <a:r>
              <a:rPr lang="ar-AE" sz="2400" dirty="0"/>
              <a:t>يرتبط اشتغالها بشكل مباشر وعضوي بالمجتمع من حيث رغباته ومطالبه، فكان لحضورها دور فاعل ومركزي في تجويد تدبير الشأن العام، إذ يعد تعزيز وسائل الإعلام المحلية من أهم المداخل الأساسية التي أغنت عملية تخليق المال العام الترابي، إلا أنه يلاحظ غياب الإطار التشريعي الخاص بالإعلام الترابي، بالإضافة إلى عدم وجود إعلام متخصص في القضايا المالية</a:t>
            </a:r>
            <a:r>
              <a:rPr lang="fr-FR" sz="2400" dirty="0"/>
              <a:t>.</a:t>
            </a:r>
          </a:p>
          <a:p>
            <a:pPr algn="just" rtl="1"/>
            <a:r>
              <a:rPr lang="ar-MA" sz="2400" dirty="0" smtClean="0"/>
              <a:t>-  </a:t>
            </a:r>
            <a:r>
              <a:rPr lang="ar-AE" sz="2400" dirty="0" smtClean="0"/>
              <a:t>ومما </a:t>
            </a:r>
            <a:r>
              <a:rPr lang="ar-AE" sz="2400" dirty="0"/>
              <a:t>يزيد هذه الإكراهات عدم تيسير ولوج وسائل الإعلام المحلية للمعلومات الموجودة بحوزة الجماعات الترابية المتعلقة بصفقاتها، رغم التنصيص الدستوري الواضح في الفصل 27 منه، وكذا مقتضيات القانون 31.13 المتعلقة بالحق في الحصول على المعلومات، وذلك راجع إما لجهل بالمقتضيات القانونية المتعلقة بهذا الحق، وإما بغياب إلزام قانوني بإعطاء هذه المعلومات رغم عدم تنافيها مع الاستثناءات الواردة عليه</a:t>
            </a:r>
            <a:r>
              <a:rPr lang="fr-FR" sz="2400" dirty="0"/>
              <a:t>.</a:t>
            </a:r>
            <a:r>
              <a:rPr lang="ar-MA" sz="2200" dirty="0"/>
              <a:t> </a:t>
            </a:r>
            <a:endParaRPr lang="fr-FR" sz="2200" dirty="0"/>
          </a:p>
          <a:p>
            <a:pPr lvl="0" algn="just" rtl="1"/>
            <a:endParaRPr lang="ar-MA" sz="2200" b="1" dirty="0" smtClean="0"/>
          </a:p>
          <a:p>
            <a:pPr algn="just" rtl="1"/>
            <a:endParaRPr lang="fr-FR" sz="2200" dirty="0"/>
          </a:p>
          <a:p>
            <a:pPr algn="just" rtl="1"/>
            <a:endParaRPr sz="2200" dirty="0">
              <a:latin typeface="Arial"/>
              <a:cs typeface="Arial"/>
            </a:endParaRPr>
          </a:p>
        </p:txBody>
      </p:sp>
      <p:sp>
        <p:nvSpPr>
          <p:cNvPr id="17" name="object 2"/>
          <p:cNvSpPr txBox="1">
            <a:spLocks noGrp="1"/>
          </p:cNvSpPr>
          <p:nvPr>
            <p:ph type="title"/>
          </p:nvPr>
        </p:nvSpPr>
        <p:spPr>
          <a:xfrm>
            <a:off x="1033462" y="88518"/>
            <a:ext cx="10072433" cy="660374"/>
          </a:xfrm>
          <a:prstGeom prst="rect">
            <a:avLst/>
          </a:prstGeom>
        </p:spPr>
        <p:txBody>
          <a:bodyPr vert="horz" wrap="square" lIns="0" tIns="16510" rIns="0" bIns="0" rtlCol="0">
            <a:spAutoFit/>
          </a:bodyPr>
          <a:lstStyle/>
          <a:p>
            <a:pPr marL="90170" algn="ctr">
              <a:lnSpc>
                <a:spcPts val="5560"/>
              </a:lnSpc>
            </a:pPr>
            <a:r>
              <a:rPr lang="ar-DZ" dirty="0">
                <a:solidFill>
                  <a:srgbClr val="FF0000"/>
                </a:solidFill>
                <a:effectLst>
                  <a:outerShdw blurRad="38100" dist="38100" dir="2700000" algn="tl">
                    <a:srgbClr val="000000">
                      <a:alpha val="43137"/>
                    </a:srgbClr>
                  </a:outerShdw>
                </a:effectLst>
              </a:rPr>
              <a:t>الخلاصات والنتائج</a:t>
            </a:r>
            <a:endParaRPr lang="fr-FR" dirty="0">
              <a:solidFill>
                <a:srgbClr val="FF0000"/>
              </a:solidFill>
              <a:effectLst>
                <a:outerShdw blurRad="38100" dist="38100" dir="2700000" algn="tl">
                  <a:srgbClr val="000000">
                    <a:alpha val="43137"/>
                  </a:srgbClr>
                </a:outerShdw>
              </a:effectLst>
            </a:endParaRPr>
          </a:p>
        </p:txBody>
      </p:sp>
      <p:sp>
        <p:nvSpPr>
          <p:cNvPr id="2" name="Flèche gauche 1"/>
          <p:cNvSpPr/>
          <p:nvPr/>
        </p:nvSpPr>
        <p:spPr>
          <a:xfrm>
            <a:off x="10836021" y="1657985"/>
            <a:ext cx="670179"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Flèche gauche 18"/>
          <p:cNvSpPr/>
          <p:nvPr/>
        </p:nvSpPr>
        <p:spPr>
          <a:xfrm>
            <a:off x="10836021" y="3435951"/>
            <a:ext cx="670179"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Flèche gauche 19"/>
          <p:cNvSpPr/>
          <p:nvPr/>
        </p:nvSpPr>
        <p:spPr>
          <a:xfrm>
            <a:off x="10897997" y="5472112"/>
            <a:ext cx="608203"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 name="Espace réservé du numéro de diapositive 20"/>
          <p:cNvSpPr>
            <a:spLocks noGrp="1"/>
          </p:cNvSpPr>
          <p:nvPr>
            <p:ph type="sldNum" sz="quarter" idx="7"/>
          </p:nvPr>
        </p:nvSpPr>
        <p:spPr/>
        <p:txBody>
          <a:bodyPr/>
          <a:lstStyle/>
          <a:p>
            <a:fld id="{B6F15528-21DE-4FAA-801E-634DDDAF4B2B}" type="slidenum">
              <a:rPr lang="fr-FR" smtClean="0"/>
              <a:pPr/>
              <a:t>28</a:t>
            </a:fld>
            <a:endParaRPr lang="fr-FR"/>
          </a:p>
        </p:txBody>
      </p:sp>
    </p:spTree>
    <p:extLst>
      <p:ext uri="{BB962C8B-B14F-4D97-AF65-F5344CB8AC3E}">
        <p14:creationId xmlns:p14="http://schemas.microsoft.com/office/powerpoint/2010/main" xmlns="" val="138838533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933450" y="790575"/>
            <a:ext cx="10172700" cy="190500"/>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681037" y="700151"/>
            <a:ext cx="352425" cy="381000"/>
          </a:xfrm>
          <a:custGeom>
            <a:avLst/>
            <a:gdLst/>
            <a:ahLst/>
            <a:cxnLst/>
            <a:rect l="l" t="t" r="r" b="b"/>
            <a:pathLst>
              <a:path w="352425" h="381000">
                <a:moveTo>
                  <a:pt x="176212" y="0"/>
                </a:moveTo>
                <a:lnTo>
                  <a:pt x="0" y="190500"/>
                </a:lnTo>
                <a:lnTo>
                  <a:pt x="176212" y="381000"/>
                </a:lnTo>
                <a:lnTo>
                  <a:pt x="352425" y="190500"/>
                </a:lnTo>
                <a:lnTo>
                  <a:pt x="176212" y="0"/>
                </a:lnTo>
                <a:close/>
              </a:path>
            </a:pathLst>
          </a:custGeom>
          <a:solidFill>
            <a:srgbClr val="FFC000"/>
          </a:solidFill>
        </p:spPr>
        <p:txBody>
          <a:bodyPr wrap="square" lIns="0" tIns="0" rIns="0" bIns="0" rtlCol="0"/>
          <a:lstStyle/>
          <a:p>
            <a:endParaRPr/>
          </a:p>
        </p:txBody>
      </p:sp>
      <p:sp>
        <p:nvSpPr>
          <p:cNvPr id="5" name="object 5"/>
          <p:cNvSpPr/>
          <p:nvPr/>
        </p:nvSpPr>
        <p:spPr>
          <a:xfrm>
            <a:off x="681037" y="700151"/>
            <a:ext cx="352425" cy="381000"/>
          </a:xfrm>
          <a:custGeom>
            <a:avLst/>
            <a:gdLst/>
            <a:ahLst/>
            <a:cxnLst/>
            <a:rect l="l" t="t" r="r" b="b"/>
            <a:pathLst>
              <a:path w="352425" h="381000">
                <a:moveTo>
                  <a:pt x="0" y="190500"/>
                </a:moveTo>
                <a:lnTo>
                  <a:pt x="176212" y="0"/>
                </a:lnTo>
                <a:lnTo>
                  <a:pt x="352425" y="190500"/>
                </a:lnTo>
                <a:lnTo>
                  <a:pt x="176212" y="381000"/>
                </a:lnTo>
                <a:lnTo>
                  <a:pt x="0" y="190500"/>
                </a:lnTo>
                <a:close/>
              </a:path>
            </a:pathLst>
          </a:custGeom>
          <a:ln w="9534">
            <a:solidFill>
              <a:srgbClr val="FFFFFF"/>
            </a:solidFill>
          </a:ln>
        </p:spPr>
        <p:txBody>
          <a:bodyPr wrap="square" lIns="0" tIns="0" rIns="0" bIns="0" rtlCol="0"/>
          <a:lstStyle/>
          <a:p>
            <a:endParaRPr/>
          </a:p>
        </p:txBody>
      </p:sp>
      <p:sp>
        <p:nvSpPr>
          <p:cNvPr id="6" name="object 6"/>
          <p:cNvSpPr/>
          <p:nvPr/>
        </p:nvSpPr>
        <p:spPr>
          <a:xfrm>
            <a:off x="433387" y="433451"/>
            <a:ext cx="400050" cy="457200"/>
          </a:xfrm>
          <a:custGeom>
            <a:avLst/>
            <a:gdLst/>
            <a:ahLst/>
            <a:cxnLst/>
            <a:rect l="l" t="t" r="r" b="b"/>
            <a:pathLst>
              <a:path w="400050" h="457200">
                <a:moveTo>
                  <a:pt x="200025" y="0"/>
                </a:moveTo>
                <a:lnTo>
                  <a:pt x="0" y="228600"/>
                </a:lnTo>
                <a:lnTo>
                  <a:pt x="200025" y="457200"/>
                </a:lnTo>
                <a:lnTo>
                  <a:pt x="400050" y="228600"/>
                </a:lnTo>
                <a:lnTo>
                  <a:pt x="200025" y="0"/>
                </a:lnTo>
                <a:close/>
              </a:path>
            </a:pathLst>
          </a:custGeom>
          <a:solidFill>
            <a:srgbClr val="6FAC46"/>
          </a:solidFill>
        </p:spPr>
        <p:txBody>
          <a:bodyPr wrap="square" lIns="0" tIns="0" rIns="0" bIns="0" rtlCol="0"/>
          <a:lstStyle/>
          <a:p>
            <a:endParaRPr/>
          </a:p>
        </p:txBody>
      </p:sp>
      <p:sp>
        <p:nvSpPr>
          <p:cNvPr id="7" name="object 7"/>
          <p:cNvSpPr/>
          <p:nvPr/>
        </p:nvSpPr>
        <p:spPr>
          <a:xfrm>
            <a:off x="433387" y="433451"/>
            <a:ext cx="400050" cy="457200"/>
          </a:xfrm>
          <a:custGeom>
            <a:avLst/>
            <a:gdLst/>
            <a:ahLst/>
            <a:cxnLst/>
            <a:rect l="l" t="t" r="r" b="b"/>
            <a:pathLst>
              <a:path w="400050" h="457200">
                <a:moveTo>
                  <a:pt x="0" y="228600"/>
                </a:moveTo>
                <a:lnTo>
                  <a:pt x="200025" y="0"/>
                </a:lnTo>
                <a:lnTo>
                  <a:pt x="400050" y="228600"/>
                </a:lnTo>
                <a:lnTo>
                  <a:pt x="200025" y="457200"/>
                </a:lnTo>
                <a:lnTo>
                  <a:pt x="0" y="228600"/>
                </a:lnTo>
                <a:close/>
              </a:path>
            </a:pathLst>
          </a:custGeom>
          <a:ln w="9534">
            <a:solidFill>
              <a:srgbClr val="FFFFFF"/>
            </a:solidFill>
          </a:ln>
        </p:spPr>
        <p:txBody>
          <a:bodyPr wrap="square" lIns="0" tIns="0" rIns="0" bIns="0" rtlCol="0"/>
          <a:lstStyle/>
          <a:p>
            <a:endParaRPr/>
          </a:p>
        </p:txBody>
      </p:sp>
      <p:sp>
        <p:nvSpPr>
          <p:cNvPr id="8" name="object 8"/>
          <p:cNvSpPr/>
          <p:nvPr/>
        </p:nvSpPr>
        <p:spPr>
          <a:xfrm>
            <a:off x="395287" y="919225"/>
            <a:ext cx="476250" cy="466725"/>
          </a:xfrm>
          <a:custGeom>
            <a:avLst/>
            <a:gdLst/>
            <a:ahLst/>
            <a:cxnLst/>
            <a:rect l="l" t="t" r="r" b="b"/>
            <a:pathLst>
              <a:path w="476250" h="466725">
                <a:moveTo>
                  <a:pt x="238125" y="0"/>
                </a:moveTo>
                <a:lnTo>
                  <a:pt x="0" y="233299"/>
                </a:lnTo>
                <a:lnTo>
                  <a:pt x="238125" y="466725"/>
                </a:lnTo>
                <a:lnTo>
                  <a:pt x="476250" y="233299"/>
                </a:lnTo>
                <a:lnTo>
                  <a:pt x="238125" y="0"/>
                </a:lnTo>
                <a:close/>
              </a:path>
            </a:pathLst>
          </a:custGeom>
          <a:solidFill>
            <a:srgbClr val="A4A4A4"/>
          </a:solidFill>
        </p:spPr>
        <p:txBody>
          <a:bodyPr wrap="square" lIns="0" tIns="0" rIns="0" bIns="0" rtlCol="0"/>
          <a:lstStyle/>
          <a:p>
            <a:endParaRPr/>
          </a:p>
        </p:txBody>
      </p:sp>
      <p:sp>
        <p:nvSpPr>
          <p:cNvPr id="9" name="object 9"/>
          <p:cNvSpPr/>
          <p:nvPr/>
        </p:nvSpPr>
        <p:spPr>
          <a:xfrm>
            <a:off x="395287" y="919225"/>
            <a:ext cx="476250" cy="466725"/>
          </a:xfrm>
          <a:custGeom>
            <a:avLst/>
            <a:gdLst/>
            <a:ahLst/>
            <a:cxnLst/>
            <a:rect l="l" t="t" r="r" b="b"/>
            <a:pathLst>
              <a:path w="476250" h="466725">
                <a:moveTo>
                  <a:pt x="0" y="233299"/>
                </a:moveTo>
                <a:lnTo>
                  <a:pt x="238125" y="0"/>
                </a:lnTo>
                <a:lnTo>
                  <a:pt x="476250" y="233299"/>
                </a:lnTo>
                <a:lnTo>
                  <a:pt x="238125" y="466725"/>
                </a:lnTo>
                <a:lnTo>
                  <a:pt x="0" y="233299"/>
                </a:lnTo>
                <a:close/>
              </a:path>
            </a:pathLst>
          </a:custGeom>
          <a:ln w="9534">
            <a:solidFill>
              <a:srgbClr val="FFFFFF"/>
            </a:solidFill>
          </a:ln>
        </p:spPr>
        <p:txBody>
          <a:bodyPr wrap="square" lIns="0" tIns="0" rIns="0" bIns="0" rtlCol="0"/>
          <a:lstStyle/>
          <a:p>
            <a:endParaRPr/>
          </a:p>
        </p:txBody>
      </p:sp>
      <p:sp>
        <p:nvSpPr>
          <p:cNvPr id="10" name="object 10"/>
          <p:cNvSpPr/>
          <p:nvPr/>
        </p:nvSpPr>
        <p:spPr>
          <a:xfrm>
            <a:off x="11330051" y="1900301"/>
            <a:ext cx="57150" cy="3265804"/>
          </a:xfrm>
          <a:custGeom>
            <a:avLst/>
            <a:gdLst/>
            <a:ahLst/>
            <a:cxnLst/>
            <a:rect l="l" t="t" r="r" b="b"/>
            <a:pathLst>
              <a:path w="57150" h="3265804">
                <a:moveTo>
                  <a:pt x="0" y="0"/>
                </a:moveTo>
                <a:lnTo>
                  <a:pt x="56769" y="3265551"/>
                </a:lnTo>
              </a:path>
            </a:pathLst>
          </a:custGeom>
          <a:ln w="9534">
            <a:solidFill>
              <a:srgbClr val="BCD6ED"/>
            </a:solidFill>
          </a:ln>
        </p:spPr>
        <p:txBody>
          <a:bodyPr wrap="square" lIns="0" tIns="0" rIns="0" bIns="0" rtlCol="0"/>
          <a:lstStyle/>
          <a:p>
            <a:endParaRPr/>
          </a:p>
        </p:txBody>
      </p:sp>
      <p:sp>
        <p:nvSpPr>
          <p:cNvPr id="11" name="object 11"/>
          <p:cNvSpPr/>
          <p:nvPr/>
        </p:nvSpPr>
        <p:spPr>
          <a:xfrm>
            <a:off x="10963275" y="1895475"/>
            <a:ext cx="723900" cy="619125"/>
          </a:xfrm>
          <a:prstGeom prst="rect">
            <a:avLst/>
          </a:prstGeom>
          <a:blipFill>
            <a:blip r:embed="rId3" cstate="print"/>
            <a:stretch>
              <a:fillRect/>
            </a:stretch>
          </a:blipFill>
        </p:spPr>
        <p:txBody>
          <a:bodyPr wrap="square" lIns="0" tIns="0" rIns="0" bIns="0" rtlCol="0"/>
          <a:lstStyle/>
          <a:p>
            <a:endParaRPr/>
          </a:p>
        </p:txBody>
      </p:sp>
      <p:sp>
        <p:nvSpPr>
          <p:cNvPr id="12" name="object 12"/>
          <p:cNvSpPr/>
          <p:nvPr/>
        </p:nvSpPr>
        <p:spPr>
          <a:xfrm>
            <a:off x="10963275" y="2676525"/>
            <a:ext cx="723900" cy="628650"/>
          </a:xfrm>
          <a:prstGeom prst="rect">
            <a:avLst/>
          </a:prstGeom>
          <a:blipFill>
            <a:blip r:embed="rId4" cstate="print"/>
            <a:stretch>
              <a:fillRect/>
            </a:stretch>
          </a:blipFill>
        </p:spPr>
        <p:txBody>
          <a:bodyPr wrap="square" lIns="0" tIns="0" rIns="0" bIns="0" rtlCol="0"/>
          <a:lstStyle/>
          <a:p>
            <a:endParaRPr/>
          </a:p>
        </p:txBody>
      </p:sp>
      <p:sp>
        <p:nvSpPr>
          <p:cNvPr id="13" name="object 13"/>
          <p:cNvSpPr/>
          <p:nvPr/>
        </p:nvSpPr>
        <p:spPr>
          <a:xfrm>
            <a:off x="10963275" y="3467100"/>
            <a:ext cx="723900" cy="619125"/>
          </a:xfrm>
          <a:prstGeom prst="rect">
            <a:avLst/>
          </a:prstGeom>
          <a:blipFill>
            <a:blip r:embed="rId5" cstate="print"/>
            <a:stretch>
              <a:fillRect/>
            </a:stretch>
          </a:blipFill>
        </p:spPr>
        <p:txBody>
          <a:bodyPr wrap="square" lIns="0" tIns="0" rIns="0" bIns="0" rtlCol="0"/>
          <a:lstStyle/>
          <a:p>
            <a:endParaRPr/>
          </a:p>
        </p:txBody>
      </p:sp>
      <p:sp>
        <p:nvSpPr>
          <p:cNvPr id="14" name="object 14"/>
          <p:cNvSpPr/>
          <p:nvPr/>
        </p:nvSpPr>
        <p:spPr>
          <a:xfrm>
            <a:off x="10963275" y="4257675"/>
            <a:ext cx="723900" cy="628650"/>
          </a:xfrm>
          <a:prstGeom prst="rect">
            <a:avLst/>
          </a:prstGeom>
          <a:blipFill>
            <a:blip r:embed="rId6" cstate="print"/>
            <a:stretch>
              <a:fillRect/>
            </a:stretch>
          </a:blipFill>
        </p:spPr>
        <p:txBody>
          <a:bodyPr wrap="square" lIns="0" tIns="0" rIns="0" bIns="0" rtlCol="0"/>
          <a:lstStyle/>
          <a:p>
            <a:endParaRPr/>
          </a:p>
        </p:txBody>
      </p:sp>
      <p:sp>
        <p:nvSpPr>
          <p:cNvPr id="15" name="object 15"/>
          <p:cNvSpPr/>
          <p:nvPr/>
        </p:nvSpPr>
        <p:spPr>
          <a:xfrm>
            <a:off x="11020425" y="5153025"/>
            <a:ext cx="714375" cy="638175"/>
          </a:xfrm>
          <a:prstGeom prst="rect">
            <a:avLst/>
          </a:prstGeom>
          <a:blipFill>
            <a:blip r:embed="rId7" cstate="print"/>
            <a:stretch>
              <a:fillRect/>
            </a:stretch>
          </a:blipFill>
        </p:spPr>
        <p:txBody>
          <a:bodyPr wrap="square" lIns="0" tIns="0" rIns="0" bIns="0" rtlCol="0"/>
          <a:lstStyle/>
          <a:p>
            <a:endParaRPr/>
          </a:p>
        </p:txBody>
      </p:sp>
      <p:sp>
        <p:nvSpPr>
          <p:cNvPr id="16" name="object 16"/>
          <p:cNvSpPr txBox="1"/>
          <p:nvPr/>
        </p:nvSpPr>
        <p:spPr>
          <a:xfrm>
            <a:off x="1416050" y="1140961"/>
            <a:ext cx="9207500" cy="1188787"/>
          </a:xfrm>
          <a:prstGeom prst="rect">
            <a:avLst/>
          </a:prstGeom>
        </p:spPr>
        <p:txBody>
          <a:bodyPr vert="horz" wrap="square" lIns="0" tIns="16510" rIns="0" bIns="0" rtlCol="0">
            <a:spAutoFit/>
          </a:bodyPr>
          <a:lstStyle/>
          <a:p>
            <a:pPr algn="just" rtl="1"/>
            <a:r>
              <a:rPr lang="ar-MA" sz="2400" dirty="0" smtClean="0"/>
              <a:t>   </a:t>
            </a:r>
            <a:endParaRPr lang="fr-FR" sz="2400" dirty="0"/>
          </a:p>
          <a:p>
            <a:pPr marR="54610" algn="just" rtl="1">
              <a:lnSpc>
                <a:spcPct val="100000"/>
              </a:lnSpc>
              <a:spcBef>
                <a:spcPts val="2850"/>
              </a:spcBef>
            </a:pPr>
            <a:r>
              <a:rPr lang="ar-MA" sz="2800" dirty="0" smtClean="0"/>
              <a:t>    </a:t>
            </a:r>
            <a:endParaRPr sz="2800" dirty="0">
              <a:latin typeface="Arial"/>
              <a:cs typeface="Arial"/>
            </a:endParaRPr>
          </a:p>
        </p:txBody>
      </p:sp>
      <p:sp>
        <p:nvSpPr>
          <p:cNvPr id="18" name="object 16"/>
          <p:cNvSpPr txBox="1"/>
          <p:nvPr/>
        </p:nvSpPr>
        <p:spPr>
          <a:xfrm>
            <a:off x="933450" y="2233243"/>
            <a:ext cx="9750425" cy="3248325"/>
          </a:xfrm>
          <a:prstGeom prst="rect">
            <a:avLst/>
          </a:prstGeom>
        </p:spPr>
        <p:txBody>
          <a:bodyPr vert="horz" wrap="square" lIns="0" tIns="16510" rIns="0" bIns="0" rtlCol="0">
            <a:spAutoFit/>
          </a:bodyPr>
          <a:lstStyle/>
          <a:p>
            <a:pPr algn="just" rtl="1"/>
            <a:r>
              <a:rPr lang="ar-MA" sz="2200" dirty="0" smtClean="0"/>
              <a:t>- </a:t>
            </a:r>
            <a:r>
              <a:rPr lang="ar-AE" sz="2400" dirty="0"/>
              <a:t>رغم الإصلاحات المتتالية التي همت صفقات الجماعات الترابية، إلا أنه يلاحظ أنها ظلت حبيسة الشق المعياري المحض كتغيير المراسيم وإصدار الدوريات والمناشير وإحداث الأجهزة واللجان، مع إغفال جانب مهم في هذا المسلسل وهو الشق الثقافي لدى الموارد البشرية المتدخلة في تدبير صفقات الجماعات الترابية، إذ يلاحظ أن الجماعات الترابية، لا زالت تحكمها شبكة من الأفكار والتقاليد والممارسات الإدارية المقاومة للتغيير، والتي يمكن القول معها إنها تعد بحق عنصرا معرقلا للحكامة الجيدة كرهان لتدبير صفقات الجماعات الترابية</a:t>
            </a:r>
            <a:r>
              <a:rPr lang="fr-FR" sz="2400" dirty="0"/>
              <a:t>.</a:t>
            </a:r>
          </a:p>
          <a:p>
            <a:pPr lvl="0" algn="just" rtl="1"/>
            <a:endParaRPr lang="ar-MA" sz="2200" b="1" dirty="0" smtClean="0"/>
          </a:p>
          <a:p>
            <a:pPr algn="just" rtl="1"/>
            <a:endParaRPr lang="fr-FR" sz="2200" dirty="0"/>
          </a:p>
          <a:p>
            <a:pPr algn="just" rtl="1"/>
            <a:endParaRPr sz="2200" dirty="0">
              <a:latin typeface="Arial"/>
              <a:cs typeface="Arial"/>
            </a:endParaRPr>
          </a:p>
        </p:txBody>
      </p:sp>
      <p:sp>
        <p:nvSpPr>
          <p:cNvPr id="17" name="object 2"/>
          <p:cNvSpPr txBox="1">
            <a:spLocks noGrp="1"/>
          </p:cNvSpPr>
          <p:nvPr>
            <p:ph type="title"/>
          </p:nvPr>
        </p:nvSpPr>
        <p:spPr>
          <a:xfrm>
            <a:off x="1033462" y="88518"/>
            <a:ext cx="10072433" cy="660374"/>
          </a:xfrm>
          <a:prstGeom prst="rect">
            <a:avLst/>
          </a:prstGeom>
        </p:spPr>
        <p:txBody>
          <a:bodyPr vert="horz" wrap="square" lIns="0" tIns="16510" rIns="0" bIns="0" rtlCol="0">
            <a:spAutoFit/>
          </a:bodyPr>
          <a:lstStyle/>
          <a:p>
            <a:pPr marL="90170" algn="ctr">
              <a:lnSpc>
                <a:spcPts val="5560"/>
              </a:lnSpc>
            </a:pPr>
            <a:r>
              <a:rPr lang="ar-DZ" dirty="0">
                <a:solidFill>
                  <a:srgbClr val="FF0000"/>
                </a:solidFill>
                <a:effectLst>
                  <a:outerShdw blurRad="38100" dist="38100" dir="2700000" algn="tl">
                    <a:srgbClr val="000000">
                      <a:alpha val="43137"/>
                    </a:srgbClr>
                  </a:outerShdw>
                </a:effectLst>
              </a:rPr>
              <a:t>الخلاصات والنتائج</a:t>
            </a:r>
            <a:endParaRPr lang="fr-FR" dirty="0">
              <a:solidFill>
                <a:srgbClr val="FF0000"/>
              </a:solidFill>
              <a:effectLst>
                <a:outerShdw blurRad="38100" dist="38100" dir="2700000" algn="tl">
                  <a:srgbClr val="000000">
                    <a:alpha val="43137"/>
                  </a:srgbClr>
                </a:outerShdw>
              </a:effectLst>
            </a:endParaRPr>
          </a:p>
        </p:txBody>
      </p:sp>
      <p:sp>
        <p:nvSpPr>
          <p:cNvPr id="2" name="Flèche gauche 1"/>
          <p:cNvSpPr/>
          <p:nvPr/>
        </p:nvSpPr>
        <p:spPr>
          <a:xfrm>
            <a:off x="10897997" y="3062859"/>
            <a:ext cx="978408"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Espace réservé du numéro de diapositive 18"/>
          <p:cNvSpPr>
            <a:spLocks noGrp="1"/>
          </p:cNvSpPr>
          <p:nvPr>
            <p:ph type="sldNum" sz="quarter" idx="7"/>
          </p:nvPr>
        </p:nvSpPr>
        <p:spPr/>
        <p:txBody>
          <a:bodyPr/>
          <a:lstStyle/>
          <a:p>
            <a:fld id="{B6F15528-21DE-4FAA-801E-634DDDAF4B2B}" type="slidenum">
              <a:rPr lang="fr-FR" smtClean="0"/>
              <a:pPr/>
              <a:t>29</a:t>
            </a:fld>
            <a:endParaRPr lang="fr-FR"/>
          </a:p>
        </p:txBody>
      </p:sp>
    </p:spTree>
    <p:extLst>
      <p:ext uri="{BB962C8B-B14F-4D97-AF65-F5344CB8AC3E}">
        <p14:creationId xmlns:p14="http://schemas.microsoft.com/office/powerpoint/2010/main" xmlns="" val="37803602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839200" y="88518"/>
            <a:ext cx="2266695" cy="734817"/>
          </a:xfrm>
          <a:prstGeom prst="rect">
            <a:avLst/>
          </a:prstGeom>
        </p:spPr>
        <p:txBody>
          <a:bodyPr vert="horz" wrap="square" lIns="0" tIns="16510" rIns="0" bIns="0" rtlCol="0">
            <a:spAutoFit/>
          </a:bodyPr>
          <a:lstStyle/>
          <a:p>
            <a:pPr marL="90170" algn="r">
              <a:lnSpc>
                <a:spcPts val="5560"/>
              </a:lnSpc>
            </a:pPr>
            <a:r>
              <a:rPr lang="ar-DZ" dirty="0" smtClean="0">
                <a:solidFill>
                  <a:srgbClr val="FF0000"/>
                </a:solidFill>
                <a:effectLst>
                  <a:outerShdw blurRad="38100" dist="38100" dir="2700000" algn="tl">
                    <a:srgbClr val="000000">
                      <a:alpha val="43137"/>
                    </a:srgbClr>
                  </a:outerShdw>
                </a:effectLst>
              </a:rPr>
              <a:t>السياق العام</a:t>
            </a:r>
            <a:endParaRPr lang="fr-FR" dirty="0">
              <a:solidFill>
                <a:srgbClr val="FF0000"/>
              </a:solidFill>
              <a:effectLst>
                <a:outerShdw blurRad="38100" dist="38100" dir="2700000" algn="tl">
                  <a:srgbClr val="000000">
                    <a:alpha val="43137"/>
                  </a:srgbClr>
                </a:outerShdw>
              </a:effectLst>
            </a:endParaRPr>
          </a:p>
        </p:txBody>
      </p:sp>
      <p:sp>
        <p:nvSpPr>
          <p:cNvPr id="3" name="object 3"/>
          <p:cNvSpPr/>
          <p:nvPr/>
        </p:nvSpPr>
        <p:spPr>
          <a:xfrm>
            <a:off x="933450" y="790575"/>
            <a:ext cx="10172700" cy="190500"/>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681037" y="700151"/>
            <a:ext cx="352425" cy="381000"/>
          </a:xfrm>
          <a:custGeom>
            <a:avLst/>
            <a:gdLst/>
            <a:ahLst/>
            <a:cxnLst/>
            <a:rect l="l" t="t" r="r" b="b"/>
            <a:pathLst>
              <a:path w="352425" h="381000">
                <a:moveTo>
                  <a:pt x="176212" y="0"/>
                </a:moveTo>
                <a:lnTo>
                  <a:pt x="0" y="190500"/>
                </a:lnTo>
                <a:lnTo>
                  <a:pt x="176212" y="381000"/>
                </a:lnTo>
                <a:lnTo>
                  <a:pt x="352425" y="190500"/>
                </a:lnTo>
                <a:lnTo>
                  <a:pt x="176212" y="0"/>
                </a:lnTo>
                <a:close/>
              </a:path>
            </a:pathLst>
          </a:custGeom>
          <a:solidFill>
            <a:srgbClr val="FFC000"/>
          </a:solidFill>
        </p:spPr>
        <p:txBody>
          <a:bodyPr wrap="square" lIns="0" tIns="0" rIns="0" bIns="0" rtlCol="0"/>
          <a:lstStyle/>
          <a:p>
            <a:endParaRPr/>
          </a:p>
        </p:txBody>
      </p:sp>
      <p:sp>
        <p:nvSpPr>
          <p:cNvPr id="5" name="object 5"/>
          <p:cNvSpPr/>
          <p:nvPr/>
        </p:nvSpPr>
        <p:spPr>
          <a:xfrm>
            <a:off x="681037" y="700151"/>
            <a:ext cx="352425" cy="381000"/>
          </a:xfrm>
          <a:custGeom>
            <a:avLst/>
            <a:gdLst/>
            <a:ahLst/>
            <a:cxnLst/>
            <a:rect l="l" t="t" r="r" b="b"/>
            <a:pathLst>
              <a:path w="352425" h="381000">
                <a:moveTo>
                  <a:pt x="0" y="190500"/>
                </a:moveTo>
                <a:lnTo>
                  <a:pt x="176212" y="0"/>
                </a:lnTo>
                <a:lnTo>
                  <a:pt x="352425" y="190500"/>
                </a:lnTo>
                <a:lnTo>
                  <a:pt x="176212" y="381000"/>
                </a:lnTo>
                <a:lnTo>
                  <a:pt x="0" y="190500"/>
                </a:lnTo>
                <a:close/>
              </a:path>
            </a:pathLst>
          </a:custGeom>
          <a:ln w="9534">
            <a:solidFill>
              <a:srgbClr val="FFFFFF"/>
            </a:solidFill>
          </a:ln>
        </p:spPr>
        <p:txBody>
          <a:bodyPr wrap="square" lIns="0" tIns="0" rIns="0" bIns="0" rtlCol="0"/>
          <a:lstStyle/>
          <a:p>
            <a:endParaRPr/>
          </a:p>
        </p:txBody>
      </p:sp>
      <p:sp>
        <p:nvSpPr>
          <p:cNvPr id="6" name="object 6"/>
          <p:cNvSpPr/>
          <p:nvPr/>
        </p:nvSpPr>
        <p:spPr>
          <a:xfrm>
            <a:off x="433387" y="433451"/>
            <a:ext cx="400050" cy="457200"/>
          </a:xfrm>
          <a:custGeom>
            <a:avLst/>
            <a:gdLst/>
            <a:ahLst/>
            <a:cxnLst/>
            <a:rect l="l" t="t" r="r" b="b"/>
            <a:pathLst>
              <a:path w="400050" h="457200">
                <a:moveTo>
                  <a:pt x="200025" y="0"/>
                </a:moveTo>
                <a:lnTo>
                  <a:pt x="0" y="228600"/>
                </a:lnTo>
                <a:lnTo>
                  <a:pt x="200025" y="457200"/>
                </a:lnTo>
                <a:lnTo>
                  <a:pt x="400050" y="228600"/>
                </a:lnTo>
                <a:lnTo>
                  <a:pt x="200025" y="0"/>
                </a:lnTo>
                <a:close/>
              </a:path>
            </a:pathLst>
          </a:custGeom>
          <a:solidFill>
            <a:srgbClr val="6FAC46"/>
          </a:solidFill>
        </p:spPr>
        <p:txBody>
          <a:bodyPr wrap="square" lIns="0" tIns="0" rIns="0" bIns="0" rtlCol="0"/>
          <a:lstStyle/>
          <a:p>
            <a:endParaRPr/>
          </a:p>
        </p:txBody>
      </p:sp>
      <p:sp>
        <p:nvSpPr>
          <p:cNvPr id="7" name="object 7"/>
          <p:cNvSpPr/>
          <p:nvPr/>
        </p:nvSpPr>
        <p:spPr>
          <a:xfrm>
            <a:off x="433387" y="433451"/>
            <a:ext cx="400050" cy="457200"/>
          </a:xfrm>
          <a:custGeom>
            <a:avLst/>
            <a:gdLst/>
            <a:ahLst/>
            <a:cxnLst/>
            <a:rect l="l" t="t" r="r" b="b"/>
            <a:pathLst>
              <a:path w="400050" h="457200">
                <a:moveTo>
                  <a:pt x="0" y="228600"/>
                </a:moveTo>
                <a:lnTo>
                  <a:pt x="200025" y="0"/>
                </a:lnTo>
                <a:lnTo>
                  <a:pt x="400050" y="228600"/>
                </a:lnTo>
                <a:lnTo>
                  <a:pt x="200025" y="457200"/>
                </a:lnTo>
                <a:lnTo>
                  <a:pt x="0" y="228600"/>
                </a:lnTo>
                <a:close/>
              </a:path>
            </a:pathLst>
          </a:custGeom>
          <a:ln w="9534">
            <a:solidFill>
              <a:srgbClr val="FFFFFF"/>
            </a:solidFill>
          </a:ln>
        </p:spPr>
        <p:txBody>
          <a:bodyPr wrap="square" lIns="0" tIns="0" rIns="0" bIns="0" rtlCol="0"/>
          <a:lstStyle/>
          <a:p>
            <a:endParaRPr/>
          </a:p>
        </p:txBody>
      </p:sp>
      <p:sp>
        <p:nvSpPr>
          <p:cNvPr id="8" name="object 8"/>
          <p:cNvSpPr/>
          <p:nvPr/>
        </p:nvSpPr>
        <p:spPr>
          <a:xfrm>
            <a:off x="395287" y="919225"/>
            <a:ext cx="476250" cy="466725"/>
          </a:xfrm>
          <a:custGeom>
            <a:avLst/>
            <a:gdLst/>
            <a:ahLst/>
            <a:cxnLst/>
            <a:rect l="l" t="t" r="r" b="b"/>
            <a:pathLst>
              <a:path w="476250" h="466725">
                <a:moveTo>
                  <a:pt x="238125" y="0"/>
                </a:moveTo>
                <a:lnTo>
                  <a:pt x="0" y="233299"/>
                </a:lnTo>
                <a:lnTo>
                  <a:pt x="238125" y="466725"/>
                </a:lnTo>
                <a:lnTo>
                  <a:pt x="476250" y="233299"/>
                </a:lnTo>
                <a:lnTo>
                  <a:pt x="238125" y="0"/>
                </a:lnTo>
                <a:close/>
              </a:path>
            </a:pathLst>
          </a:custGeom>
          <a:solidFill>
            <a:srgbClr val="A4A4A4"/>
          </a:solidFill>
        </p:spPr>
        <p:txBody>
          <a:bodyPr wrap="square" lIns="0" tIns="0" rIns="0" bIns="0" rtlCol="0"/>
          <a:lstStyle/>
          <a:p>
            <a:endParaRPr/>
          </a:p>
        </p:txBody>
      </p:sp>
      <p:sp>
        <p:nvSpPr>
          <p:cNvPr id="9" name="object 9"/>
          <p:cNvSpPr/>
          <p:nvPr/>
        </p:nvSpPr>
        <p:spPr>
          <a:xfrm>
            <a:off x="395287" y="919225"/>
            <a:ext cx="476250" cy="466725"/>
          </a:xfrm>
          <a:custGeom>
            <a:avLst/>
            <a:gdLst/>
            <a:ahLst/>
            <a:cxnLst/>
            <a:rect l="l" t="t" r="r" b="b"/>
            <a:pathLst>
              <a:path w="476250" h="466725">
                <a:moveTo>
                  <a:pt x="0" y="233299"/>
                </a:moveTo>
                <a:lnTo>
                  <a:pt x="238125" y="0"/>
                </a:lnTo>
                <a:lnTo>
                  <a:pt x="476250" y="233299"/>
                </a:lnTo>
                <a:lnTo>
                  <a:pt x="238125" y="466725"/>
                </a:lnTo>
                <a:lnTo>
                  <a:pt x="0" y="233299"/>
                </a:lnTo>
                <a:close/>
              </a:path>
            </a:pathLst>
          </a:custGeom>
          <a:ln w="9534">
            <a:solidFill>
              <a:srgbClr val="FFFFFF"/>
            </a:solidFill>
          </a:ln>
        </p:spPr>
        <p:txBody>
          <a:bodyPr wrap="square" lIns="0" tIns="0" rIns="0" bIns="0" rtlCol="0"/>
          <a:lstStyle/>
          <a:p>
            <a:endParaRPr/>
          </a:p>
        </p:txBody>
      </p:sp>
      <p:sp>
        <p:nvSpPr>
          <p:cNvPr id="10" name="object 10"/>
          <p:cNvSpPr/>
          <p:nvPr/>
        </p:nvSpPr>
        <p:spPr>
          <a:xfrm>
            <a:off x="11330051" y="1900301"/>
            <a:ext cx="57150" cy="3265804"/>
          </a:xfrm>
          <a:custGeom>
            <a:avLst/>
            <a:gdLst/>
            <a:ahLst/>
            <a:cxnLst/>
            <a:rect l="l" t="t" r="r" b="b"/>
            <a:pathLst>
              <a:path w="57150" h="3265804">
                <a:moveTo>
                  <a:pt x="0" y="0"/>
                </a:moveTo>
                <a:lnTo>
                  <a:pt x="56769" y="3265551"/>
                </a:lnTo>
              </a:path>
            </a:pathLst>
          </a:custGeom>
          <a:ln w="9534">
            <a:solidFill>
              <a:srgbClr val="BCD6ED"/>
            </a:solidFill>
          </a:ln>
        </p:spPr>
        <p:txBody>
          <a:bodyPr wrap="square" lIns="0" tIns="0" rIns="0" bIns="0" rtlCol="0"/>
          <a:lstStyle/>
          <a:p>
            <a:endParaRPr/>
          </a:p>
        </p:txBody>
      </p:sp>
      <p:sp>
        <p:nvSpPr>
          <p:cNvPr id="11" name="object 11"/>
          <p:cNvSpPr/>
          <p:nvPr/>
        </p:nvSpPr>
        <p:spPr>
          <a:xfrm>
            <a:off x="10963275" y="1895475"/>
            <a:ext cx="723900" cy="619125"/>
          </a:xfrm>
          <a:prstGeom prst="rect">
            <a:avLst/>
          </a:prstGeom>
          <a:blipFill>
            <a:blip r:embed="rId3" cstate="print"/>
            <a:stretch>
              <a:fillRect/>
            </a:stretch>
          </a:blipFill>
        </p:spPr>
        <p:txBody>
          <a:bodyPr wrap="square" lIns="0" tIns="0" rIns="0" bIns="0" rtlCol="0"/>
          <a:lstStyle/>
          <a:p>
            <a:endParaRPr/>
          </a:p>
        </p:txBody>
      </p:sp>
      <p:sp>
        <p:nvSpPr>
          <p:cNvPr id="12" name="object 12"/>
          <p:cNvSpPr/>
          <p:nvPr/>
        </p:nvSpPr>
        <p:spPr>
          <a:xfrm>
            <a:off x="10963275" y="2676525"/>
            <a:ext cx="723900" cy="628650"/>
          </a:xfrm>
          <a:prstGeom prst="rect">
            <a:avLst/>
          </a:prstGeom>
          <a:blipFill>
            <a:blip r:embed="rId4" cstate="print"/>
            <a:stretch>
              <a:fillRect/>
            </a:stretch>
          </a:blipFill>
        </p:spPr>
        <p:txBody>
          <a:bodyPr wrap="square" lIns="0" tIns="0" rIns="0" bIns="0" rtlCol="0"/>
          <a:lstStyle/>
          <a:p>
            <a:endParaRPr/>
          </a:p>
        </p:txBody>
      </p:sp>
      <p:sp>
        <p:nvSpPr>
          <p:cNvPr id="13" name="object 13"/>
          <p:cNvSpPr/>
          <p:nvPr/>
        </p:nvSpPr>
        <p:spPr>
          <a:xfrm>
            <a:off x="10963275" y="3467100"/>
            <a:ext cx="723900" cy="619125"/>
          </a:xfrm>
          <a:prstGeom prst="rect">
            <a:avLst/>
          </a:prstGeom>
          <a:blipFill>
            <a:blip r:embed="rId5" cstate="print"/>
            <a:stretch>
              <a:fillRect/>
            </a:stretch>
          </a:blipFill>
        </p:spPr>
        <p:txBody>
          <a:bodyPr wrap="square" lIns="0" tIns="0" rIns="0" bIns="0" rtlCol="0"/>
          <a:lstStyle/>
          <a:p>
            <a:endParaRPr/>
          </a:p>
        </p:txBody>
      </p:sp>
      <p:sp>
        <p:nvSpPr>
          <p:cNvPr id="14" name="object 14"/>
          <p:cNvSpPr/>
          <p:nvPr/>
        </p:nvSpPr>
        <p:spPr>
          <a:xfrm>
            <a:off x="10963275" y="4257675"/>
            <a:ext cx="723900" cy="628650"/>
          </a:xfrm>
          <a:prstGeom prst="rect">
            <a:avLst/>
          </a:prstGeom>
          <a:blipFill>
            <a:blip r:embed="rId6" cstate="print"/>
            <a:stretch>
              <a:fillRect/>
            </a:stretch>
          </a:blipFill>
        </p:spPr>
        <p:txBody>
          <a:bodyPr wrap="square" lIns="0" tIns="0" rIns="0" bIns="0" rtlCol="0"/>
          <a:lstStyle/>
          <a:p>
            <a:endParaRPr/>
          </a:p>
        </p:txBody>
      </p:sp>
      <p:sp>
        <p:nvSpPr>
          <p:cNvPr id="15" name="object 15"/>
          <p:cNvSpPr/>
          <p:nvPr/>
        </p:nvSpPr>
        <p:spPr>
          <a:xfrm>
            <a:off x="11020425" y="5153025"/>
            <a:ext cx="714375" cy="638175"/>
          </a:xfrm>
          <a:prstGeom prst="rect">
            <a:avLst/>
          </a:prstGeom>
          <a:blipFill>
            <a:blip r:embed="rId7" cstate="print"/>
            <a:stretch>
              <a:fillRect/>
            </a:stretch>
          </a:blipFill>
        </p:spPr>
        <p:txBody>
          <a:bodyPr wrap="square" lIns="0" tIns="0" rIns="0" bIns="0" rtlCol="0"/>
          <a:lstStyle/>
          <a:p>
            <a:endParaRPr/>
          </a:p>
        </p:txBody>
      </p:sp>
      <p:sp>
        <p:nvSpPr>
          <p:cNvPr id="16" name="object 16"/>
          <p:cNvSpPr txBox="1"/>
          <p:nvPr/>
        </p:nvSpPr>
        <p:spPr>
          <a:xfrm>
            <a:off x="681037" y="1140961"/>
            <a:ext cx="10139363" cy="2971326"/>
          </a:xfrm>
          <a:prstGeom prst="rect">
            <a:avLst/>
          </a:prstGeom>
        </p:spPr>
        <p:txBody>
          <a:bodyPr vert="horz" wrap="square" lIns="0" tIns="16510" rIns="0" bIns="0" rtlCol="0">
            <a:spAutoFit/>
          </a:bodyPr>
          <a:lstStyle/>
          <a:p>
            <a:pPr marR="54610" algn="just" rtl="1">
              <a:lnSpc>
                <a:spcPct val="100000"/>
              </a:lnSpc>
              <a:spcBef>
                <a:spcPts val="2850"/>
              </a:spcBef>
            </a:pPr>
            <a:r>
              <a:rPr lang="ar-MA" sz="3200" dirty="0" smtClean="0"/>
              <a:t>كما تحتل الجماعات الترابية مكانة دستورية وتنظيمية ووظيفية مهمة، بحيث أضحت تشكل شريكا ترابيا للدولة، في بلورة وتنفيذ المشاريع التنموية والاستثمارية على المستوى الترابي، وتشكل البنية الأساسية في النظام اللامركزي بالمغرب باعتبارها وحدات ترابية تتمحور حولها المشاريع التنموية الاقتصادية والاجتماعية والثقافية، والمحرك الأساسي في إنجاز تجهيزات القرب وأداء الخدمات الأساسية المرتبطة بالحياة اليومية للمواطنين</a:t>
            </a:r>
            <a:r>
              <a:rPr lang="ar-DZ" sz="3200" dirty="0" smtClean="0"/>
              <a:t>.</a:t>
            </a:r>
            <a:endParaRPr lang="ar-MA" sz="3200" dirty="0" smtClean="0"/>
          </a:p>
        </p:txBody>
      </p:sp>
      <p:sp>
        <p:nvSpPr>
          <p:cNvPr id="18" name="Flèche gauche 17"/>
          <p:cNvSpPr/>
          <p:nvPr/>
        </p:nvSpPr>
        <p:spPr>
          <a:xfrm>
            <a:off x="11051574" y="1199188"/>
            <a:ext cx="978408"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Flèche gauche 18"/>
          <p:cNvSpPr/>
          <p:nvPr/>
        </p:nvSpPr>
        <p:spPr>
          <a:xfrm>
            <a:off x="11325225" y="4343400"/>
            <a:ext cx="978408"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Rectangle à coins arrondis 19"/>
          <p:cNvSpPr/>
          <p:nvPr/>
        </p:nvSpPr>
        <p:spPr>
          <a:xfrm>
            <a:off x="681037" y="4112287"/>
            <a:ext cx="10644188" cy="244091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ar-MA" sz="2800" b="1" dirty="0"/>
              <a:t> </a:t>
            </a:r>
            <a:r>
              <a:rPr lang="ar-DZ" sz="2800" b="1" dirty="0"/>
              <a:t>-</a:t>
            </a:r>
            <a:r>
              <a:rPr lang="ar-MA" sz="2800" b="1" dirty="0" smtClean="0"/>
              <a:t> </a:t>
            </a:r>
            <a:r>
              <a:rPr lang="ar-MA" sz="2800" b="1" dirty="0"/>
              <a:t>تنامي الحديث عن ضرورة تخليق الحياة العامة، وترشيد النفقات العمومية ومحاربة كل أشكال الفساد المالي والإداري والسياسي، </a:t>
            </a:r>
            <a:r>
              <a:rPr lang="ar-DZ" sz="2800" b="1" dirty="0" smtClean="0"/>
              <a:t>بحيث </a:t>
            </a:r>
            <a:r>
              <a:rPr lang="ar-MA" sz="2800" b="1" dirty="0" smtClean="0"/>
              <a:t>أضحى </a:t>
            </a:r>
            <a:r>
              <a:rPr lang="ar-MA" sz="2800" b="1" dirty="0"/>
              <a:t>الحديث عن الحكامة وتبني أدواتها وأهدافها حديثا ذو </a:t>
            </a:r>
            <a:r>
              <a:rPr lang="ar-MA" sz="2800" b="1" dirty="0" err="1"/>
              <a:t>راهنية</a:t>
            </a:r>
            <a:r>
              <a:rPr lang="ar-MA" sz="2800" b="1" dirty="0"/>
              <a:t>، طرحت في شأنه العديد من الأسئلة الشائكة بل والحارقة أحيانا حول الحاجة إلى الحكم الرشيد أو التدبير الرشيد في مواجهة هدر المال العام، ومجابهة بنيات الفساد وهو ما لا يتحقق إلا بالارتكاز على مبدأ الحكامة في التدبير وحسن إدارة المؤسسات والوحدات الترابية.</a:t>
            </a:r>
            <a:endParaRPr lang="fr-FR" sz="2800" b="1" dirty="0"/>
          </a:p>
        </p:txBody>
      </p:sp>
      <p:sp>
        <p:nvSpPr>
          <p:cNvPr id="17" name="Espace réservé du numéro de diapositive 16"/>
          <p:cNvSpPr>
            <a:spLocks noGrp="1"/>
          </p:cNvSpPr>
          <p:nvPr>
            <p:ph type="sldNum" sz="quarter" idx="7"/>
          </p:nvPr>
        </p:nvSpPr>
        <p:spPr/>
        <p:txBody>
          <a:bodyPr/>
          <a:lstStyle/>
          <a:p>
            <a:fld id="{B6F15528-21DE-4FAA-801E-634DDDAF4B2B}" type="slidenum">
              <a:rPr lang="fr-FR" smtClean="0"/>
              <a:pPr/>
              <a:t>3</a:t>
            </a:fld>
            <a:endParaRPr lang="fr-FR"/>
          </a:p>
        </p:txBody>
      </p:sp>
    </p:spTree>
    <p:extLst>
      <p:ext uri="{BB962C8B-B14F-4D97-AF65-F5344CB8AC3E}">
        <p14:creationId xmlns:p14="http://schemas.microsoft.com/office/powerpoint/2010/main" xmlns="" val="343545529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200399" y="88518"/>
            <a:ext cx="4724401" cy="66037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square" lIns="0" tIns="16510" rIns="0" bIns="0" rtlCol="0">
            <a:spAutoFit/>
          </a:bodyPr>
          <a:lstStyle/>
          <a:p>
            <a:pPr marL="90170" algn="ctr">
              <a:lnSpc>
                <a:spcPts val="5560"/>
              </a:lnSpc>
            </a:pPr>
            <a:r>
              <a:rPr lang="ar-DZ" dirty="0" smtClean="0">
                <a:solidFill>
                  <a:srgbClr val="FFFF00"/>
                </a:solidFill>
                <a:effectLst>
                  <a:outerShdw blurRad="38100" dist="38100" dir="2700000" algn="tl">
                    <a:srgbClr val="000000">
                      <a:alpha val="43137"/>
                    </a:srgbClr>
                  </a:outerShdw>
                </a:effectLst>
              </a:rPr>
              <a:t>المقترحات</a:t>
            </a:r>
            <a:endParaRPr lang="fr-FR" dirty="0">
              <a:solidFill>
                <a:srgbClr val="FFFF00"/>
              </a:solidFill>
              <a:effectLst>
                <a:outerShdw blurRad="38100" dist="38100" dir="2700000" algn="tl">
                  <a:srgbClr val="000000">
                    <a:alpha val="43137"/>
                  </a:srgbClr>
                </a:outerShdw>
              </a:effectLst>
            </a:endParaRPr>
          </a:p>
        </p:txBody>
      </p:sp>
      <p:sp>
        <p:nvSpPr>
          <p:cNvPr id="3" name="object 3"/>
          <p:cNvSpPr/>
          <p:nvPr/>
        </p:nvSpPr>
        <p:spPr>
          <a:xfrm>
            <a:off x="933450" y="790575"/>
            <a:ext cx="10172700" cy="190500"/>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681037" y="700151"/>
            <a:ext cx="352425" cy="381000"/>
          </a:xfrm>
          <a:custGeom>
            <a:avLst/>
            <a:gdLst/>
            <a:ahLst/>
            <a:cxnLst/>
            <a:rect l="l" t="t" r="r" b="b"/>
            <a:pathLst>
              <a:path w="352425" h="381000">
                <a:moveTo>
                  <a:pt x="176212" y="0"/>
                </a:moveTo>
                <a:lnTo>
                  <a:pt x="0" y="190500"/>
                </a:lnTo>
                <a:lnTo>
                  <a:pt x="176212" y="381000"/>
                </a:lnTo>
                <a:lnTo>
                  <a:pt x="352425" y="190500"/>
                </a:lnTo>
                <a:lnTo>
                  <a:pt x="176212" y="0"/>
                </a:lnTo>
                <a:close/>
              </a:path>
            </a:pathLst>
          </a:custGeom>
          <a:solidFill>
            <a:srgbClr val="FFC000"/>
          </a:solidFill>
        </p:spPr>
        <p:txBody>
          <a:bodyPr wrap="square" lIns="0" tIns="0" rIns="0" bIns="0" rtlCol="0"/>
          <a:lstStyle/>
          <a:p>
            <a:endParaRPr/>
          </a:p>
        </p:txBody>
      </p:sp>
      <p:sp>
        <p:nvSpPr>
          <p:cNvPr id="5" name="object 5"/>
          <p:cNvSpPr/>
          <p:nvPr/>
        </p:nvSpPr>
        <p:spPr>
          <a:xfrm>
            <a:off x="681037" y="700151"/>
            <a:ext cx="352425" cy="381000"/>
          </a:xfrm>
          <a:custGeom>
            <a:avLst/>
            <a:gdLst/>
            <a:ahLst/>
            <a:cxnLst/>
            <a:rect l="l" t="t" r="r" b="b"/>
            <a:pathLst>
              <a:path w="352425" h="381000">
                <a:moveTo>
                  <a:pt x="0" y="190500"/>
                </a:moveTo>
                <a:lnTo>
                  <a:pt x="176212" y="0"/>
                </a:lnTo>
                <a:lnTo>
                  <a:pt x="352425" y="190500"/>
                </a:lnTo>
                <a:lnTo>
                  <a:pt x="176212" y="381000"/>
                </a:lnTo>
                <a:lnTo>
                  <a:pt x="0" y="190500"/>
                </a:lnTo>
                <a:close/>
              </a:path>
            </a:pathLst>
          </a:custGeom>
          <a:ln w="9534">
            <a:solidFill>
              <a:srgbClr val="FFFFFF"/>
            </a:solidFill>
          </a:ln>
        </p:spPr>
        <p:txBody>
          <a:bodyPr wrap="square" lIns="0" tIns="0" rIns="0" bIns="0" rtlCol="0"/>
          <a:lstStyle/>
          <a:p>
            <a:endParaRPr/>
          </a:p>
        </p:txBody>
      </p:sp>
      <p:sp>
        <p:nvSpPr>
          <p:cNvPr id="6" name="object 6"/>
          <p:cNvSpPr/>
          <p:nvPr/>
        </p:nvSpPr>
        <p:spPr>
          <a:xfrm>
            <a:off x="433387" y="433451"/>
            <a:ext cx="400050" cy="457200"/>
          </a:xfrm>
          <a:custGeom>
            <a:avLst/>
            <a:gdLst/>
            <a:ahLst/>
            <a:cxnLst/>
            <a:rect l="l" t="t" r="r" b="b"/>
            <a:pathLst>
              <a:path w="400050" h="457200">
                <a:moveTo>
                  <a:pt x="200025" y="0"/>
                </a:moveTo>
                <a:lnTo>
                  <a:pt x="0" y="228600"/>
                </a:lnTo>
                <a:lnTo>
                  <a:pt x="200025" y="457200"/>
                </a:lnTo>
                <a:lnTo>
                  <a:pt x="400050" y="228600"/>
                </a:lnTo>
                <a:lnTo>
                  <a:pt x="200025" y="0"/>
                </a:lnTo>
                <a:close/>
              </a:path>
            </a:pathLst>
          </a:custGeom>
          <a:solidFill>
            <a:srgbClr val="6FAC46"/>
          </a:solidFill>
        </p:spPr>
        <p:txBody>
          <a:bodyPr wrap="square" lIns="0" tIns="0" rIns="0" bIns="0" rtlCol="0"/>
          <a:lstStyle/>
          <a:p>
            <a:endParaRPr/>
          </a:p>
        </p:txBody>
      </p:sp>
      <p:sp>
        <p:nvSpPr>
          <p:cNvPr id="7" name="object 7"/>
          <p:cNvSpPr/>
          <p:nvPr/>
        </p:nvSpPr>
        <p:spPr>
          <a:xfrm>
            <a:off x="433387" y="433451"/>
            <a:ext cx="400050" cy="457200"/>
          </a:xfrm>
          <a:custGeom>
            <a:avLst/>
            <a:gdLst/>
            <a:ahLst/>
            <a:cxnLst/>
            <a:rect l="l" t="t" r="r" b="b"/>
            <a:pathLst>
              <a:path w="400050" h="457200">
                <a:moveTo>
                  <a:pt x="0" y="228600"/>
                </a:moveTo>
                <a:lnTo>
                  <a:pt x="200025" y="0"/>
                </a:lnTo>
                <a:lnTo>
                  <a:pt x="400050" y="228600"/>
                </a:lnTo>
                <a:lnTo>
                  <a:pt x="200025" y="457200"/>
                </a:lnTo>
                <a:lnTo>
                  <a:pt x="0" y="228600"/>
                </a:lnTo>
                <a:close/>
              </a:path>
            </a:pathLst>
          </a:custGeom>
          <a:ln w="9534">
            <a:solidFill>
              <a:srgbClr val="FFFFFF"/>
            </a:solidFill>
          </a:ln>
        </p:spPr>
        <p:txBody>
          <a:bodyPr wrap="square" lIns="0" tIns="0" rIns="0" bIns="0" rtlCol="0"/>
          <a:lstStyle/>
          <a:p>
            <a:endParaRPr/>
          </a:p>
        </p:txBody>
      </p:sp>
      <p:sp>
        <p:nvSpPr>
          <p:cNvPr id="8" name="object 8"/>
          <p:cNvSpPr/>
          <p:nvPr/>
        </p:nvSpPr>
        <p:spPr>
          <a:xfrm>
            <a:off x="395287" y="919225"/>
            <a:ext cx="476250" cy="466725"/>
          </a:xfrm>
          <a:custGeom>
            <a:avLst/>
            <a:gdLst/>
            <a:ahLst/>
            <a:cxnLst/>
            <a:rect l="l" t="t" r="r" b="b"/>
            <a:pathLst>
              <a:path w="476250" h="466725">
                <a:moveTo>
                  <a:pt x="238125" y="0"/>
                </a:moveTo>
                <a:lnTo>
                  <a:pt x="0" y="233299"/>
                </a:lnTo>
                <a:lnTo>
                  <a:pt x="238125" y="466725"/>
                </a:lnTo>
                <a:lnTo>
                  <a:pt x="476250" y="233299"/>
                </a:lnTo>
                <a:lnTo>
                  <a:pt x="238125" y="0"/>
                </a:lnTo>
                <a:close/>
              </a:path>
            </a:pathLst>
          </a:custGeom>
          <a:solidFill>
            <a:srgbClr val="A4A4A4"/>
          </a:solidFill>
        </p:spPr>
        <p:txBody>
          <a:bodyPr wrap="square" lIns="0" tIns="0" rIns="0" bIns="0" rtlCol="0"/>
          <a:lstStyle/>
          <a:p>
            <a:endParaRPr/>
          </a:p>
        </p:txBody>
      </p:sp>
      <p:sp>
        <p:nvSpPr>
          <p:cNvPr id="9" name="object 9"/>
          <p:cNvSpPr/>
          <p:nvPr/>
        </p:nvSpPr>
        <p:spPr>
          <a:xfrm>
            <a:off x="395287" y="919225"/>
            <a:ext cx="476250" cy="466725"/>
          </a:xfrm>
          <a:custGeom>
            <a:avLst/>
            <a:gdLst/>
            <a:ahLst/>
            <a:cxnLst/>
            <a:rect l="l" t="t" r="r" b="b"/>
            <a:pathLst>
              <a:path w="476250" h="466725">
                <a:moveTo>
                  <a:pt x="0" y="233299"/>
                </a:moveTo>
                <a:lnTo>
                  <a:pt x="238125" y="0"/>
                </a:lnTo>
                <a:lnTo>
                  <a:pt x="476250" y="233299"/>
                </a:lnTo>
                <a:lnTo>
                  <a:pt x="238125" y="466725"/>
                </a:lnTo>
                <a:lnTo>
                  <a:pt x="0" y="233299"/>
                </a:lnTo>
                <a:close/>
              </a:path>
            </a:pathLst>
          </a:custGeom>
          <a:ln w="9534">
            <a:solidFill>
              <a:srgbClr val="FFFFFF"/>
            </a:solidFill>
          </a:ln>
        </p:spPr>
        <p:txBody>
          <a:bodyPr wrap="square" lIns="0" tIns="0" rIns="0" bIns="0" rtlCol="0"/>
          <a:lstStyle/>
          <a:p>
            <a:endParaRPr/>
          </a:p>
        </p:txBody>
      </p:sp>
      <p:sp>
        <p:nvSpPr>
          <p:cNvPr id="10" name="object 10"/>
          <p:cNvSpPr/>
          <p:nvPr/>
        </p:nvSpPr>
        <p:spPr>
          <a:xfrm>
            <a:off x="11330051" y="1900301"/>
            <a:ext cx="57150" cy="3265804"/>
          </a:xfrm>
          <a:custGeom>
            <a:avLst/>
            <a:gdLst/>
            <a:ahLst/>
            <a:cxnLst/>
            <a:rect l="l" t="t" r="r" b="b"/>
            <a:pathLst>
              <a:path w="57150" h="3265804">
                <a:moveTo>
                  <a:pt x="0" y="0"/>
                </a:moveTo>
                <a:lnTo>
                  <a:pt x="56769" y="3265551"/>
                </a:lnTo>
              </a:path>
            </a:pathLst>
          </a:custGeom>
          <a:ln w="9534">
            <a:solidFill>
              <a:srgbClr val="BCD6ED"/>
            </a:solidFill>
          </a:ln>
        </p:spPr>
        <p:txBody>
          <a:bodyPr wrap="square" lIns="0" tIns="0" rIns="0" bIns="0" rtlCol="0"/>
          <a:lstStyle/>
          <a:p>
            <a:endParaRPr/>
          </a:p>
        </p:txBody>
      </p:sp>
      <p:sp>
        <p:nvSpPr>
          <p:cNvPr id="11" name="object 11"/>
          <p:cNvSpPr/>
          <p:nvPr/>
        </p:nvSpPr>
        <p:spPr>
          <a:xfrm>
            <a:off x="10963275" y="1895475"/>
            <a:ext cx="723900" cy="619125"/>
          </a:xfrm>
          <a:prstGeom prst="rect">
            <a:avLst/>
          </a:prstGeom>
          <a:blipFill>
            <a:blip r:embed="rId3" cstate="print"/>
            <a:stretch>
              <a:fillRect/>
            </a:stretch>
          </a:blipFill>
        </p:spPr>
        <p:txBody>
          <a:bodyPr wrap="square" lIns="0" tIns="0" rIns="0" bIns="0" rtlCol="0"/>
          <a:lstStyle/>
          <a:p>
            <a:endParaRPr/>
          </a:p>
        </p:txBody>
      </p:sp>
      <p:sp>
        <p:nvSpPr>
          <p:cNvPr id="12" name="object 12"/>
          <p:cNvSpPr/>
          <p:nvPr/>
        </p:nvSpPr>
        <p:spPr>
          <a:xfrm>
            <a:off x="10963275" y="2676525"/>
            <a:ext cx="723900" cy="628650"/>
          </a:xfrm>
          <a:prstGeom prst="rect">
            <a:avLst/>
          </a:prstGeom>
          <a:blipFill>
            <a:blip r:embed="rId4" cstate="print"/>
            <a:stretch>
              <a:fillRect/>
            </a:stretch>
          </a:blipFill>
        </p:spPr>
        <p:txBody>
          <a:bodyPr wrap="square" lIns="0" tIns="0" rIns="0" bIns="0" rtlCol="0"/>
          <a:lstStyle/>
          <a:p>
            <a:endParaRPr/>
          </a:p>
        </p:txBody>
      </p:sp>
      <p:sp>
        <p:nvSpPr>
          <p:cNvPr id="13" name="object 13"/>
          <p:cNvSpPr/>
          <p:nvPr/>
        </p:nvSpPr>
        <p:spPr>
          <a:xfrm>
            <a:off x="10963275" y="3467100"/>
            <a:ext cx="723900" cy="619125"/>
          </a:xfrm>
          <a:prstGeom prst="rect">
            <a:avLst/>
          </a:prstGeom>
          <a:blipFill>
            <a:blip r:embed="rId5" cstate="print"/>
            <a:stretch>
              <a:fillRect/>
            </a:stretch>
          </a:blipFill>
        </p:spPr>
        <p:txBody>
          <a:bodyPr wrap="square" lIns="0" tIns="0" rIns="0" bIns="0" rtlCol="0"/>
          <a:lstStyle/>
          <a:p>
            <a:endParaRPr/>
          </a:p>
        </p:txBody>
      </p:sp>
      <p:sp>
        <p:nvSpPr>
          <p:cNvPr id="14" name="object 14"/>
          <p:cNvSpPr/>
          <p:nvPr/>
        </p:nvSpPr>
        <p:spPr>
          <a:xfrm>
            <a:off x="10963275" y="4257675"/>
            <a:ext cx="723900" cy="628650"/>
          </a:xfrm>
          <a:prstGeom prst="rect">
            <a:avLst/>
          </a:prstGeom>
          <a:blipFill>
            <a:blip r:embed="rId6" cstate="print"/>
            <a:stretch>
              <a:fillRect/>
            </a:stretch>
          </a:blipFill>
        </p:spPr>
        <p:txBody>
          <a:bodyPr wrap="square" lIns="0" tIns="0" rIns="0" bIns="0" rtlCol="0"/>
          <a:lstStyle/>
          <a:p>
            <a:endParaRPr/>
          </a:p>
        </p:txBody>
      </p:sp>
      <p:sp>
        <p:nvSpPr>
          <p:cNvPr id="15" name="object 15"/>
          <p:cNvSpPr/>
          <p:nvPr/>
        </p:nvSpPr>
        <p:spPr>
          <a:xfrm>
            <a:off x="11020425" y="5153025"/>
            <a:ext cx="714375" cy="638175"/>
          </a:xfrm>
          <a:prstGeom prst="rect">
            <a:avLst/>
          </a:prstGeom>
          <a:blipFill>
            <a:blip r:embed="rId7" cstate="print"/>
            <a:stretch>
              <a:fillRect/>
            </a:stretch>
          </a:blipFill>
        </p:spPr>
        <p:txBody>
          <a:bodyPr wrap="square" lIns="0" tIns="0" rIns="0" bIns="0" rtlCol="0"/>
          <a:lstStyle/>
          <a:p>
            <a:endParaRPr/>
          </a:p>
        </p:txBody>
      </p:sp>
      <p:sp>
        <p:nvSpPr>
          <p:cNvPr id="16" name="object 16"/>
          <p:cNvSpPr txBox="1"/>
          <p:nvPr/>
        </p:nvSpPr>
        <p:spPr>
          <a:xfrm>
            <a:off x="1416050" y="1140961"/>
            <a:ext cx="9207500" cy="1188787"/>
          </a:xfrm>
          <a:prstGeom prst="rect">
            <a:avLst/>
          </a:prstGeom>
        </p:spPr>
        <p:txBody>
          <a:bodyPr vert="horz" wrap="square" lIns="0" tIns="16510" rIns="0" bIns="0" rtlCol="0">
            <a:spAutoFit/>
          </a:bodyPr>
          <a:lstStyle/>
          <a:p>
            <a:pPr algn="just" rtl="1"/>
            <a:r>
              <a:rPr lang="ar-MA" sz="2400" dirty="0" smtClean="0"/>
              <a:t>   </a:t>
            </a:r>
            <a:endParaRPr lang="fr-FR" sz="2400" dirty="0"/>
          </a:p>
          <a:p>
            <a:pPr marR="54610" algn="just" rtl="1">
              <a:lnSpc>
                <a:spcPct val="100000"/>
              </a:lnSpc>
              <a:spcBef>
                <a:spcPts val="2850"/>
              </a:spcBef>
            </a:pPr>
            <a:r>
              <a:rPr lang="ar-MA" sz="2800" dirty="0" smtClean="0"/>
              <a:t>    </a:t>
            </a:r>
            <a:endParaRPr sz="2800" dirty="0">
              <a:latin typeface="Arial"/>
              <a:cs typeface="Arial"/>
            </a:endParaRPr>
          </a:p>
        </p:txBody>
      </p:sp>
      <p:sp>
        <p:nvSpPr>
          <p:cNvPr id="18" name="object 16"/>
          <p:cNvSpPr txBox="1"/>
          <p:nvPr/>
        </p:nvSpPr>
        <p:spPr>
          <a:xfrm>
            <a:off x="933450" y="1101584"/>
            <a:ext cx="10029825" cy="6572312"/>
          </a:xfrm>
          <a:prstGeom prst="rect">
            <a:avLst/>
          </a:prstGeom>
        </p:spPr>
        <p:txBody>
          <a:bodyPr vert="horz" wrap="square" lIns="0" tIns="16510" rIns="0" bIns="0" rtlCol="0">
            <a:spAutoFit/>
          </a:bodyPr>
          <a:lstStyle/>
          <a:p>
            <a:pPr algn="just" rtl="1"/>
            <a:r>
              <a:rPr lang="ar-MA" sz="2200" dirty="0" smtClean="0"/>
              <a:t> </a:t>
            </a:r>
            <a:r>
              <a:rPr lang="ar-AE" sz="2400" dirty="0"/>
              <a:t>لكل </a:t>
            </a:r>
            <a:r>
              <a:rPr lang="ar-AE" sz="2400" b="1" u="sng" dirty="0">
                <a:solidFill>
                  <a:srgbClr val="FF0000"/>
                </a:solidFill>
                <a:effectLst>
                  <a:outerShdw blurRad="38100" dist="38100" dir="2700000" algn="tl">
                    <a:srgbClr val="000000">
                      <a:alpha val="43137"/>
                    </a:srgbClr>
                  </a:outerShdw>
                </a:effectLst>
              </a:rPr>
              <a:t>هذه الملاحظات والنتائج</a:t>
            </a:r>
            <a:r>
              <a:rPr lang="ar-AE" sz="2400" dirty="0"/>
              <a:t>، ومساهمة منا في دعم جهود حكامة تدبير صفقات الجماعات الترابية نقترح ما يلي:</a:t>
            </a:r>
            <a:endParaRPr lang="fr-FR" sz="2400" dirty="0"/>
          </a:p>
          <a:p>
            <a:pPr marL="342900" lvl="0" indent="-342900" algn="just" rtl="1">
              <a:buFont typeface="Arial" panose="020B0604020202020204" pitchFamily="34" charset="0"/>
              <a:buChar char="•"/>
            </a:pPr>
            <a:r>
              <a:rPr lang="ar-AE" sz="2400" b="1" dirty="0"/>
              <a:t>التسريع بإخراج قانون للصفقات العمومية خاص بالجماعات الترابية</a:t>
            </a:r>
            <a:r>
              <a:rPr lang="fr-FR" sz="2400" b="1" dirty="0"/>
              <a:t>.</a:t>
            </a:r>
          </a:p>
          <a:p>
            <a:pPr marL="342900" lvl="0" indent="-342900" algn="just" rtl="1">
              <a:buFont typeface="Arial" panose="020B0604020202020204" pitchFamily="34" charset="0"/>
              <a:buChar char="•"/>
            </a:pPr>
            <a:r>
              <a:rPr lang="ar-AE" sz="2400" b="1" dirty="0"/>
              <a:t>التسريع بتنزيل ورش </a:t>
            </a:r>
            <a:r>
              <a:rPr lang="ar-AE" sz="2400" b="1" dirty="0" err="1"/>
              <a:t>رقمنة</a:t>
            </a:r>
            <a:r>
              <a:rPr lang="ar-AE" sz="2400" b="1" dirty="0"/>
              <a:t> جميع مساطر الصفقات العمومية</a:t>
            </a:r>
            <a:r>
              <a:rPr lang="fr-FR" sz="2400" b="1" dirty="0"/>
              <a:t>.</a:t>
            </a:r>
          </a:p>
          <a:p>
            <a:pPr marL="342900" lvl="0" indent="-342900" algn="just" rtl="1">
              <a:buFont typeface="Arial" panose="020B0604020202020204" pitchFamily="34" charset="0"/>
              <a:buChar char="•"/>
            </a:pPr>
            <a:r>
              <a:rPr lang="ar-AE" sz="2400" b="1" dirty="0"/>
              <a:t>تبني التقنيات الحديثة في عملية الرقابة على صفقات الجماعات الترابية</a:t>
            </a:r>
            <a:r>
              <a:rPr lang="fr-FR" sz="2400" b="1" dirty="0"/>
              <a:t>.</a:t>
            </a:r>
          </a:p>
          <a:p>
            <a:pPr marL="342900" lvl="0" indent="-342900" algn="just" rtl="1">
              <a:buFont typeface="Arial" panose="020B0604020202020204" pitchFamily="34" charset="0"/>
              <a:buChar char="•"/>
            </a:pPr>
            <a:r>
              <a:rPr lang="ar-AE" sz="2400" b="1" dirty="0"/>
              <a:t>إن الرهان على الحكامة الجيدة في تدبير صفقات الجماعات الترابية يقتضي من المشرع المغربي تبني مقاربة جديدة تجعل من تخفيف المساطر والإجراءات والتواريخ هدفا لها، ضمانا للنجاعة والفعالية المطلوبتين</a:t>
            </a:r>
            <a:r>
              <a:rPr lang="fr-FR" sz="2400" b="1" dirty="0"/>
              <a:t>.</a:t>
            </a:r>
          </a:p>
          <a:p>
            <a:pPr marL="342900" lvl="0" indent="-342900" algn="just" rtl="1">
              <a:buFont typeface="Arial" panose="020B0604020202020204" pitchFamily="34" charset="0"/>
              <a:buChar char="•"/>
            </a:pPr>
            <a:r>
              <a:rPr lang="ar-AE" sz="2400" b="1" dirty="0"/>
              <a:t>نشر طلبات العروض في جريدتين إلكترونيتين بدل الجرائد الورقية ترشيدا للمال العام الترابي، و تيسيرا لولوج المقاولات وخصوصا الصغرى والمتوسطة منها</a:t>
            </a:r>
            <a:r>
              <a:rPr lang="fr-FR" sz="2400" b="1" dirty="0"/>
              <a:t>.</a:t>
            </a:r>
          </a:p>
          <a:p>
            <a:pPr marL="342900" lvl="0" indent="-342900" algn="just" rtl="1">
              <a:buFont typeface="Arial" panose="020B0604020202020204" pitchFamily="34" charset="0"/>
              <a:buChar char="•"/>
            </a:pPr>
            <a:r>
              <a:rPr lang="ar-AE" sz="2400" b="1" dirty="0"/>
              <a:t>ضرورة اشتراط مستوى دراسي للترشح لرئاسة جماعة ترابية مع العلم أن التدبير المالي والإداري للوحدات الترابية يتطلب كفاءة معقولة و دراية واسعة بالشؤون المالية باعتبار رؤساء الجماعات الترابية آمرين بالصرف، والساهرين بالدرجة الأولى على تدبير صفقات الجماعات الترابية</a:t>
            </a:r>
            <a:r>
              <a:rPr lang="fr-FR" sz="2400" b="1" dirty="0"/>
              <a:t>.</a:t>
            </a:r>
          </a:p>
          <a:p>
            <a:pPr marL="342900" lvl="0" indent="-342900" algn="just" rtl="1">
              <a:buFont typeface="Arial" panose="020B0604020202020204" pitchFamily="34" charset="0"/>
              <a:buChar char="•"/>
            </a:pPr>
            <a:r>
              <a:rPr lang="ar-AE" sz="2400" b="1" dirty="0"/>
              <a:t>تفعيل السلطة التنظيمية الممنوحة لرؤساء الجماعات الترابية لأجل توفير الموارد البشرية الكفيلة بحسن تدبير المصالح المكلفة بالصفقات العمومية</a:t>
            </a:r>
            <a:r>
              <a:rPr lang="fr-FR" sz="2400" b="1" dirty="0"/>
              <a:t>.</a:t>
            </a:r>
          </a:p>
          <a:p>
            <a:pPr lvl="0" algn="just" rtl="1"/>
            <a:endParaRPr lang="ar-MA" sz="2200" b="1" dirty="0" smtClean="0"/>
          </a:p>
          <a:p>
            <a:pPr algn="just" rtl="1"/>
            <a:endParaRPr lang="fr-FR" sz="2200" dirty="0"/>
          </a:p>
          <a:p>
            <a:pPr algn="just" rtl="1"/>
            <a:endParaRPr sz="2200" dirty="0">
              <a:latin typeface="Arial"/>
              <a:cs typeface="Arial"/>
            </a:endParaRPr>
          </a:p>
        </p:txBody>
      </p:sp>
      <p:sp>
        <p:nvSpPr>
          <p:cNvPr id="17" name="Espace réservé du numéro de diapositive 16"/>
          <p:cNvSpPr>
            <a:spLocks noGrp="1"/>
          </p:cNvSpPr>
          <p:nvPr>
            <p:ph type="sldNum" sz="quarter" idx="7"/>
          </p:nvPr>
        </p:nvSpPr>
        <p:spPr/>
        <p:txBody>
          <a:bodyPr/>
          <a:lstStyle/>
          <a:p>
            <a:fld id="{B6F15528-21DE-4FAA-801E-634DDDAF4B2B}" type="slidenum">
              <a:rPr lang="fr-FR" smtClean="0"/>
              <a:pPr/>
              <a:t>30</a:t>
            </a:fld>
            <a:endParaRPr lang="fr-FR"/>
          </a:p>
        </p:txBody>
      </p:sp>
    </p:spTree>
    <p:extLst>
      <p:ext uri="{BB962C8B-B14F-4D97-AF65-F5344CB8AC3E}">
        <p14:creationId xmlns:p14="http://schemas.microsoft.com/office/powerpoint/2010/main" xmlns="" val="378036024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933450" y="790575"/>
            <a:ext cx="10172700" cy="190500"/>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681037" y="700151"/>
            <a:ext cx="352425" cy="381000"/>
          </a:xfrm>
          <a:custGeom>
            <a:avLst/>
            <a:gdLst/>
            <a:ahLst/>
            <a:cxnLst/>
            <a:rect l="l" t="t" r="r" b="b"/>
            <a:pathLst>
              <a:path w="352425" h="381000">
                <a:moveTo>
                  <a:pt x="176212" y="0"/>
                </a:moveTo>
                <a:lnTo>
                  <a:pt x="0" y="190500"/>
                </a:lnTo>
                <a:lnTo>
                  <a:pt x="176212" y="381000"/>
                </a:lnTo>
                <a:lnTo>
                  <a:pt x="352425" y="190500"/>
                </a:lnTo>
                <a:lnTo>
                  <a:pt x="176212" y="0"/>
                </a:lnTo>
                <a:close/>
              </a:path>
            </a:pathLst>
          </a:custGeom>
          <a:solidFill>
            <a:srgbClr val="FFC000"/>
          </a:solidFill>
        </p:spPr>
        <p:txBody>
          <a:bodyPr wrap="square" lIns="0" tIns="0" rIns="0" bIns="0" rtlCol="0"/>
          <a:lstStyle/>
          <a:p>
            <a:endParaRPr/>
          </a:p>
        </p:txBody>
      </p:sp>
      <p:sp>
        <p:nvSpPr>
          <p:cNvPr id="5" name="object 5"/>
          <p:cNvSpPr/>
          <p:nvPr/>
        </p:nvSpPr>
        <p:spPr>
          <a:xfrm>
            <a:off x="681037" y="700151"/>
            <a:ext cx="352425" cy="381000"/>
          </a:xfrm>
          <a:custGeom>
            <a:avLst/>
            <a:gdLst/>
            <a:ahLst/>
            <a:cxnLst/>
            <a:rect l="l" t="t" r="r" b="b"/>
            <a:pathLst>
              <a:path w="352425" h="381000">
                <a:moveTo>
                  <a:pt x="0" y="190500"/>
                </a:moveTo>
                <a:lnTo>
                  <a:pt x="176212" y="0"/>
                </a:lnTo>
                <a:lnTo>
                  <a:pt x="352425" y="190500"/>
                </a:lnTo>
                <a:lnTo>
                  <a:pt x="176212" y="381000"/>
                </a:lnTo>
                <a:lnTo>
                  <a:pt x="0" y="190500"/>
                </a:lnTo>
                <a:close/>
              </a:path>
            </a:pathLst>
          </a:custGeom>
          <a:ln w="9534">
            <a:solidFill>
              <a:srgbClr val="FFFFFF"/>
            </a:solidFill>
          </a:ln>
        </p:spPr>
        <p:txBody>
          <a:bodyPr wrap="square" lIns="0" tIns="0" rIns="0" bIns="0" rtlCol="0"/>
          <a:lstStyle/>
          <a:p>
            <a:endParaRPr/>
          </a:p>
        </p:txBody>
      </p:sp>
      <p:sp>
        <p:nvSpPr>
          <p:cNvPr id="6" name="object 6"/>
          <p:cNvSpPr/>
          <p:nvPr/>
        </p:nvSpPr>
        <p:spPr>
          <a:xfrm>
            <a:off x="433387" y="433451"/>
            <a:ext cx="400050" cy="457200"/>
          </a:xfrm>
          <a:custGeom>
            <a:avLst/>
            <a:gdLst/>
            <a:ahLst/>
            <a:cxnLst/>
            <a:rect l="l" t="t" r="r" b="b"/>
            <a:pathLst>
              <a:path w="400050" h="457200">
                <a:moveTo>
                  <a:pt x="200025" y="0"/>
                </a:moveTo>
                <a:lnTo>
                  <a:pt x="0" y="228600"/>
                </a:lnTo>
                <a:lnTo>
                  <a:pt x="200025" y="457200"/>
                </a:lnTo>
                <a:lnTo>
                  <a:pt x="400050" y="228600"/>
                </a:lnTo>
                <a:lnTo>
                  <a:pt x="200025" y="0"/>
                </a:lnTo>
                <a:close/>
              </a:path>
            </a:pathLst>
          </a:custGeom>
          <a:solidFill>
            <a:srgbClr val="6FAC46"/>
          </a:solidFill>
        </p:spPr>
        <p:txBody>
          <a:bodyPr wrap="square" lIns="0" tIns="0" rIns="0" bIns="0" rtlCol="0"/>
          <a:lstStyle/>
          <a:p>
            <a:endParaRPr/>
          </a:p>
        </p:txBody>
      </p:sp>
      <p:sp>
        <p:nvSpPr>
          <p:cNvPr id="7" name="object 7"/>
          <p:cNvSpPr/>
          <p:nvPr/>
        </p:nvSpPr>
        <p:spPr>
          <a:xfrm>
            <a:off x="433387" y="433451"/>
            <a:ext cx="400050" cy="457200"/>
          </a:xfrm>
          <a:custGeom>
            <a:avLst/>
            <a:gdLst/>
            <a:ahLst/>
            <a:cxnLst/>
            <a:rect l="l" t="t" r="r" b="b"/>
            <a:pathLst>
              <a:path w="400050" h="457200">
                <a:moveTo>
                  <a:pt x="0" y="228600"/>
                </a:moveTo>
                <a:lnTo>
                  <a:pt x="200025" y="0"/>
                </a:lnTo>
                <a:lnTo>
                  <a:pt x="400050" y="228600"/>
                </a:lnTo>
                <a:lnTo>
                  <a:pt x="200025" y="457200"/>
                </a:lnTo>
                <a:lnTo>
                  <a:pt x="0" y="228600"/>
                </a:lnTo>
                <a:close/>
              </a:path>
            </a:pathLst>
          </a:custGeom>
          <a:ln w="9534">
            <a:solidFill>
              <a:srgbClr val="FFFFFF"/>
            </a:solidFill>
          </a:ln>
        </p:spPr>
        <p:txBody>
          <a:bodyPr wrap="square" lIns="0" tIns="0" rIns="0" bIns="0" rtlCol="0"/>
          <a:lstStyle/>
          <a:p>
            <a:endParaRPr/>
          </a:p>
        </p:txBody>
      </p:sp>
      <p:sp>
        <p:nvSpPr>
          <p:cNvPr id="8" name="object 8"/>
          <p:cNvSpPr/>
          <p:nvPr/>
        </p:nvSpPr>
        <p:spPr>
          <a:xfrm>
            <a:off x="395287" y="919225"/>
            <a:ext cx="476250" cy="466725"/>
          </a:xfrm>
          <a:custGeom>
            <a:avLst/>
            <a:gdLst/>
            <a:ahLst/>
            <a:cxnLst/>
            <a:rect l="l" t="t" r="r" b="b"/>
            <a:pathLst>
              <a:path w="476250" h="466725">
                <a:moveTo>
                  <a:pt x="238125" y="0"/>
                </a:moveTo>
                <a:lnTo>
                  <a:pt x="0" y="233299"/>
                </a:lnTo>
                <a:lnTo>
                  <a:pt x="238125" y="466725"/>
                </a:lnTo>
                <a:lnTo>
                  <a:pt x="476250" y="233299"/>
                </a:lnTo>
                <a:lnTo>
                  <a:pt x="238125" y="0"/>
                </a:lnTo>
                <a:close/>
              </a:path>
            </a:pathLst>
          </a:custGeom>
          <a:solidFill>
            <a:srgbClr val="A4A4A4"/>
          </a:solidFill>
        </p:spPr>
        <p:txBody>
          <a:bodyPr wrap="square" lIns="0" tIns="0" rIns="0" bIns="0" rtlCol="0"/>
          <a:lstStyle/>
          <a:p>
            <a:endParaRPr/>
          </a:p>
        </p:txBody>
      </p:sp>
      <p:sp>
        <p:nvSpPr>
          <p:cNvPr id="9" name="object 9"/>
          <p:cNvSpPr/>
          <p:nvPr/>
        </p:nvSpPr>
        <p:spPr>
          <a:xfrm>
            <a:off x="395287" y="919225"/>
            <a:ext cx="476250" cy="466725"/>
          </a:xfrm>
          <a:custGeom>
            <a:avLst/>
            <a:gdLst/>
            <a:ahLst/>
            <a:cxnLst/>
            <a:rect l="l" t="t" r="r" b="b"/>
            <a:pathLst>
              <a:path w="476250" h="466725">
                <a:moveTo>
                  <a:pt x="0" y="233299"/>
                </a:moveTo>
                <a:lnTo>
                  <a:pt x="238125" y="0"/>
                </a:lnTo>
                <a:lnTo>
                  <a:pt x="476250" y="233299"/>
                </a:lnTo>
                <a:lnTo>
                  <a:pt x="238125" y="466725"/>
                </a:lnTo>
                <a:lnTo>
                  <a:pt x="0" y="233299"/>
                </a:lnTo>
                <a:close/>
              </a:path>
            </a:pathLst>
          </a:custGeom>
          <a:ln w="9534">
            <a:solidFill>
              <a:srgbClr val="FFFFFF"/>
            </a:solidFill>
          </a:ln>
        </p:spPr>
        <p:txBody>
          <a:bodyPr wrap="square" lIns="0" tIns="0" rIns="0" bIns="0" rtlCol="0"/>
          <a:lstStyle/>
          <a:p>
            <a:endParaRPr/>
          </a:p>
        </p:txBody>
      </p:sp>
      <p:sp>
        <p:nvSpPr>
          <p:cNvPr id="10" name="object 10"/>
          <p:cNvSpPr/>
          <p:nvPr/>
        </p:nvSpPr>
        <p:spPr>
          <a:xfrm>
            <a:off x="11330051" y="1900301"/>
            <a:ext cx="57150" cy="3265804"/>
          </a:xfrm>
          <a:custGeom>
            <a:avLst/>
            <a:gdLst/>
            <a:ahLst/>
            <a:cxnLst/>
            <a:rect l="l" t="t" r="r" b="b"/>
            <a:pathLst>
              <a:path w="57150" h="3265804">
                <a:moveTo>
                  <a:pt x="0" y="0"/>
                </a:moveTo>
                <a:lnTo>
                  <a:pt x="56769" y="3265551"/>
                </a:lnTo>
              </a:path>
            </a:pathLst>
          </a:custGeom>
          <a:ln w="9534">
            <a:solidFill>
              <a:srgbClr val="BCD6ED"/>
            </a:solidFill>
          </a:ln>
        </p:spPr>
        <p:txBody>
          <a:bodyPr wrap="square" lIns="0" tIns="0" rIns="0" bIns="0" rtlCol="0"/>
          <a:lstStyle/>
          <a:p>
            <a:endParaRPr/>
          </a:p>
        </p:txBody>
      </p:sp>
      <p:sp>
        <p:nvSpPr>
          <p:cNvPr id="11" name="object 11"/>
          <p:cNvSpPr/>
          <p:nvPr/>
        </p:nvSpPr>
        <p:spPr>
          <a:xfrm>
            <a:off x="10963275" y="1895475"/>
            <a:ext cx="723900" cy="619125"/>
          </a:xfrm>
          <a:prstGeom prst="rect">
            <a:avLst/>
          </a:prstGeom>
          <a:blipFill>
            <a:blip r:embed="rId3" cstate="print"/>
            <a:stretch>
              <a:fillRect/>
            </a:stretch>
          </a:blipFill>
        </p:spPr>
        <p:txBody>
          <a:bodyPr wrap="square" lIns="0" tIns="0" rIns="0" bIns="0" rtlCol="0"/>
          <a:lstStyle/>
          <a:p>
            <a:endParaRPr/>
          </a:p>
        </p:txBody>
      </p:sp>
      <p:sp>
        <p:nvSpPr>
          <p:cNvPr id="12" name="object 12"/>
          <p:cNvSpPr/>
          <p:nvPr/>
        </p:nvSpPr>
        <p:spPr>
          <a:xfrm>
            <a:off x="10963275" y="2676525"/>
            <a:ext cx="723900" cy="628650"/>
          </a:xfrm>
          <a:prstGeom prst="rect">
            <a:avLst/>
          </a:prstGeom>
          <a:blipFill>
            <a:blip r:embed="rId4" cstate="print"/>
            <a:stretch>
              <a:fillRect/>
            </a:stretch>
          </a:blipFill>
        </p:spPr>
        <p:txBody>
          <a:bodyPr wrap="square" lIns="0" tIns="0" rIns="0" bIns="0" rtlCol="0"/>
          <a:lstStyle/>
          <a:p>
            <a:endParaRPr/>
          </a:p>
        </p:txBody>
      </p:sp>
      <p:sp>
        <p:nvSpPr>
          <p:cNvPr id="13" name="object 13"/>
          <p:cNvSpPr/>
          <p:nvPr/>
        </p:nvSpPr>
        <p:spPr>
          <a:xfrm>
            <a:off x="10963275" y="3467100"/>
            <a:ext cx="723900" cy="619125"/>
          </a:xfrm>
          <a:prstGeom prst="rect">
            <a:avLst/>
          </a:prstGeom>
          <a:blipFill>
            <a:blip r:embed="rId5" cstate="print"/>
            <a:stretch>
              <a:fillRect/>
            </a:stretch>
          </a:blipFill>
        </p:spPr>
        <p:txBody>
          <a:bodyPr wrap="square" lIns="0" tIns="0" rIns="0" bIns="0" rtlCol="0"/>
          <a:lstStyle/>
          <a:p>
            <a:endParaRPr/>
          </a:p>
        </p:txBody>
      </p:sp>
      <p:sp>
        <p:nvSpPr>
          <p:cNvPr id="14" name="object 14"/>
          <p:cNvSpPr/>
          <p:nvPr/>
        </p:nvSpPr>
        <p:spPr>
          <a:xfrm>
            <a:off x="10963275" y="4257675"/>
            <a:ext cx="723900" cy="628650"/>
          </a:xfrm>
          <a:prstGeom prst="rect">
            <a:avLst/>
          </a:prstGeom>
          <a:blipFill>
            <a:blip r:embed="rId6" cstate="print"/>
            <a:stretch>
              <a:fillRect/>
            </a:stretch>
          </a:blipFill>
        </p:spPr>
        <p:txBody>
          <a:bodyPr wrap="square" lIns="0" tIns="0" rIns="0" bIns="0" rtlCol="0"/>
          <a:lstStyle/>
          <a:p>
            <a:endParaRPr/>
          </a:p>
        </p:txBody>
      </p:sp>
      <p:sp>
        <p:nvSpPr>
          <p:cNvPr id="15" name="object 15"/>
          <p:cNvSpPr/>
          <p:nvPr/>
        </p:nvSpPr>
        <p:spPr>
          <a:xfrm>
            <a:off x="11020425" y="5153025"/>
            <a:ext cx="714375" cy="638175"/>
          </a:xfrm>
          <a:prstGeom prst="rect">
            <a:avLst/>
          </a:prstGeom>
          <a:blipFill>
            <a:blip r:embed="rId7" cstate="print"/>
            <a:stretch>
              <a:fillRect/>
            </a:stretch>
          </a:blipFill>
        </p:spPr>
        <p:txBody>
          <a:bodyPr wrap="square" lIns="0" tIns="0" rIns="0" bIns="0" rtlCol="0"/>
          <a:lstStyle/>
          <a:p>
            <a:endParaRPr/>
          </a:p>
        </p:txBody>
      </p:sp>
      <p:sp>
        <p:nvSpPr>
          <p:cNvPr id="16" name="object 16"/>
          <p:cNvSpPr txBox="1"/>
          <p:nvPr/>
        </p:nvSpPr>
        <p:spPr>
          <a:xfrm>
            <a:off x="1416050" y="1140961"/>
            <a:ext cx="9207500" cy="1188787"/>
          </a:xfrm>
          <a:prstGeom prst="rect">
            <a:avLst/>
          </a:prstGeom>
        </p:spPr>
        <p:txBody>
          <a:bodyPr vert="horz" wrap="square" lIns="0" tIns="16510" rIns="0" bIns="0" rtlCol="0">
            <a:spAutoFit/>
          </a:bodyPr>
          <a:lstStyle/>
          <a:p>
            <a:pPr algn="just" rtl="1"/>
            <a:r>
              <a:rPr lang="ar-MA" sz="2400" dirty="0" smtClean="0"/>
              <a:t>   </a:t>
            </a:r>
            <a:endParaRPr lang="fr-FR" sz="2400" dirty="0"/>
          </a:p>
          <a:p>
            <a:pPr marR="54610" algn="just" rtl="1">
              <a:lnSpc>
                <a:spcPct val="100000"/>
              </a:lnSpc>
              <a:spcBef>
                <a:spcPts val="2850"/>
              </a:spcBef>
            </a:pPr>
            <a:r>
              <a:rPr lang="ar-MA" sz="2800" dirty="0" smtClean="0"/>
              <a:t>    </a:t>
            </a:r>
            <a:endParaRPr sz="2800" dirty="0">
              <a:latin typeface="Arial"/>
              <a:cs typeface="Arial"/>
            </a:endParaRPr>
          </a:p>
        </p:txBody>
      </p:sp>
      <p:sp>
        <p:nvSpPr>
          <p:cNvPr id="18" name="object 16"/>
          <p:cNvSpPr txBox="1"/>
          <p:nvPr/>
        </p:nvSpPr>
        <p:spPr>
          <a:xfrm>
            <a:off x="933450" y="1198392"/>
            <a:ext cx="10029825" cy="5525872"/>
          </a:xfrm>
          <a:prstGeom prst="rect">
            <a:avLst/>
          </a:prstGeom>
        </p:spPr>
        <p:txBody>
          <a:bodyPr vert="horz" wrap="square" lIns="0" tIns="16510" rIns="0" bIns="0" rtlCol="0">
            <a:spAutoFit/>
          </a:bodyPr>
          <a:lstStyle/>
          <a:p>
            <a:pPr marL="342900" lvl="0" indent="-342900" algn="just" rtl="1">
              <a:buFont typeface="Arial" panose="020B0604020202020204" pitchFamily="34" charset="0"/>
              <a:buChar char="•"/>
            </a:pPr>
            <a:r>
              <a:rPr lang="ar-MA" sz="2200" b="1" dirty="0" smtClean="0"/>
              <a:t> </a:t>
            </a:r>
            <a:r>
              <a:rPr lang="ar-AE" sz="2400" b="1" dirty="0" smtClean="0"/>
              <a:t>دعم المقاولات الوطنية وخصوصا الصغرى والمتوسطة من خلال فتح قنوات دائمة للتواصل والاستشارة والتكوين وتبسيط المساطر في مواجهاتها، ضمانا لمساهمة الجماعات الترابية في تكوين مقاولات مواطنة تعمل بالموازاة مع الجماعات الترابية في النهوض بالتنمية الاقتصادية والاجتماعية</a:t>
            </a:r>
            <a:r>
              <a:rPr lang="fr-FR" sz="2400" b="1" dirty="0" smtClean="0"/>
              <a:t>.</a:t>
            </a:r>
          </a:p>
          <a:p>
            <a:pPr marL="342900" lvl="0" indent="-342900" algn="just" rtl="1">
              <a:buFont typeface="Arial" panose="020B0604020202020204" pitchFamily="34" charset="0"/>
              <a:buChar char="•"/>
            </a:pPr>
            <a:r>
              <a:rPr lang="ar-AE" sz="2400" b="1" dirty="0" smtClean="0"/>
              <a:t>العمل على تمكين الوحدات الترابية من الموارد المالية الكافية لبلورة استراتيجية كفيلة بجعل صفقاتها أداة فعالة لخدمة متطلبات الساكنة المحلية</a:t>
            </a:r>
            <a:r>
              <a:rPr lang="fr-FR" sz="2400" b="1" dirty="0" smtClean="0"/>
              <a:t>.</a:t>
            </a:r>
          </a:p>
          <a:p>
            <a:pPr marL="342900" lvl="0" indent="-342900" algn="just" rtl="1">
              <a:buFont typeface="Arial" panose="020B0604020202020204" pitchFamily="34" charset="0"/>
              <a:buChar char="•"/>
            </a:pPr>
            <a:r>
              <a:rPr lang="ar-AE" sz="2400" b="1" dirty="0" smtClean="0"/>
              <a:t>تمكين الجماعات الترابية من الآليات القانونية والرقابية اللازمتين، لمراقبة مدى التزام المقاولات بشروط الصحة والسلامة وصيانة التشريعات الاجتماعية الجاري العمل بها</a:t>
            </a:r>
            <a:r>
              <a:rPr lang="fr-FR" sz="2400" b="1" dirty="0" smtClean="0"/>
              <a:t>.</a:t>
            </a:r>
          </a:p>
          <a:p>
            <a:pPr marL="342900" lvl="0" indent="-342900" algn="just" rtl="1">
              <a:buFont typeface="Arial" panose="020B0604020202020204" pitchFamily="34" charset="0"/>
              <a:buChar char="•"/>
            </a:pPr>
            <a:r>
              <a:rPr lang="ar-AE" sz="2400" b="1" dirty="0" smtClean="0"/>
              <a:t>وضع قواعد واضحة لتفعيل المبادئ التدبيرية لإبرام الصفقات العمومية بشكل يضمن الحكامة الجيدة و يجانب الوحدات الترابية الوقوع في المخالفات </a:t>
            </a:r>
            <a:r>
              <a:rPr lang="ar-AE" sz="2400" b="1" dirty="0" err="1" smtClean="0"/>
              <a:t>والسلوكات</a:t>
            </a:r>
            <a:r>
              <a:rPr lang="ar-AE" sz="2400" b="1" dirty="0" smtClean="0"/>
              <a:t> المنافية للمنافسة والمساواة</a:t>
            </a:r>
            <a:r>
              <a:rPr lang="fr-FR" sz="2400" b="1" dirty="0" smtClean="0"/>
              <a:t>...</a:t>
            </a:r>
          </a:p>
          <a:p>
            <a:pPr marL="342900" lvl="0" indent="-342900" algn="just" rtl="1">
              <a:buFont typeface="Arial" panose="020B0604020202020204" pitchFamily="34" charset="0"/>
              <a:buChar char="•"/>
            </a:pPr>
            <a:r>
              <a:rPr lang="ar-AE" sz="2400" b="1" dirty="0" smtClean="0"/>
              <a:t>رغم أهمية الأدوار والاختصاصات المنوطة بالمجالس الجهوية للحسابات إلا أنه ينبغي تخويلها الضمانات والإمكانات اللازمة لتفعيل رقابتها على صفقات الجماعات الترابية</a:t>
            </a:r>
            <a:r>
              <a:rPr lang="fr-FR" sz="2400" b="1" dirty="0" smtClean="0"/>
              <a:t>.</a:t>
            </a:r>
          </a:p>
          <a:p>
            <a:pPr marL="342900" lvl="0" indent="-342900" algn="just" rtl="1">
              <a:buFont typeface="Arial" panose="020B0604020202020204" pitchFamily="34" charset="0"/>
              <a:buChar char="•"/>
            </a:pPr>
            <a:r>
              <a:rPr lang="ar-AE" sz="2400" b="1" dirty="0" smtClean="0"/>
              <a:t>ضرورة تعزيز المجالس الجهوية للحسابات بالموارد البشرية و التقنيات </a:t>
            </a:r>
            <a:r>
              <a:rPr lang="ar-AE" sz="2400" b="1" dirty="0" err="1" smtClean="0"/>
              <a:t>اللوجيستيكية</a:t>
            </a:r>
            <a:r>
              <a:rPr lang="ar-AE" sz="2400" b="1" dirty="0" smtClean="0"/>
              <a:t> لبسط رقابتهم على الجماعات الترابية</a:t>
            </a:r>
            <a:r>
              <a:rPr lang="fr-FR" sz="2400" b="1" dirty="0" smtClean="0"/>
              <a:t>.</a:t>
            </a:r>
          </a:p>
          <a:p>
            <a:pPr lvl="0" algn="just" rtl="1"/>
            <a:endParaRPr lang="ar-MA" sz="2200" b="1" dirty="0" smtClean="0"/>
          </a:p>
        </p:txBody>
      </p:sp>
      <p:sp>
        <p:nvSpPr>
          <p:cNvPr id="2" name="Espace réservé du numéro de diapositive 1"/>
          <p:cNvSpPr>
            <a:spLocks noGrp="1"/>
          </p:cNvSpPr>
          <p:nvPr>
            <p:ph type="sldNum" sz="quarter" idx="7"/>
          </p:nvPr>
        </p:nvSpPr>
        <p:spPr/>
        <p:txBody>
          <a:bodyPr/>
          <a:lstStyle/>
          <a:p>
            <a:fld id="{B6F15528-21DE-4FAA-801E-634DDDAF4B2B}" type="slidenum">
              <a:rPr lang="fr-FR" smtClean="0"/>
              <a:pPr/>
              <a:t>31</a:t>
            </a:fld>
            <a:endParaRPr lang="fr-FR"/>
          </a:p>
        </p:txBody>
      </p:sp>
    </p:spTree>
    <p:extLst>
      <p:ext uri="{BB962C8B-B14F-4D97-AF65-F5344CB8AC3E}">
        <p14:creationId xmlns:p14="http://schemas.microsoft.com/office/powerpoint/2010/main" xmlns="" val="57317457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933450" y="790575"/>
            <a:ext cx="10172700" cy="190500"/>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681037" y="700151"/>
            <a:ext cx="352425" cy="381000"/>
          </a:xfrm>
          <a:custGeom>
            <a:avLst/>
            <a:gdLst/>
            <a:ahLst/>
            <a:cxnLst/>
            <a:rect l="l" t="t" r="r" b="b"/>
            <a:pathLst>
              <a:path w="352425" h="381000">
                <a:moveTo>
                  <a:pt x="176212" y="0"/>
                </a:moveTo>
                <a:lnTo>
                  <a:pt x="0" y="190500"/>
                </a:lnTo>
                <a:lnTo>
                  <a:pt x="176212" y="381000"/>
                </a:lnTo>
                <a:lnTo>
                  <a:pt x="352425" y="190500"/>
                </a:lnTo>
                <a:lnTo>
                  <a:pt x="176212" y="0"/>
                </a:lnTo>
                <a:close/>
              </a:path>
            </a:pathLst>
          </a:custGeom>
          <a:solidFill>
            <a:srgbClr val="FFC000"/>
          </a:solidFill>
        </p:spPr>
        <p:txBody>
          <a:bodyPr wrap="square" lIns="0" tIns="0" rIns="0" bIns="0" rtlCol="0"/>
          <a:lstStyle/>
          <a:p>
            <a:endParaRPr/>
          </a:p>
        </p:txBody>
      </p:sp>
      <p:sp>
        <p:nvSpPr>
          <p:cNvPr id="5" name="object 5"/>
          <p:cNvSpPr/>
          <p:nvPr/>
        </p:nvSpPr>
        <p:spPr>
          <a:xfrm>
            <a:off x="681037" y="700151"/>
            <a:ext cx="352425" cy="381000"/>
          </a:xfrm>
          <a:custGeom>
            <a:avLst/>
            <a:gdLst/>
            <a:ahLst/>
            <a:cxnLst/>
            <a:rect l="l" t="t" r="r" b="b"/>
            <a:pathLst>
              <a:path w="352425" h="381000">
                <a:moveTo>
                  <a:pt x="0" y="190500"/>
                </a:moveTo>
                <a:lnTo>
                  <a:pt x="176212" y="0"/>
                </a:lnTo>
                <a:lnTo>
                  <a:pt x="352425" y="190500"/>
                </a:lnTo>
                <a:lnTo>
                  <a:pt x="176212" y="381000"/>
                </a:lnTo>
                <a:lnTo>
                  <a:pt x="0" y="190500"/>
                </a:lnTo>
                <a:close/>
              </a:path>
            </a:pathLst>
          </a:custGeom>
          <a:ln w="9534">
            <a:solidFill>
              <a:srgbClr val="FFFFFF"/>
            </a:solidFill>
          </a:ln>
        </p:spPr>
        <p:txBody>
          <a:bodyPr wrap="square" lIns="0" tIns="0" rIns="0" bIns="0" rtlCol="0"/>
          <a:lstStyle/>
          <a:p>
            <a:endParaRPr/>
          </a:p>
        </p:txBody>
      </p:sp>
      <p:sp>
        <p:nvSpPr>
          <p:cNvPr id="6" name="object 6"/>
          <p:cNvSpPr/>
          <p:nvPr/>
        </p:nvSpPr>
        <p:spPr>
          <a:xfrm>
            <a:off x="433387" y="433451"/>
            <a:ext cx="400050" cy="457200"/>
          </a:xfrm>
          <a:custGeom>
            <a:avLst/>
            <a:gdLst/>
            <a:ahLst/>
            <a:cxnLst/>
            <a:rect l="l" t="t" r="r" b="b"/>
            <a:pathLst>
              <a:path w="400050" h="457200">
                <a:moveTo>
                  <a:pt x="200025" y="0"/>
                </a:moveTo>
                <a:lnTo>
                  <a:pt x="0" y="228600"/>
                </a:lnTo>
                <a:lnTo>
                  <a:pt x="200025" y="457200"/>
                </a:lnTo>
                <a:lnTo>
                  <a:pt x="400050" y="228600"/>
                </a:lnTo>
                <a:lnTo>
                  <a:pt x="200025" y="0"/>
                </a:lnTo>
                <a:close/>
              </a:path>
            </a:pathLst>
          </a:custGeom>
          <a:solidFill>
            <a:srgbClr val="6FAC46"/>
          </a:solidFill>
        </p:spPr>
        <p:txBody>
          <a:bodyPr wrap="square" lIns="0" tIns="0" rIns="0" bIns="0" rtlCol="0"/>
          <a:lstStyle/>
          <a:p>
            <a:endParaRPr/>
          </a:p>
        </p:txBody>
      </p:sp>
      <p:sp>
        <p:nvSpPr>
          <p:cNvPr id="7" name="object 7"/>
          <p:cNvSpPr/>
          <p:nvPr/>
        </p:nvSpPr>
        <p:spPr>
          <a:xfrm>
            <a:off x="433387" y="433451"/>
            <a:ext cx="400050" cy="457200"/>
          </a:xfrm>
          <a:custGeom>
            <a:avLst/>
            <a:gdLst/>
            <a:ahLst/>
            <a:cxnLst/>
            <a:rect l="l" t="t" r="r" b="b"/>
            <a:pathLst>
              <a:path w="400050" h="457200">
                <a:moveTo>
                  <a:pt x="0" y="228600"/>
                </a:moveTo>
                <a:lnTo>
                  <a:pt x="200025" y="0"/>
                </a:lnTo>
                <a:lnTo>
                  <a:pt x="400050" y="228600"/>
                </a:lnTo>
                <a:lnTo>
                  <a:pt x="200025" y="457200"/>
                </a:lnTo>
                <a:lnTo>
                  <a:pt x="0" y="228600"/>
                </a:lnTo>
                <a:close/>
              </a:path>
            </a:pathLst>
          </a:custGeom>
          <a:ln w="9534">
            <a:solidFill>
              <a:srgbClr val="FFFFFF"/>
            </a:solidFill>
          </a:ln>
        </p:spPr>
        <p:txBody>
          <a:bodyPr wrap="square" lIns="0" tIns="0" rIns="0" bIns="0" rtlCol="0"/>
          <a:lstStyle/>
          <a:p>
            <a:endParaRPr/>
          </a:p>
        </p:txBody>
      </p:sp>
      <p:sp>
        <p:nvSpPr>
          <p:cNvPr id="8" name="object 8"/>
          <p:cNvSpPr/>
          <p:nvPr/>
        </p:nvSpPr>
        <p:spPr>
          <a:xfrm>
            <a:off x="395287" y="919225"/>
            <a:ext cx="476250" cy="466725"/>
          </a:xfrm>
          <a:custGeom>
            <a:avLst/>
            <a:gdLst/>
            <a:ahLst/>
            <a:cxnLst/>
            <a:rect l="l" t="t" r="r" b="b"/>
            <a:pathLst>
              <a:path w="476250" h="466725">
                <a:moveTo>
                  <a:pt x="238125" y="0"/>
                </a:moveTo>
                <a:lnTo>
                  <a:pt x="0" y="233299"/>
                </a:lnTo>
                <a:lnTo>
                  <a:pt x="238125" y="466725"/>
                </a:lnTo>
                <a:lnTo>
                  <a:pt x="476250" y="233299"/>
                </a:lnTo>
                <a:lnTo>
                  <a:pt x="238125" y="0"/>
                </a:lnTo>
                <a:close/>
              </a:path>
            </a:pathLst>
          </a:custGeom>
          <a:solidFill>
            <a:srgbClr val="A4A4A4"/>
          </a:solidFill>
        </p:spPr>
        <p:txBody>
          <a:bodyPr wrap="square" lIns="0" tIns="0" rIns="0" bIns="0" rtlCol="0"/>
          <a:lstStyle/>
          <a:p>
            <a:endParaRPr/>
          </a:p>
        </p:txBody>
      </p:sp>
      <p:sp>
        <p:nvSpPr>
          <p:cNvPr id="9" name="object 9"/>
          <p:cNvSpPr/>
          <p:nvPr/>
        </p:nvSpPr>
        <p:spPr>
          <a:xfrm>
            <a:off x="395287" y="919225"/>
            <a:ext cx="476250" cy="466725"/>
          </a:xfrm>
          <a:custGeom>
            <a:avLst/>
            <a:gdLst/>
            <a:ahLst/>
            <a:cxnLst/>
            <a:rect l="l" t="t" r="r" b="b"/>
            <a:pathLst>
              <a:path w="476250" h="466725">
                <a:moveTo>
                  <a:pt x="0" y="233299"/>
                </a:moveTo>
                <a:lnTo>
                  <a:pt x="238125" y="0"/>
                </a:lnTo>
                <a:lnTo>
                  <a:pt x="476250" y="233299"/>
                </a:lnTo>
                <a:lnTo>
                  <a:pt x="238125" y="466725"/>
                </a:lnTo>
                <a:lnTo>
                  <a:pt x="0" y="233299"/>
                </a:lnTo>
                <a:close/>
              </a:path>
            </a:pathLst>
          </a:custGeom>
          <a:ln w="9534">
            <a:solidFill>
              <a:srgbClr val="FFFFFF"/>
            </a:solidFill>
          </a:ln>
        </p:spPr>
        <p:txBody>
          <a:bodyPr wrap="square" lIns="0" tIns="0" rIns="0" bIns="0" rtlCol="0"/>
          <a:lstStyle/>
          <a:p>
            <a:endParaRPr/>
          </a:p>
        </p:txBody>
      </p:sp>
      <p:sp>
        <p:nvSpPr>
          <p:cNvPr id="10" name="object 10"/>
          <p:cNvSpPr/>
          <p:nvPr/>
        </p:nvSpPr>
        <p:spPr>
          <a:xfrm>
            <a:off x="11330051" y="1900301"/>
            <a:ext cx="57150" cy="3265804"/>
          </a:xfrm>
          <a:custGeom>
            <a:avLst/>
            <a:gdLst/>
            <a:ahLst/>
            <a:cxnLst/>
            <a:rect l="l" t="t" r="r" b="b"/>
            <a:pathLst>
              <a:path w="57150" h="3265804">
                <a:moveTo>
                  <a:pt x="0" y="0"/>
                </a:moveTo>
                <a:lnTo>
                  <a:pt x="56769" y="3265551"/>
                </a:lnTo>
              </a:path>
            </a:pathLst>
          </a:custGeom>
          <a:ln w="9534">
            <a:solidFill>
              <a:srgbClr val="BCD6ED"/>
            </a:solidFill>
          </a:ln>
        </p:spPr>
        <p:txBody>
          <a:bodyPr wrap="square" lIns="0" tIns="0" rIns="0" bIns="0" rtlCol="0"/>
          <a:lstStyle/>
          <a:p>
            <a:endParaRPr/>
          </a:p>
        </p:txBody>
      </p:sp>
      <p:sp>
        <p:nvSpPr>
          <p:cNvPr id="11" name="object 11"/>
          <p:cNvSpPr/>
          <p:nvPr/>
        </p:nvSpPr>
        <p:spPr>
          <a:xfrm>
            <a:off x="10963275" y="1895475"/>
            <a:ext cx="723900" cy="619125"/>
          </a:xfrm>
          <a:prstGeom prst="rect">
            <a:avLst/>
          </a:prstGeom>
          <a:blipFill>
            <a:blip r:embed="rId3" cstate="print"/>
            <a:stretch>
              <a:fillRect/>
            </a:stretch>
          </a:blipFill>
        </p:spPr>
        <p:txBody>
          <a:bodyPr wrap="square" lIns="0" tIns="0" rIns="0" bIns="0" rtlCol="0"/>
          <a:lstStyle/>
          <a:p>
            <a:endParaRPr/>
          </a:p>
        </p:txBody>
      </p:sp>
      <p:sp>
        <p:nvSpPr>
          <p:cNvPr id="12" name="object 12"/>
          <p:cNvSpPr/>
          <p:nvPr/>
        </p:nvSpPr>
        <p:spPr>
          <a:xfrm>
            <a:off x="10963275" y="2676525"/>
            <a:ext cx="723900" cy="628650"/>
          </a:xfrm>
          <a:prstGeom prst="rect">
            <a:avLst/>
          </a:prstGeom>
          <a:blipFill>
            <a:blip r:embed="rId4" cstate="print"/>
            <a:stretch>
              <a:fillRect/>
            </a:stretch>
          </a:blipFill>
        </p:spPr>
        <p:txBody>
          <a:bodyPr wrap="square" lIns="0" tIns="0" rIns="0" bIns="0" rtlCol="0"/>
          <a:lstStyle/>
          <a:p>
            <a:endParaRPr/>
          </a:p>
        </p:txBody>
      </p:sp>
      <p:sp>
        <p:nvSpPr>
          <p:cNvPr id="13" name="object 13"/>
          <p:cNvSpPr/>
          <p:nvPr/>
        </p:nvSpPr>
        <p:spPr>
          <a:xfrm>
            <a:off x="10963275" y="3467100"/>
            <a:ext cx="723900" cy="619125"/>
          </a:xfrm>
          <a:prstGeom prst="rect">
            <a:avLst/>
          </a:prstGeom>
          <a:blipFill>
            <a:blip r:embed="rId5" cstate="print"/>
            <a:stretch>
              <a:fillRect/>
            </a:stretch>
          </a:blipFill>
        </p:spPr>
        <p:txBody>
          <a:bodyPr wrap="square" lIns="0" tIns="0" rIns="0" bIns="0" rtlCol="0"/>
          <a:lstStyle/>
          <a:p>
            <a:endParaRPr/>
          </a:p>
        </p:txBody>
      </p:sp>
      <p:sp>
        <p:nvSpPr>
          <p:cNvPr id="14" name="object 14"/>
          <p:cNvSpPr/>
          <p:nvPr/>
        </p:nvSpPr>
        <p:spPr>
          <a:xfrm>
            <a:off x="10963275" y="4257675"/>
            <a:ext cx="723900" cy="628650"/>
          </a:xfrm>
          <a:prstGeom prst="rect">
            <a:avLst/>
          </a:prstGeom>
          <a:blipFill>
            <a:blip r:embed="rId6" cstate="print"/>
            <a:stretch>
              <a:fillRect/>
            </a:stretch>
          </a:blipFill>
        </p:spPr>
        <p:txBody>
          <a:bodyPr wrap="square" lIns="0" tIns="0" rIns="0" bIns="0" rtlCol="0"/>
          <a:lstStyle/>
          <a:p>
            <a:endParaRPr/>
          </a:p>
        </p:txBody>
      </p:sp>
      <p:sp>
        <p:nvSpPr>
          <p:cNvPr id="15" name="object 15"/>
          <p:cNvSpPr/>
          <p:nvPr/>
        </p:nvSpPr>
        <p:spPr>
          <a:xfrm>
            <a:off x="11020425" y="5153025"/>
            <a:ext cx="714375" cy="638175"/>
          </a:xfrm>
          <a:prstGeom prst="rect">
            <a:avLst/>
          </a:prstGeom>
          <a:blipFill>
            <a:blip r:embed="rId7" cstate="print"/>
            <a:stretch>
              <a:fillRect/>
            </a:stretch>
          </a:blipFill>
        </p:spPr>
        <p:txBody>
          <a:bodyPr wrap="square" lIns="0" tIns="0" rIns="0" bIns="0" rtlCol="0"/>
          <a:lstStyle/>
          <a:p>
            <a:endParaRPr/>
          </a:p>
        </p:txBody>
      </p:sp>
      <p:sp>
        <p:nvSpPr>
          <p:cNvPr id="16" name="object 16"/>
          <p:cNvSpPr txBox="1"/>
          <p:nvPr/>
        </p:nvSpPr>
        <p:spPr>
          <a:xfrm>
            <a:off x="1416050" y="1140961"/>
            <a:ext cx="9207500" cy="1188787"/>
          </a:xfrm>
          <a:prstGeom prst="rect">
            <a:avLst/>
          </a:prstGeom>
        </p:spPr>
        <p:txBody>
          <a:bodyPr vert="horz" wrap="square" lIns="0" tIns="16510" rIns="0" bIns="0" rtlCol="0">
            <a:spAutoFit/>
          </a:bodyPr>
          <a:lstStyle/>
          <a:p>
            <a:pPr algn="just" rtl="1"/>
            <a:r>
              <a:rPr lang="ar-MA" sz="2400" dirty="0" smtClean="0"/>
              <a:t>   </a:t>
            </a:r>
            <a:endParaRPr lang="fr-FR" sz="2400" dirty="0"/>
          </a:p>
          <a:p>
            <a:pPr marR="54610" algn="just" rtl="1">
              <a:lnSpc>
                <a:spcPct val="100000"/>
              </a:lnSpc>
              <a:spcBef>
                <a:spcPts val="2850"/>
              </a:spcBef>
            </a:pPr>
            <a:r>
              <a:rPr lang="ar-MA" sz="2800" dirty="0" smtClean="0"/>
              <a:t>    </a:t>
            </a:r>
            <a:endParaRPr sz="2800" dirty="0">
              <a:latin typeface="Arial"/>
              <a:cs typeface="Arial"/>
            </a:endParaRPr>
          </a:p>
        </p:txBody>
      </p:sp>
      <p:sp>
        <p:nvSpPr>
          <p:cNvPr id="18" name="object 16"/>
          <p:cNvSpPr txBox="1"/>
          <p:nvPr/>
        </p:nvSpPr>
        <p:spPr>
          <a:xfrm>
            <a:off x="933450" y="1198392"/>
            <a:ext cx="10029825" cy="5525872"/>
          </a:xfrm>
          <a:prstGeom prst="rect">
            <a:avLst/>
          </a:prstGeom>
        </p:spPr>
        <p:txBody>
          <a:bodyPr vert="horz" wrap="square" lIns="0" tIns="16510" rIns="0" bIns="0" rtlCol="0">
            <a:spAutoFit/>
          </a:bodyPr>
          <a:lstStyle/>
          <a:p>
            <a:pPr marL="342900" lvl="0" indent="-342900" algn="just" rtl="1">
              <a:buFont typeface="Arial" panose="020B0604020202020204" pitchFamily="34" charset="0"/>
              <a:buChar char="•"/>
            </a:pPr>
            <a:r>
              <a:rPr lang="ar-AE" sz="2400" b="1" dirty="0"/>
              <a:t>نشر ثقافة الحكامة الجيدة كهدف ينبغي استهدافه من قبل كافة الأجهزة الرقابية، رغم اختلاف طرق رقابتهم على صفقات الجماعات الترابية</a:t>
            </a:r>
            <a:r>
              <a:rPr lang="fr-FR" sz="2400" b="1" dirty="0"/>
              <a:t>.</a:t>
            </a:r>
          </a:p>
          <a:p>
            <a:pPr marL="342900" lvl="0" indent="-342900" algn="just" rtl="1">
              <a:buFont typeface="Arial" panose="020B0604020202020204" pitchFamily="34" charset="0"/>
              <a:buChar char="•"/>
            </a:pPr>
            <a:r>
              <a:rPr lang="ar-AE" sz="2400" b="1" dirty="0"/>
              <a:t>ضرورة إيجاد قناة لتنسيق عمل أجهزة الرقابة القضائية والمالية والإدارية </a:t>
            </a:r>
            <a:r>
              <a:rPr lang="ar-AE" sz="2400" b="1"/>
              <a:t>على </a:t>
            </a:r>
            <a:r>
              <a:rPr lang="ar-AE" sz="2400" b="1" smtClean="0"/>
              <a:t>صفقات </a:t>
            </a:r>
            <a:r>
              <a:rPr lang="ar-AE" sz="2400" b="1" dirty="0"/>
              <a:t>الوحدات الترابية، ضمانا </a:t>
            </a:r>
            <a:r>
              <a:rPr lang="ar-AE" sz="2400" b="1" dirty="0" err="1"/>
              <a:t>لالتقائية</a:t>
            </a:r>
            <a:r>
              <a:rPr lang="ar-AE" sz="2400" b="1" dirty="0"/>
              <a:t> تدخلاتهم.</a:t>
            </a:r>
            <a:endParaRPr lang="fr-FR" sz="2400" b="1" dirty="0"/>
          </a:p>
          <a:p>
            <a:pPr marL="342900" lvl="0" indent="-342900" algn="just" rtl="1">
              <a:buFont typeface="Arial" panose="020B0604020202020204" pitchFamily="34" charset="0"/>
              <a:buChar char="•"/>
            </a:pPr>
            <a:r>
              <a:rPr lang="ar-AE" sz="2400" b="1" dirty="0"/>
              <a:t>تبني مقاربة واضحة المعالم ومتكاملة الأركان غايتها تأهيل الموارد البشرية العاملة بالجماعات الترابية والفاعلة بالدرجة الأولى في مسلسل تدبير صفقات الجماعات الترابية مع التركيز على الجانب التحفيزي والنفسي</a:t>
            </a:r>
            <a:r>
              <a:rPr lang="fr-FR" sz="2400" b="1" dirty="0"/>
              <a:t>.</a:t>
            </a:r>
          </a:p>
          <a:p>
            <a:pPr marL="342900" lvl="0" indent="-342900" algn="just" rtl="1">
              <a:buFont typeface="Arial" panose="020B0604020202020204" pitchFamily="34" charset="0"/>
              <a:buChar char="•"/>
            </a:pPr>
            <a:r>
              <a:rPr lang="ar-AE" sz="2400" b="1" dirty="0"/>
              <a:t>إحداث نظام أساسي خاص بموظفي الجماعات الترابية واضح المعالم</a:t>
            </a:r>
            <a:r>
              <a:rPr lang="fr-FR" sz="2400" b="1" dirty="0"/>
              <a:t>.</a:t>
            </a:r>
          </a:p>
          <a:p>
            <a:pPr marL="342900" lvl="0" indent="-342900" algn="just" rtl="1">
              <a:buFont typeface="Arial" panose="020B0604020202020204" pitchFamily="34" charset="0"/>
              <a:buChar char="•"/>
            </a:pPr>
            <a:r>
              <a:rPr lang="ar-AE" sz="2400" b="1" dirty="0"/>
              <a:t>الانفتاح على الفعاليات </a:t>
            </a:r>
            <a:r>
              <a:rPr lang="ar-AE" sz="2400" b="1" dirty="0" err="1"/>
              <a:t>والهيآت</a:t>
            </a:r>
            <a:r>
              <a:rPr lang="ar-AE" sz="2400" b="1" dirty="0"/>
              <a:t> الدولية والوطنية المهتمة بقضايا الحكامة الجيدة والنزاهة والتخليق لكسب رهان الحكامة الجيدة</a:t>
            </a:r>
            <a:r>
              <a:rPr lang="fr-FR" sz="2400" b="1" dirty="0"/>
              <a:t>.</a:t>
            </a:r>
          </a:p>
          <a:p>
            <a:pPr marL="342900" lvl="0" indent="-342900" algn="just" rtl="1">
              <a:buFont typeface="Arial" panose="020B0604020202020204" pitchFamily="34" charset="0"/>
              <a:buChar char="•"/>
            </a:pPr>
            <a:r>
              <a:rPr lang="ar-AE" sz="2400" b="1" dirty="0"/>
              <a:t>تأهيل منظومة تمويل الجماعات الترابية حتى تتمكن من برمجة المشاريع من خلال صفقاتها بشكل يحقق الأثر الإيجابي على التنمية الاقتصادية والاجتماعية</a:t>
            </a:r>
            <a:r>
              <a:rPr lang="fr-FR" sz="2400" b="1" dirty="0"/>
              <a:t>.</a:t>
            </a:r>
          </a:p>
          <a:p>
            <a:pPr marL="342900" lvl="0" indent="-342900" algn="just" rtl="1">
              <a:buFont typeface="Arial" panose="020B0604020202020204" pitchFamily="34" charset="0"/>
              <a:buChar char="•"/>
            </a:pPr>
            <a:r>
              <a:rPr lang="ar-AE" sz="2400" b="1" dirty="0"/>
              <a:t>تقوية الرقابة البعدية في مقابل تخفيف نظيرتها القبلية</a:t>
            </a:r>
            <a:r>
              <a:rPr lang="fr-FR" sz="2400" b="1" dirty="0"/>
              <a:t>.</a:t>
            </a:r>
          </a:p>
          <a:p>
            <a:pPr marL="342900" lvl="0" indent="-342900" algn="just" rtl="1">
              <a:buFont typeface="Arial" panose="020B0604020202020204" pitchFamily="34" charset="0"/>
              <a:buChar char="•"/>
            </a:pPr>
            <a:r>
              <a:rPr lang="ar-AE" sz="2400" b="1" dirty="0"/>
              <a:t>دعم مسار </a:t>
            </a:r>
            <a:r>
              <a:rPr lang="ar-AE" sz="2400" b="1" dirty="0" err="1"/>
              <a:t>رقمنة</a:t>
            </a:r>
            <a:r>
              <a:rPr lang="ar-AE" sz="2400" b="1" dirty="0"/>
              <a:t> صفقات الجماعات الترابية</a:t>
            </a:r>
            <a:r>
              <a:rPr lang="fr-FR" sz="2400" b="1" dirty="0"/>
              <a:t>.</a:t>
            </a:r>
          </a:p>
          <a:p>
            <a:pPr marL="342900" lvl="0" indent="-342900" algn="just" rtl="1">
              <a:buFont typeface="Arial" panose="020B0604020202020204" pitchFamily="34" charset="0"/>
              <a:buChar char="•"/>
            </a:pPr>
            <a:endParaRPr lang="ar-MA" sz="2200" b="1" dirty="0" smtClean="0"/>
          </a:p>
        </p:txBody>
      </p:sp>
      <p:sp>
        <p:nvSpPr>
          <p:cNvPr id="2" name="Espace réservé du numéro de diapositive 1"/>
          <p:cNvSpPr>
            <a:spLocks noGrp="1"/>
          </p:cNvSpPr>
          <p:nvPr>
            <p:ph type="sldNum" sz="quarter" idx="7"/>
          </p:nvPr>
        </p:nvSpPr>
        <p:spPr/>
        <p:txBody>
          <a:bodyPr/>
          <a:lstStyle/>
          <a:p>
            <a:fld id="{B6F15528-21DE-4FAA-801E-634DDDAF4B2B}" type="slidenum">
              <a:rPr lang="fr-FR" smtClean="0"/>
              <a:pPr/>
              <a:t>32</a:t>
            </a:fld>
            <a:endParaRPr lang="fr-FR"/>
          </a:p>
        </p:txBody>
      </p:sp>
    </p:spTree>
    <p:extLst>
      <p:ext uri="{BB962C8B-B14F-4D97-AF65-F5344CB8AC3E}">
        <p14:creationId xmlns:p14="http://schemas.microsoft.com/office/powerpoint/2010/main" xmlns="" val="298297102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933450" y="790575"/>
            <a:ext cx="10172700" cy="190500"/>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681037" y="700151"/>
            <a:ext cx="352425" cy="381000"/>
          </a:xfrm>
          <a:custGeom>
            <a:avLst/>
            <a:gdLst/>
            <a:ahLst/>
            <a:cxnLst/>
            <a:rect l="l" t="t" r="r" b="b"/>
            <a:pathLst>
              <a:path w="352425" h="381000">
                <a:moveTo>
                  <a:pt x="176212" y="0"/>
                </a:moveTo>
                <a:lnTo>
                  <a:pt x="0" y="190500"/>
                </a:lnTo>
                <a:lnTo>
                  <a:pt x="176212" y="381000"/>
                </a:lnTo>
                <a:lnTo>
                  <a:pt x="352425" y="190500"/>
                </a:lnTo>
                <a:lnTo>
                  <a:pt x="176212" y="0"/>
                </a:lnTo>
                <a:close/>
              </a:path>
            </a:pathLst>
          </a:custGeom>
          <a:solidFill>
            <a:srgbClr val="FFC000"/>
          </a:solidFill>
        </p:spPr>
        <p:txBody>
          <a:bodyPr wrap="square" lIns="0" tIns="0" rIns="0" bIns="0" rtlCol="0"/>
          <a:lstStyle/>
          <a:p>
            <a:endParaRPr/>
          </a:p>
        </p:txBody>
      </p:sp>
      <p:sp>
        <p:nvSpPr>
          <p:cNvPr id="5" name="object 5"/>
          <p:cNvSpPr/>
          <p:nvPr/>
        </p:nvSpPr>
        <p:spPr>
          <a:xfrm>
            <a:off x="681037" y="700151"/>
            <a:ext cx="352425" cy="381000"/>
          </a:xfrm>
          <a:custGeom>
            <a:avLst/>
            <a:gdLst/>
            <a:ahLst/>
            <a:cxnLst/>
            <a:rect l="l" t="t" r="r" b="b"/>
            <a:pathLst>
              <a:path w="352425" h="381000">
                <a:moveTo>
                  <a:pt x="0" y="190500"/>
                </a:moveTo>
                <a:lnTo>
                  <a:pt x="176212" y="0"/>
                </a:lnTo>
                <a:lnTo>
                  <a:pt x="352425" y="190500"/>
                </a:lnTo>
                <a:lnTo>
                  <a:pt x="176212" y="381000"/>
                </a:lnTo>
                <a:lnTo>
                  <a:pt x="0" y="190500"/>
                </a:lnTo>
                <a:close/>
              </a:path>
            </a:pathLst>
          </a:custGeom>
          <a:ln w="9534">
            <a:solidFill>
              <a:srgbClr val="FFFFFF"/>
            </a:solidFill>
          </a:ln>
        </p:spPr>
        <p:txBody>
          <a:bodyPr wrap="square" lIns="0" tIns="0" rIns="0" bIns="0" rtlCol="0"/>
          <a:lstStyle/>
          <a:p>
            <a:endParaRPr/>
          </a:p>
        </p:txBody>
      </p:sp>
      <p:sp>
        <p:nvSpPr>
          <p:cNvPr id="6" name="object 6"/>
          <p:cNvSpPr/>
          <p:nvPr/>
        </p:nvSpPr>
        <p:spPr>
          <a:xfrm>
            <a:off x="433387" y="433451"/>
            <a:ext cx="400050" cy="457200"/>
          </a:xfrm>
          <a:custGeom>
            <a:avLst/>
            <a:gdLst/>
            <a:ahLst/>
            <a:cxnLst/>
            <a:rect l="l" t="t" r="r" b="b"/>
            <a:pathLst>
              <a:path w="400050" h="457200">
                <a:moveTo>
                  <a:pt x="200025" y="0"/>
                </a:moveTo>
                <a:lnTo>
                  <a:pt x="0" y="228600"/>
                </a:lnTo>
                <a:lnTo>
                  <a:pt x="200025" y="457200"/>
                </a:lnTo>
                <a:lnTo>
                  <a:pt x="400050" y="228600"/>
                </a:lnTo>
                <a:lnTo>
                  <a:pt x="200025" y="0"/>
                </a:lnTo>
                <a:close/>
              </a:path>
            </a:pathLst>
          </a:custGeom>
          <a:solidFill>
            <a:srgbClr val="6FAC46"/>
          </a:solidFill>
        </p:spPr>
        <p:txBody>
          <a:bodyPr wrap="square" lIns="0" tIns="0" rIns="0" bIns="0" rtlCol="0"/>
          <a:lstStyle/>
          <a:p>
            <a:endParaRPr/>
          </a:p>
        </p:txBody>
      </p:sp>
      <p:sp>
        <p:nvSpPr>
          <p:cNvPr id="7" name="object 7"/>
          <p:cNvSpPr/>
          <p:nvPr/>
        </p:nvSpPr>
        <p:spPr>
          <a:xfrm>
            <a:off x="433387" y="433451"/>
            <a:ext cx="400050" cy="457200"/>
          </a:xfrm>
          <a:custGeom>
            <a:avLst/>
            <a:gdLst/>
            <a:ahLst/>
            <a:cxnLst/>
            <a:rect l="l" t="t" r="r" b="b"/>
            <a:pathLst>
              <a:path w="400050" h="457200">
                <a:moveTo>
                  <a:pt x="0" y="228600"/>
                </a:moveTo>
                <a:lnTo>
                  <a:pt x="200025" y="0"/>
                </a:lnTo>
                <a:lnTo>
                  <a:pt x="400050" y="228600"/>
                </a:lnTo>
                <a:lnTo>
                  <a:pt x="200025" y="457200"/>
                </a:lnTo>
                <a:lnTo>
                  <a:pt x="0" y="228600"/>
                </a:lnTo>
                <a:close/>
              </a:path>
            </a:pathLst>
          </a:custGeom>
          <a:ln w="9534">
            <a:solidFill>
              <a:srgbClr val="FFFFFF"/>
            </a:solidFill>
          </a:ln>
        </p:spPr>
        <p:txBody>
          <a:bodyPr wrap="square" lIns="0" tIns="0" rIns="0" bIns="0" rtlCol="0"/>
          <a:lstStyle/>
          <a:p>
            <a:endParaRPr/>
          </a:p>
        </p:txBody>
      </p:sp>
      <p:sp>
        <p:nvSpPr>
          <p:cNvPr id="8" name="object 8"/>
          <p:cNvSpPr/>
          <p:nvPr/>
        </p:nvSpPr>
        <p:spPr>
          <a:xfrm>
            <a:off x="395287" y="919225"/>
            <a:ext cx="476250" cy="466725"/>
          </a:xfrm>
          <a:custGeom>
            <a:avLst/>
            <a:gdLst/>
            <a:ahLst/>
            <a:cxnLst/>
            <a:rect l="l" t="t" r="r" b="b"/>
            <a:pathLst>
              <a:path w="476250" h="466725">
                <a:moveTo>
                  <a:pt x="238125" y="0"/>
                </a:moveTo>
                <a:lnTo>
                  <a:pt x="0" y="233299"/>
                </a:lnTo>
                <a:lnTo>
                  <a:pt x="238125" y="466725"/>
                </a:lnTo>
                <a:lnTo>
                  <a:pt x="476250" y="233299"/>
                </a:lnTo>
                <a:lnTo>
                  <a:pt x="238125" y="0"/>
                </a:lnTo>
                <a:close/>
              </a:path>
            </a:pathLst>
          </a:custGeom>
          <a:solidFill>
            <a:srgbClr val="A4A4A4"/>
          </a:solidFill>
        </p:spPr>
        <p:txBody>
          <a:bodyPr wrap="square" lIns="0" tIns="0" rIns="0" bIns="0" rtlCol="0"/>
          <a:lstStyle/>
          <a:p>
            <a:endParaRPr/>
          </a:p>
        </p:txBody>
      </p:sp>
      <p:sp>
        <p:nvSpPr>
          <p:cNvPr id="9" name="object 9"/>
          <p:cNvSpPr/>
          <p:nvPr/>
        </p:nvSpPr>
        <p:spPr>
          <a:xfrm>
            <a:off x="395287" y="919225"/>
            <a:ext cx="476250" cy="466725"/>
          </a:xfrm>
          <a:custGeom>
            <a:avLst/>
            <a:gdLst/>
            <a:ahLst/>
            <a:cxnLst/>
            <a:rect l="l" t="t" r="r" b="b"/>
            <a:pathLst>
              <a:path w="476250" h="466725">
                <a:moveTo>
                  <a:pt x="0" y="233299"/>
                </a:moveTo>
                <a:lnTo>
                  <a:pt x="238125" y="0"/>
                </a:lnTo>
                <a:lnTo>
                  <a:pt x="476250" y="233299"/>
                </a:lnTo>
                <a:lnTo>
                  <a:pt x="238125" y="466725"/>
                </a:lnTo>
                <a:lnTo>
                  <a:pt x="0" y="233299"/>
                </a:lnTo>
                <a:close/>
              </a:path>
            </a:pathLst>
          </a:custGeom>
          <a:ln w="9534">
            <a:solidFill>
              <a:srgbClr val="FFFFFF"/>
            </a:solidFill>
          </a:ln>
        </p:spPr>
        <p:txBody>
          <a:bodyPr wrap="square" lIns="0" tIns="0" rIns="0" bIns="0" rtlCol="0"/>
          <a:lstStyle/>
          <a:p>
            <a:endParaRPr/>
          </a:p>
        </p:txBody>
      </p:sp>
      <p:sp>
        <p:nvSpPr>
          <p:cNvPr id="10" name="object 10"/>
          <p:cNvSpPr/>
          <p:nvPr/>
        </p:nvSpPr>
        <p:spPr>
          <a:xfrm>
            <a:off x="11330051" y="1900301"/>
            <a:ext cx="57150" cy="3265804"/>
          </a:xfrm>
          <a:custGeom>
            <a:avLst/>
            <a:gdLst/>
            <a:ahLst/>
            <a:cxnLst/>
            <a:rect l="l" t="t" r="r" b="b"/>
            <a:pathLst>
              <a:path w="57150" h="3265804">
                <a:moveTo>
                  <a:pt x="0" y="0"/>
                </a:moveTo>
                <a:lnTo>
                  <a:pt x="56769" y="3265551"/>
                </a:lnTo>
              </a:path>
            </a:pathLst>
          </a:custGeom>
          <a:ln w="9534">
            <a:solidFill>
              <a:srgbClr val="BCD6ED"/>
            </a:solidFill>
          </a:ln>
        </p:spPr>
        <p:txBody>
          <a:bodyPr wrap="square" lIns="0" tIns="0" rIns="0" bIns="0" rtlCol="0"/>
          <a:lstStyle/>
          <a:p>
            <a:endParaRPr/>
          </a:p>
        </p:txBody>
      </p:sp>
      <p:sp>
        <p:nvSpPr>
          <p:cNvPr id="11" name="object 11"/>
          <p:cNvSpPr/>
          <p:nvPr/>
        </p:nvSpPr>
        <p:spPr>
          <a:xfrm>
            <a:off x="10963275" y="1895475"/>
            <a:ext cx="723900" cy="619125"/>
          </a:xfrm>
          <a:prstGeom prst="rect">
            <a:avLst/>
          </a:prstGeom>
          <a:blipFill>
            <a:blip r:embed="rId3" cstate="print"/>
            <a:stretch>
              <a:fillRect/>
            </a:stretch>
          </a:blipFill>
        </p:spPr>
        <p:txBody>
          <a:bodyPr wrap="square" lIns="0" tIns="0" rIns="0" bIns="0" rtlCol="0"/>
          <a:lstStyle/>
          <a:p>
            <a:endParaRPr/>
          </a:p>
        </p:txBody>
      </p:sp>
      <p:sp>
        <p:nvSpPr>
          <p:cNvPr id="12" name="object 12"/>
          <p:cNvSpPr/>
          <p:nvPr/>
        </p:nvSpPr>
        <p:spPr>
          <a:xfrm>
            <a:off x="10963275" y="2676525"/>
            <a:ext cx="723900" cy="628650"/>
          </a:xfrm>
          <a:prstGeom prst="rect">
            <a:avLst/>
          </a:prstGeom>
          <a:blipFill>
            <a:blip r:embed="rId4" cstate="print"/>
            <a:stretch>
              <a:fillRect/>
            </a:stretch>
          </a:blipFill>
        </p:spPr>
        <p:txBody>
          <a:bodyPr wrap="square" lIns="0" tIns="0" rIns="0" bIns="0" rtlCol="0"/>
          <a:lstStyle/>
          <a:p>
            <a:endParaRPr/>
          </a:p>
        </p:txBody>
      </p:sp>
      <p:sp>
        <p:nvSpPr>
          <p:cNvPr id="13" name="object 13"/>
          <p:cNvSpPr/>
          <p:nvPr/>
        </p:nvSpPr>
        <p:spPr>
          <a:xfrm>
            <a:off x="10963275" y="3467100"/>
            <a:ext cx="723900" cy="619125"/>
          </a:xfrm>
          <a:prstGeom prst="rect">
            <a:avLst/>
          </a:prstGeom>
          <a:blipFill>
            <a:blip r:embed="rId5" cstate="print"/>
            <a:stretch>
              <a:fillRect/>
            </a:stretch>
          </a:blipFill>
        </p:spPr>
        <p:txBody>
          <a:bodyPr wrap="square" lIns="0" tIns="0" rIns="0" bIns="0" rtlCol="0"/>
          <a:lstStyle/>
          <a:p>
            <a:endParaRPr/>
          </a:p>
        </p:txBody>
      </p:sp>
      <p:sp>
        <p:nvSpPr>
          <p:cNvPr id="14" name="object 14"/>
          <p:cNvSpPr/>
          <p:nvPr/>
        </p:nvSpPr>
        <p:spPr>
          <a:xfrm>
            <a:off x="10963275" y="4257675"/>
            <a:ext cx="723900" cy="628650"/>
          </a:xfrm>
          <a:prstGeom prst="rect">
            <a:avLst/>
          </a:prstGeom>
          <a:blipFill>
            <a:blip r:embed="rId6" cstate="print"/>
            <a:stretch>
              <a:fillRect/>
            </a:stretch>
          </a:blipFill>
        </p:spPr>
        <p:txBody>
          <a:bodyPr wrap="square" lIns="0" tIns="0" rIns="0" bIns="0" rtlCol="0"/>
          <a:lstStyle/>
          <a:p>
            <a:endParaRPr/>
          </a:p>
        </p:txBody>
      </p:sp>
      <p:sp>
        <p:nvSpPr>
          <p:cNvPr id="15" name="object 15"/>
          <p:cNvSpPr/>
          <p:nvPr/>
        </p:nvSpPr>
        <p:spPr>
          <a:xfrm>
            <a:off x="11020425" y="5153025"/>
            <a:ext cx="714375" cy="638175"/>
          </a:xfrm>
          <a:prstGeom prst="rect">
            <a:avLst/>
          </a:prstGeom>
          <a:blipFill>
            <a:blip r:embed="rId7" cstate="print"/>
            <a:stretch>
              <a:fillRect/>
            </a:stretch>
          </a:blipFill>
        </p:spPr>
        <p:txBody>
          <a:bodyPr wrap="square" lIns="0" tIns="0" rIns="0" bIns="0" rtlCol="0"/>
          <a:lstStyle/>
          <a:p>
            <a:endParaRPr/>
          </a:p>
        </p:txBody>
      </p:sp>
      <p:sp>
        <p:nvSpPr>
          <p:cNvPr id="16" name="object 16"/>
          <p:cNvSpPr txBox="1"/>
          <p:nvPr/>
        </p:nvSpPr>
        <p:spPr>
          <a:xfrm>
            <a:off x="1416050" y="1140961"/>
            <a:ext cx="9207500" cy="1188787"/>
          </a:xfrm>
          <a:prstGeom prst="rect">
            <a:avLst/>
          </a:prstGeom>
        </p:spPr>
        <p:txBody>
          <a:bodyPr vert="horz" wrap="square" lIns="0" tIns="16510" rIns="0" bIns="0" rtlCol="0">
            <a:spAutoFit/>
          </a:bodyPr>
          <a:lstStyle/>
          <a:p>
            <a:pPr algn="just" rtl="1"/>
            <a:r>
              <a:rPr lang="ar-MA" sz="2400" dirty="0" smtClean="0"/>
              <a:t>   </a:t>
            </a:r>
            <a:endParaRPr lang="fr-FR" sz="2400" dirty="0"/>
          </a:p>
          <a:p>
            <a:pPr marR="54610" algn="just" rtl="1">
              <a:lnSpc>
                <a:spcPct val="100000"/>
              </a:lnSpc>
              <a:spcBef>
                <a:spcPts val="2850"/>
              </a:spcBef>
            </a:pPr>
            <a:r>
              <a:rPr lang="ar-MA" sz="2800" dirty="0" smtClean="0"/>
              <a:t>    </a:t>
            </a:r>
            <a:endParaRPr sz="2800" dirty="0">
              <a:latin typeface="Arial"/>
              <a:cs typeface="Arial"/>
            </a:endParaRPr>
          </a:p>
        </p:txBody>
      </p:sp>
      <p:sp>
        <p:nvSpPr>
          <p:cNvPr id="18" name="object 16"/>
          <p:cNvSpPr txBox="1"/>
          <p:nvPr/>
        </p:nvSpPr>
        <p:spPr>
          <a:xfrm>
            <a:off x="933450" y="1198392"/>
            <a:ext cx="10029825" cy="4787208"/>
          </a:xfrm>
          <a:prstGeom prst="rect">
            <a:avLst/>
          </a:prstGeom>
        </p:spPr>
        <p:txBody>
          <a:bodyPr vert="horz" wrap="square" lIns="0" tIns="16510" rIns="0" bIns="0" rtlCol="0">
            <a:spAutoFit/>
          </a:bodyPr>
          <a:lstStyle/>
          <a:p>
            <a:pPr marL="342900" lvl="0" indent="-342900" algn="just" rtl="1">
              <a:buFont typeface="Arial" panose="020B0604020202020204" pitchFamily="34" charset="0"/>
              <a:buChar char="•"/>
            </a:pPr>
            <a:r>
              <a:rPr lang="ar-AE" sz="2400" b="1" dirty="0"/>
              <a:t>تأهيل الإعلام المحلي وجعله محفزا لولوج المواطنات والمواطنين للمعلومة المالية الخاصة بصفقات الجماعات الترابية بشكل يساهم في بسط الساكنة رقابتها على الطلبيات العمومية</a:t>
            </a:r>
            <a:r>
              <a:rPr lang="fr-FR" sz="2400" b="1" dirty="0"/>
              <a:t>.</a:t>
            </a:r>
          </a:p>
          <a:p>
            <a:pPr marL="342900" lvl="0" indent="-342900" algn="just" rtl="1">
              <a:buFont typeface="Arial" panose="020B0604020202020204" pitchFamily="34" charset="0"/>
              <a:buChar char="•"/>
            </a:pPr>
            <a:r>
              <a:rPr lang="ar-AE" sz="2400" b="1" dirty="0"/>
              <a:t>تمكين </a:t>
            </a:r>
            <a:r>
              <a:rPr lang="ar-AE" sz="2400" b="1" dirty="0" err="1"/>
              <a:t>هيآت</a:t>
            </a:r>
            <a:r>
              <a:rPr lang="ar-AE" sz="2400" b="1" dirty="0"/>
              <a:t> الحكامة الجيدة بالآليات اللازمة لتخليق صفقات الجماعات الترابية</a:t>
            </a:r>
            <a:r>
              <a:rPr lang="fr-FR" sz="2400" b="1" dirty="0"/>
              <a:t>.</a:t>
            </a:r>
          </a:p>
          <a:p>
            <a:pPr marL="342900" lvl="0" indent="-342900" algn="just" rtl="1">
              <a:buFont typeface="Arial" panose="020B0604020202020204" pitchFamily="34" charset="0"/>
              <a:buChar char="•"/>
            </a:pPr>
            <a:r>
              <a:rPr lang="ar-AE" sz="2400" b="1" dirty="0"/>
              <a:t>ضرورة العمل على إعادة الثقة للمواطنين والمواطنات في المقاربة المعتمدة في تدبير الشأن العام المحلي المبنية على ربط المسؤولية بالمحاسبة</a:t>
            </a:r>
            <a:r>
              <a:rPr lang="fr-FR" sz="2400" b="1" dirty="0"/>
              <a:t>.</a:t>
            </a:r>
          </a:p>
          <a:p>
            <a:pPr marL="342900" lvl="0" indent="-342900" algn="just" rtl="1">
              <a:buFont typeface="Arial" panose="020B0604020202020204" pitchFamily="34" charset="0"/>
              <a:buChar char="•"/>
            </a:pPr>
            <a:r>
              <a:rPr lang="ar-AE" sz="2400" b="1" dirty="0"/>
              <a:t>تمكين القضاء الإداري من سلطات واسعة تضمن تنفيذ القرارات الصادرة عنه في مواجهة الجماعات الترابية ضمانا للأمن القانوني والقضائي</a:t>
            </a:r>
            <a:r>
              <a:rPr lang="fr-FR" sz="2400" b="1" dirty="0"/>
              <a:t>.</a:t>
            </a:r>
          </a:p>
          <a:p>
            <a:pPr marL="342900" lvl="0" indent="-342900" algn="just" rtl="1">
              <a:buFont typeface="Arial" panose="020B0604020202020204" pitchFamily="34" charset="0"/>
              <a:buChar char="•"/>
            </a:pPr>
            <a:r>
              <a:rPr lang="ar-AE" sz="2400" b="1" dirty="0"/>
              <a:t>ضرورة خلق قناة للتعاون والتنسيق المؤسساتي بين جميع </a:t>
            </a:r>
            <a:r>
              <a:rPr lang="ar-AE" sz="2400" b="1" dirty="0" err="1"/>
              <a:t>هيآت</a:t>
            </a:r>
            <a:r>
              <a:rPr lang="ar-AE" sz="2400" b="1" dirty="0"/>
              <a:t> الحكامة المعنية بالصفقات العمومية</a:t>
            </a:r>
            <a:r>
              <a:rPr lang="fr-FR" sz="2400" b="1" dirty="0"/>
              <a:t>.</a:t>
            </a:r>
          </a:p>
          <a:p>
            <a:pPr marL="342900" lvl="0" indent="-342900" algn="just" rtl="1">
              <a:buFont typeface="Arial" panose="020B0604020202020204" pitchFamily="34" charset="0"/>
              <a:buChar char="•"/>
            </a:pPr>
            <a:r>
              <a:rPr lang="ar-AE" sz="2400" b="1" dirty="0"/>
              <a:t>نقترح منح اللجنة الوطنية للطلبيات العمومية صفة المؤسسة الدستورية حتى تتمكن من تنزيل مبادئ الحكامة الجيدة مع تقوية اختصاصاتها وتمكينها من الوسائل والآليات اللازمتين لتلعب دورها الإيجابي في مجال الصفقات العمومية</a:t>
            </a:r>
            <a:r>
              <a:rPr lang="fr-FR" sz="2400" b="1" dirty="0"/>
              <a:t>.</a:t>
            </a:r>
          </a:p>
          <a:p>
            <a:pPr marL="342900" lvl="0" indent="-342900" algn="just" rtl="1">
              <a:buFont typeface="Arial" panose="020B0604020202020204" pitchFamily="34" charset="0"/>
              <a:buChar char="•"/>
            </a:pPr>
            <a:endParaRPr lang="ar-MA" sz="2200" b="1" dirty="0" smtClean="0"/>
          </a:p>
        </p:txBody>
      </p:sp>
      <p:sp>
        <p:nvSpPr>
          <p:cNvPr id="2" name="Espace réservé du numéro de diapositive 1"/>
          <p:cNvSpPr>
            <a:spLocks noGrp="1"/>
          </p:cNvSpPr>
          <p:nvPr>
            <p:ph type="sldNum" sz="quarter" idx="7"/>
          </p:nvPr>
        </p:nvSpPr>
        <p:spPr/>
        <p:txBody>
          <a:bodyPr/>
          <a:lstStyle/>
          <a:p>
            <a:fld id="{B6F15528-21DE-4FAA-801E-634DDDAF4B2B}" type="slidenum">
              <a:rPr lang="fr-FR" smtClean="0"/>
              <a:pPr/>
              <a:t>33</a:t>
            </a:fld>
            <a:endParaRPr lang="fr-FR"/>
          </a:p>
        </p:txBody>
      </p:sp>
    </p:spTree>
    <p:extLst>
      <p:ext uri="{BB962C8B-B14F-4D97-AF65-F5344CB8AC3E}">
        <p14:creationId xmlns:p14="http://schemas.microsoft.com/office/powerpoint/2010/main" xmlns="" val="298297102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933450" y="790575"/>
            <a:ext cx="10172700" cy="190500"/>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681037" y="700151"/>
            <a:ext cx="352425" cy="381000"/>
          </a:xfrm>
          <a:custGeom>
            <a:avLst/>
            <a:gdLst/>
            <a:ahLst/>
            <a:cxnLst/>
            <a:rect l="l" t="t" r="r" b="b"/>
            <a:pathLst>
              <a:path w="352425" h="381000">
                <a:moveTo>
                  <a:pt x="176212" y="0"/>
                </a:moveTo>
                <a:lnTo>
                  <a:pt x="0" y="190500"/>
                </a:lnTo>
                <a:lnTo>
                  <a:pt x="176212" y="381000"/>
                </a:lnTo>
                <a:lnTo>
                  <a:pt x="352425" y="190500"/>
                </a:lnTo>
                <a:lnTo>
                  <a:pt x="176212" y="0"/>
                </a:lnTo>
                <a:close/>
              </a:path>
            </a:pathLst>
          </a:custGeom>
          <a:solidFill>
            <a:srgbClr val="FFC000"/>
          </a:solidFill>
        </p:spPr>
        <p:txBody>
          <a:bodyPr wrap="square" lIns="0" tIns="0" rIns="0" bIns="0" rtlCol="0"/>
          <a:lstStyle/>
          <a:p>
            <a:endParaRPr/>
          </a:p>
        </p:txBody>
      </p:sp>
      <p:sp>
        <p:nvSpPr>
          <p:cNvPr id="5" name="object 5"/>
          <p:cNvSpPr/>
          <p:nvPr/>
        </p:nvSpPr>
        <p:spPr>
          <a:xfrm>
            <a:off x="681037" y="700151"/>
            <a:ext cx="352425" cy="381000"/>
          </a:xfrm>
          <a:custGeom>
            <a:avLst/>
            <a:gdLst/>
            <a:ahLst/>
            <a:cxnLst/>
            <a:rect l="l" t="t" r="r" b="b"/>
            <a:pathLst>
              <a:path w="352425" h="381000">
                <a:moveTo>
                  <a:pt x="0" y="190500"/>
                </a:moveTo>
                <a:lnTo>
                  <a:pt x="176212" y="0"/>
                </a:lnTo>
                <a:lnTo>
                  <a:pt x="352425" y="190500"/>
                </a:lnTo>
                <a:lnTo>
                  <a:pt x="176212" y="381000"/>
                </a:lnTo>
                <a:lnTo>
                  <a:pt x="0" y="190500"/>
                </a:lnTo>
                <a:close/>
              </a:path>
            </a:pathLst>
          </a:custGeom>
          <a:ln w="9534">
            <a:solidFill>
              <a:srgbClr val="FFFFFF"/>
            </a:solidFill>
          </a:ln>
        </p:spPr>
        <p:txBody>
          <a:bodyPr wrap="square" lIns="0" tIns="0" rIns="0" bIns="0" rtlCol="0"/>
          <a:lstStyle/>
          <a:p>
            <a:endParaRPr/>
          </a:p>
        </p:txBody>
      </p:sp>
      <p:sp>
        <p:nvSpPr>
          <p:cNvPr id="6" name="object 6"/>
          <p:cNvSpPr/>
          <p:nvPr/>
        </p:nvSpPr>
        <p:spPr>
          <a:xfrm>
            <a:off x="433387" y="433451"/>
            <a:ext cx="400050" cy="457200"/>
          </a:xfrm>
          <a:custGeom>
            <a:avLst/>
            <a:gdLst/>
            <a:ahLst/>
            <a:cxnLst/>
            <a:rect l="l" t="t" r="r" b="b"/>
            <a:pathLst>
              <a:path w="400050" h="457200">
                <a:moveTo>
                  <a:pt x="200025" y="0"/>
                </a:moveTo>
                <a:lnTo>
                  <a:pt x="0" y="228600"/>
                </a:lnTo>
                <a:lnTo>
                  <a:pt x="200025" y="457200"/>
                </a:lnTo>
                <a:lnTo>
                  <a:pt x="400050" y="228600"/>
                </a:lnTo>
                <a:lnTo>
                  <a:pt x="200025" y="0"/>
                </a:lnTo>
                <a:close/>
              </a:path>
            </a:pathLst>
          </a:custGeom>
          <a:solidFill>
            <a:srgbClr val="6FAC46"/>
          </a:solidFill>
        </p:spPr>
        <p:txBody>
          <a:bodyPr wrap="square" lIns="0" tIns="0" rIns="0" bIns="0" rtlCol="0"/>
          <a:lstStyle/>
          <a:p>
            <a:endParaRPr/>
          </a:p>
        </p:txBody>
      </p:sp>
      <p:sp>
        <p:nvSpPr>
          <p:cNvPr id="7" name="object 7"/>
          <p:cNvSpPr/>
          <p:nvPr/>
        </p:nvSpPr>
        <p:spPr>
          <a:xfrm>
            <a:off x="433387" y="433451"/>
            <a:ext cx="400050" cy="457200"/>
          </a:xfrm>
          <a:custGeom>
            <a:avLst/>
            <a:gdLst/>
            <a:ahLst/>
            <a:cxnLst/>
            <a:rect l="l" t="t" r="r" b="b"/>
            <a:pathLst>
              <a:path w="400050" h="457200">
                <a:moveTo>
                  <a:pt x="0" y="228600"/>
                </a:moveTo>
                <a:lnTo>
                  <a:pt x="200025" y="0"/>
                </a:lnTo>
                <a:lnTo>
                  <a:pt x="400050" y="228600"/>
                </a:lnTo>
                <a:lnTo>
                  <a:pt x="200025" y="457200"/>
                </a:lnTo>
                <a:lnTo>
                  <a:pt x="0" y="228600"/>
                </a:lnTo>
                <a:close/>
              </a:path>
            </a:pathLst>
          </a:custGeom>
          <a:ln w="9534">
            <a:solidFill>
              <a:srgbClr val="FFFFFF"/>
            </a:solidFill>
          </a:ln>
        </p:spPr>
        <p:txBody>
          <a:bodyPr wrap="square" lIns="0" tIns="0" rIns="0" bIns="0" rtlCol="0"/>
          <a:lstStyle/>
          <a:p>
            <a:endParaRPr/>
          </a:p>
        </p:txBody>
      </p:sp>
      <p:sp>
        <p:nvSpPr>
          <p:cNvPr id="8" name="object 8"/>
          <p:cNvSpPr/>
          <p:nvPr/>
        </p:nvSpPr>
        <p:spPr>
          <a:xfrm>
            <a:off x="395287" y="919225"/>
            <a:ext cx="476250" cy="466725"/>
          </a:xfrm>
          <a:custGeom>
            <a:avLst/>
            <a:gdLst/>
            <a:ahLst/>
            <a:cxnLst/>
            <a:rect l="l" t="t" r="r" b="b"/>
            <a:pathLst>
              <a:path w="476250" h="466725">
                <a:moveTo>
                  <a:pt x="238125" y="0"/>
                </a:moveTo>
                <a:lnTo>
                  <a:pt x="0" y="233299"/>
                </a:lnTo>
                <a:lnTo>
                  <a:pt x="238125" y="466725"/>
                </a:lnTo>
                <a:lnTo>
                  <a:pt x="476250" y="233299"/>
                </a:lnTo>
                <a:lnTo>
                  <a:pt x="238125" y="0"/>
                </a:lnTo>
                <a:close/>
              </a:path>
            </a:pathLst>
          </a:custGeom>
          <a:solidFill>
            <a:srgbClr val="A4A4A4"/>
          </a:solidFill>
        </p:spPr>
        <p:txBody>
          <a:bodyPr wrap="square" lIns="0" tIns="0" rIns="0" bIns="0" rtlCol="0"/>
          <a:lstStyle/>
          <a:p>
            <a:endParaRPr/>
          </a:p>
        </p:txBody>
      </p:sp>
      <p:sp>
        <p:nvSpPr>
          <p:cNvPr id="9" name="object 9"/>
          <p:cNvSpPr/>
          <p:nvPr/>
        </p:nvSpPr>
        <p:spPr>
          <a:xfrm>
            <a:off x="395287" y="919225"/>
            <a:ext cx="476250" cy="466725"/>
          </a:xfrm>
          <a:custGeom>
            <a:avLst/>
            <a:gdLst/>
            <a:ahLst/>
            <a:cxnLst/>
            <a:rect l="l" t="t" r="r" b="b"/>
            <a:pathLst>
              <a:path w="476250" h="466725">
                <a:moveTo>
                  <a:pt x="0" y="233299"/>
                </a:moveTo>
                <a:lnTo>
                  <a:pt x="238125" y="0"/>
                </a:lnTo>
                <a:lnTo>
                  <a:pt x="476250" y="233299"/>
                </a:lnTo>
                <a:lnTo>
                  <a:pt x="238125" y="466725"/>
                </a:lnTo>
                <a:lnTo>
                  <a:pt x="0" y="233299"/>
                </a:lnTo>
                <a:close/>
              </a:path>
            </a:pathLst>
          </a:custGeom>
          <a:ln w="9534">
            <a:solidFill>
              <a:srgbClr val="FFFFFF"/>
            </a:solidFill>
          </a:ln>
        </p:spPr>
        <p:txBody>
          <a:bodyPr wrap="square" lIns="0" tIns="0" rIns="0" bIns="0" rtlCol="0"/>
          <a:lstStyle/>
          <a:p>
            <a:endParaRPr/>
          </a:p>
        </p:txBody>
      </p:sp>
      <p:sp>
        <p:nvSpPr>
          <p:cNvPr id="10" name="object 10"/>
          <p:cNvSpPr/>
          <p:nvPr/>
        </p:nvSpPr>
        <p:spPr>
          <a:xfrm>
            <a:off x="11330051" y="1900301"/>
            <a:ext cx="57150" cy="3265804"/>
          </a:xfrm>
          <a:custGeom>
            <a:avLst/>
            <a:gdLst/>
            <a:ahLst/>
            <a:cxnLst/>
            <a:rect l="l" t="t" r="r" b="b"/>
            <a:pathLst>
              <a:path w="57150" h="3265804">
                <a:moveTo>
                  <a:pt x="0" y="0"/>
                </a:moveTo>
                <a:lnTo>
                  <a:pt x="56769" y="3265551"/>
                </a:lnTo>
              </a:path>
            </a:pathLst>
          </a:custGeom>
          <a:ln w="9534">
            <a:solidFill>
              <a:srgbClr val="BCD6ED"/>
            </a:solidFill>
          </a:ln>
        </p:spPr>
        <p:txBody>
          <a:bodyPr wrap="square" lIns="0" tIns="0" rIns="0" bIns="0" rtlCol="0"/>
          <a:lstStyle/>
          <a:p>
            <a:endParaRPr/>
          </a:p>
        </p:txBody>
      </p:sp>
      <p:sp>
        <p:nvSpPr>
          <p:cNvPr id="11" name="object 11"/>
          <p:cNvSpPr/>
          <p:nvPr/>
        </p:nvSpPr>
        <p:spPr>
          <a:xfrm>
            <a:off x="10963275" y="1895475"/>
            <a:ext cx="723900" cy="619125"/>
          </a:xfrm>
          <a:prstGeom prst="rect">
            <a:avLst/>
          </a:prstGeom>
          <a:blipFill>
            <a:blip r:embed="rId3" cstate="print"/>
            <a:stretch>
              <a:fillRect/>
            </a:stretch>
          </a:blipFill>
        </p:spPr>
        <p:txBody>
          <a:bodyPr wrap="square" lIns="0" tIns="0" rIns="0" bIns="0" rtlCol="0"/>
          <a:lstStyle/>
          <a:p>
            <a:endParaRPr/>
          </a:p>
        </p:txBody>
      </p:sp>
      <p:sp>
        <p:nvSpPr>
          <p:cNvPr id="12" name="object 12"/>
          <p:cNvSpPr/>
          <p:nvPr/>
        </p:nvSpPr>
        <p:spPr>
          <a:xfrm>
            <a:off x="10963275" y="2676525"/>
            <a:ext cx="723900" cy="628650"/>
          </a:xfrm>
          <a:prstGeom prst="rect">
            <a:avLst/>
          </a:prstGeom>
          <a:blipFill>
            <a:blip r:embed="rId4" cstate="print"/>
            <a:stretch>
              <a:fillRect/>
            </a:stretch>
          </a:blipFill>
        </p:spPr>
        <p:txBody>
          <a:bodyPr wrap="square" lIns="0" tIns="0" rIns="0" bIns="0" rtlCol="0"/>
          <a:lstStyle/>
          <a:p>
            <a:endParaRPr/>
          </a:p>
        </p:txBody>
      </p:sp>
      <p:sp>
        <p:nvSpPr>
          <p:cNvPr id="13" name="object 13"/>
          <p:cNvSpPr/>
          <p:nvPr/>
        </p:nvSpPr>
        <p:spPr>
          <a:xfrm>
            <a:off x="10963275" y="3467100"/>
            <a:ext cx="723900" cy="619125"/>
          </a:xfrm>
          <a:prstGeom prst="rect">
            <a:avLst/>
          </a:prstGeom>
          <a:blipFill>
            <a:blip r:embed="rId5" cstate="print"/>
            <a:stretch>
              <a:fillRect/>
            </a:stretch>
          </a:blipFill>
        </p:spPr>
        <p:txBody>
          <a:bodyPr wrap="square" lIns="0" tIns="0" rIns="0" bIns="0" rtlCol="0"/>
          <a:lstStyle/>
          <a:p>
            <a:endParaRPr/>
          </a:p>
        </p:txBody>
      </p:sp>
      <p:sp>
        <p:nvSpPr>
          <p:cNvPr id="14" name="object 14"/>
          <p:cNvSpPr/>
          <p:nvPr/>
        </p:nvSpPr>
        <p:spPr>
          <a:xfrm>
            <a:off x="10963275" y="4257675"/>
            <a:ext cx="723900" cy="628650"/>
          </a:xfrm>
          <a:prstGeom prst="rect">
            <a:avLst/>
          </a:prstGeom>
          <a:blipFill>
            <a:blip r:embed="rId6" cstate="print"/>
            <a:stretch>
              <a:fillRect/>
            </a:stretch>
          </a:blipFill>
        </p:spPr>
        <p:txBody>
          <a:bodyPr wrap="square" lIns="0" tIns="0" rIns="0" bIns="0" rtlCol="0"/>
          <a:lstStyle/>
          <a:p>
            <a:endParaRPr/>
          </a:p>
        </p:txBody>
      </p:sp>
      <p:sp>
        <p:nvSpPr>
          <p:cNvPr id="15" name="object 15"/>
          <p:cNvSpPr/>
          <p:nvPr/>
        </p:nvSpPr>
        <p:spPr>
          <a:xfrm>
            <a:off x="11020425" y="5153025"/>
            <a:ext cx="714375" cy="638175"/>
          </a:xfrm>
          <a:prstGeom prst="rect">
            <a:avLst/>
          </a:prstGeom>
          <a:blipFill>
            <a:blip r:embed="rId7" cstate="print"/>
            <a:stretch>
              <a:fillRect/>
            </a:stretch>
          </a:blipFill>
        </p:spPr>
        <p:txBody>
          <a:bodyPr wrap="square" lIns="0" tIns="0" rIns="0" bIns="0" rtlCol="0"/>
          <a:lstStyle/>
          <a:p>
            <a:endParaRPr/>
          </a:p>
        </p:txBody>
      </p:sp>
      <p:sp>
        <p:nvSpPr>
          <p:cNvPr id="16" name="object 16"/>
          <p:cNvSpPr txBox="1"/>
          <p:nvPr/>
        </p:nvSpPr>
        <p:spPr>
          <a:xfrm>
            <a:off x="1416050" y="1140961"/>
            <a:ext cx="9207500" cy="1188787"/>
          </a:xfrm>
          <a:prstGeom prst="rect">
            <a:avLst/>
          </a:prstGeom>
        </p:spPr>
        <p:txBody>
          <a:bodyPr vert="horz" wrap="square" lIns="0" tIns="16510" rIns="0" bIns="0" rtlCol="0">
            <a:spAutoFit/>
          </a:bodyPr>
          <a:lstStyle/>
          <a:p>
            <a:pPr algn="just" rtl="1"/>
            <a:r>
              <a:rPr lang="ar-MA" sz="2400" dirty="0" smtClean="0"/>
              <a:t>   </a:t>
            </a:r>
            <a:endParaRPr lang="fr-FR" sz="2400" dirty="0"/>
          </a:p>
          <a:p>
            <a:pPr marR="54610" algn="just" rtl="1">
              <a:lnSpc>
                <a:spcPct val="100000"/>
              </a:lnSpc>
              <a:spcBef>
                <a:spcPts val="2850"/>
              </a:spcBef>
            </a:pPr>
            <a:r>
              <a:rPr lang="ar-MA" sz="2800" dirty="0" smtClean="0"/>
              <a:t>    </a:t>
            </a:r>
            <a:endParaRPr sz="2800" dirty="0">
              <a:latin typeface="Arial"/>
              <a:cs typeface="Arial"/>
            </a:endParaRPr>
          </a:p>
        </p:txBody>
      </p:sp>
      <p:sp>
        <p:nvSpPr>
          <p:cNvPr id="18" name="object 16"/>
          <p:cNvSpPr txBox="1"/>
          <p:nvPr/>
        </p:nvSpPr>
        <p:spPr>
          <a:xfrm>
            <a:off x="933450" y="2047540"/>
            <a:ext cx="10029825" cy="2971326"/>
          </a:xfrm>
          <a:prstGeom prst="rect">
            <a:avLst/>
          </a:prstGeom>
        </p:spPr>
        <p:txBody>
          <a:bodyPr vert="horz" wrap="square" lIns="0" tIns="16510" rIns="0" bIns="0" rtlCol="0">
            <a:spAutoFit/>
          </a:bodyPr>
          <a:lstStyle/>
          <a:p>
            <a:pPr marL="342900" lvl="0" indent="-342900" algn="just" rtl="1">
              <a:buFont typeface="Arial" panose="020B0604020202020204" pitchFamily="34" charset="0"/>
              <a:buChar char="•"/>
            </a:pPr>
            <a:r>
              <a:rPr lang="ar-AE" sz="2400" b="1" dirty="0"/>
              <a:t>دعم مسلسل التكوين والتكوين المستمر للموظفين العاملين بالمصالح المكلفة بالشراءات والخدمات</a:t>
            </a:r>
            <a:r>
              <a:rPr lang="fr-FR" sz="2400" b="1" dirty="0"/>
              <a:t>.</a:t>
            </a:r>
          </a:p>
          <a:p>
            <a:pPr marL="342900" lvl="0" indent="-342900" algn="just" rtl="1">
              <a:buFont typeface="Arial" panose="020B0604020202020204" pitchFamily="34" charset="0"/>
              <a:buChar char="•"/>
            </a:pPr>
            <a:r>
              <a:rPr lang="ar-AE" sz="2400" b="1" dirty="0"/>
              <a:t>تأهيل الموارد البشرية العاملة بالمقاولات والشركات والتعاونيات لمسايرة المستجدات القانونية والتدبيرية الخاصة بالطلبيات العمومية المبرمة من قبل الجماعات الترابية</a:t>
            </a:r>
            <a:r>
              <a:rPr lang="fr-FR" sz="2400" b="1" dirty="0"/>
              <a:t>.</a:t>
            </a:r>
          </a:p>
          <a:p>
            <a:pPr marL="342900" lvl="0" indent="-342900" algn="just" rtl="1">
              <a:buFont typeface="Arial" panose="020B0604020202020204" pitchFamily="34" charset="0"/>
              <a:buChar char="•"/>
            </a:pPr>
            <a:r>
              <a:rPr lang="ar-AE" sz="2400" b="1" dirty="0"/>
              <a:t>الإسراع </a:t>
            </a:r>
            <a:r>
              <a:rPr lang="ar-AE" sz="2400" b="1" dirty="0" err="1"/>
              <a:t>باخراج</a:t>
            </a:r>
            <a:r>
              <a:rPr lang="ar-AE" sz="2400" b="1" dirty="0"/>
              <a:t> ميثاق المرافق العمومية المنصوص عليه في الفصل 157من دستور 2011، نظرا للمزايا المنتظرة منه على مستوى تنزيل مبادئ الحكامة المرتبطة بتدبير المرافق العمومية</a:t>
            </a:r>
            <a:r>
              <a:rPr lang="fr-FR" sz="2400" b="1" dirty="0"/>
              <a:t>.</a:t>
            </a:r>
          </a:p>
          <a:p>
            <a:pPr marL="342900" lvl="0" indent="-342900" algn="just" rtl="1">
              <a:buFont typeface="Arial" panose="020B0604020202020204" pitchFamily="34" charset="0"/>
              <a:buChar char="•"/>
            </a:pPr>
            <a:r>
              <a:rPr lang="ar-AE" sz="2400" b="1" dirty="0"/>
              <a:t>دعم البحث العلمي الأكاديمي في موضوع الطلبيات العمومية، وإحداث شعب وأسلاك تعنى بقضايا الصفقات العمومية</a:t>
            </a:r>
            <a:r>
              <a:rPr lang="fr-FR" sz="2400" b="1" dirty="0"/>
              <a:t>.</a:t>
            </a:r>
          </a:p>
          <a:p>
            <a:pPr marL="342900" indent="-342900" algn="just" rtl="1">
              <a:buFont typeface="Arial" panose="020B0604020202020204" pitchFamily="34" charset="0"/>
              <a:buChar char="•"/>
            </a:pPr>
            <a:r>
              <a:rPr lang="ar-AE" sz="2400" b="1" dirty="0"/>
              <a:t>ترسيخ ثقافة تدبيرية قائمة على حسن التدبير وتخليق الشأن العام المحلي</a:t>
            </a:r>
            <a:r>
              <a:rPr lang="fr-FR" sz="2400" b="1" dirty="0"/>
              <a:t>.</a:t>
            </a:r>
            <a:endParaRPr lang="ar-MA" sz="2200" b="1" dirty="0" smtClean="0"/>
          </a:p>
        </p:txBody>
      </p:sp>
      <p:sp>
        <p:nvSpPr>
          <p:cNvPr id="2" name="Espace réservé du numéro de diapositive 1"/>
          <p:cNvSpPr>
            <a:spLocks noGrp="1"/>
          </p:cNvSpPr>
          <p:nvPr>
            <p:ph type="sldNum" sz="quarter" idx="7"/>
          </p:nvPr>
        </p:nvSpPr>
        <p:spPr/>
        <p:txBody>
          <a:bodyPr/>
          <a:lstStyle/>
          <a:p>
            <a:fld id="{B6F15528-21DE-4FAA-801E-634DDDAF4B2B}" type="slidenum">
              <a:rPr lang="fr-FR" smtClean="0"/>
              <a:pPr/>
              <a:t>34</a:t>
            </a:fld>
            <a:endParaRPr lang="fr-FR"/>
          </a:p>
        </p:txBody>
      </p:sp>
    </p:spTree>
    <p:extLst>
      <p:ext uri="{BB962C8B-B14F-4D97-AF65-F5344CB8AC3E}">
        <p14:creationId xmlns:p14="http://schemas.microsoft.com/office/powerpoint/2010/main" xmlns="" val="8404999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3148076" y="2300351"/>
            <a:ext cx="5724525" cy="457200"/>
          </a:xfrm>
          <a:custGeom>
            <a:avLst/>
            <a:gdLst/>
            <a:ahLst/>
            <a:cxnLst/>
            <a:rect l="l" t="t" r="r" b="b"/>
            <a:pathLst>
              <a:path w="5724525" h="457200">
                <a:moveTo>
                  <a:pt x="0" y="457200"/>
                </a:moveTo>
                <a:lnTo>
                  <a:pt x="5724525" y="457200"/>
                </a:lnTo>
                <a:lnTo>
                  <a:pt x="5724525" y="0"/>
                </a:lnTo>
                <a:lnTo>
                  <a:pt x="0" y="0"/>
                </a:lnTo>
                <a:lnTo>
                  <a:pt x="0" y="457200"/>
                </a:lnTo>
                <a:close/>
              </a:path>
            </a:pathLst>
          </a:custGeom>
          <a:solidFill>
            <a:srgbClr val="E1EFD9"/>
          </a:solidFill>
        </p:spPr>
        <p:txBody>
          <a:bodyPr wrap="square" lIns="0" tIns="0" rIns="0" bIns="0" rtlCol="0"/>
          <a:lstStyle/>
          <a:p>
            <a:endParaRPr/>
          </a:p>
        </p:txBody>
      </p:sp>
      <p:sp>
        <p:nvSpPr>
          <p:cNvPr id="4" name="object 4"/>
          <p:cNvSpPr/>
          <p:nvPr/>
        </p:nvSpPr>
        <p:spPr>
          <a:xfrm>
            <a:off x="3148076" y="2300351"/>
            <a:ext cx="5724525" cy="457200"/>
          </a:xfrm>
          <a:custGeom>
            <a:avLst/>
            <a:gdLst/>
            <a:ahLst/>
            <a:cxnLst/>
            <a:rect l="l" t="t" r="r" b="b"/>
            <a:pathLst>
              <a:path w="5724525" h="457200">
                <a:moveTo>
                  <a:pt x="0" y="457200"/>
                </a:moveTo>
                <a:lnTo>
                  <a:pt x="5724525" y="457200"/>
                </a:lnTo>
                <a:lnTo>
                  <a:pt x="5724525" y="0"/>
                </a:lnTo>
                <a:lnTo>
                  <a:pt x="0" y="0"/>
                </a:lnTo>
                <a:lnTo>
                  <a:pt x="0" y="457200"/>
                </a:lnTo>
                <a:close/>
              </a:path>
            </a:pathLst>
          </a:custGeom>
          <a:ln w="9534">
            <a:solidFill>
              <a:srgbClr val="C5DFB4"/>
            </a:solidFill>
          </a:ln>
        </p:spPr>
        <p:txBody>
          <a:bodyPr wrap="square" lIns="0" tIns="0" rIns="0" bIns="0" rtlCol="0"/>
          <a:lstStyle/>
          <a:p>
            <a:endParaRPr/>
          </a:p>
        </p:txBody>
      </p:sp>
      <p:sp>
        <p:nvSpPr>
          <p:cNvPr id="5" name="object 5"/>
          <p:cNvSpPr/>
          <p:nvPr/>
        </p:nvSpPr>
        <p:spPr>
          <a:xfrm>
            <a:off x="3100451" y="4119626"/>
            <a:ext cx="5857875" cy="457200"/>
          </a:xfrm>
          <a:custGeom>
            <a:avLst/>
            <a:gdLst/>
            <a:ahLst/>
            <a:cxnLst/>
            <a:rect l="l" t="t" r="r" b="b"/>
            <a:pathLst>
              <a:path w="5857875" h="457200">
                <a:moveTo>
                  <a:pt x="0" y="457200"/>
                </a:moveTo>
                <a:lnTo>
                  <a:pt x="5857875" y="457200"/>
                </a:lnTo>
                <a:lnTo>
                  <a:pt x="5857875" y="0"/>
                </a:lnTo>
                <a:lnTo>
                  <a:pt x="0" y="0"/>
                </a:lnTo>
                <a:lnTo>
                  <a:pt x="0" y="457200"/>
                </a:lnTo>
                <a:close/>
              </a:path>
            </a:pathLst>
          </a:custGeom>
          <a:solidFill>
            <a:srgbClr val="E1EFD9"/>
          </a:solidFill>
        </p:spPr>
        <p:txBody>
          <a:bodyPr wrap="square" lIns="0" tIns="0" rIns="0" bIns="0" rtlCol="0"/>
          <a:lstStyle/>
          <a:p>
            <a:endParaRPr/>
          </a:p>
        </p:txBody>
      </p:sp>
      <p:sp>
        <p:nvSpPr>
          <p:cNvPr id="6" name="object 6"/>
          <p:cNvSpPr/>
          <p:nvPr/>
        </p:nvSpPr>
        <p:spPr>
          <a:xfrm>
            <a:off x="3100451" y="4119626"/>
            <a:ext cx="5857875" cy="457200"/>
          </a:xfrm>
          <a:custGeom>
            <a:avLst/>
            <a:gdLst/>
            <a:ahLst/>
            <a:cxnLst/>
            <a:rect l="l" t="t" r="r" b="b"/>
            <a:pathLst>
              <a:path w="5857875" h="457200">
                <a:moveTo>
                  <a:pt x="0" y="457200"/>
                </a:moveTo>
                <a:lnTo>
                  <a:pt x="5857875" y="457200"/>
                </a:lnTo>
                <a:lnTo>
                  <a:pt x="5857875" y="0"/>
                </a:lnTo>
                <a:lnTo>
                  <a:pt x="0" y="0"/>
                </a:lnTo>
                <a:lnTo>
                  <a:pt x="0" y="457200"/>
                </a:lnTo>
                <a:close/>
              </a:path>
            </a:pathLst>
          </a:custGeom>
          <a:ln w="9534">
            <a:solidFill>
              <a:srgbClr val="C5DFB4"/>
            </a:solidFill>
          </a:ln>
        </p:spPr>
        <p:txBody>
          <a:bodyPr wrap="square" lIns="0" tIns="0" rIns="0" bIns="0" rtlCol="0"/>
          <a:lstStyle/>
          <a:p>
            <a:endParaRPr/>
          </a:p>
        </p:txBody>
      </p:sp>
      <p:sp>
        <p:nvSpPr>
          <p:cNvPr id="7" name="object 7"/>
          <p:cNvSpPr/>
          <p:nvPr/>
        </p:nvSpPr>
        <p:spPr>
          <a:xfrm>
            <a:off x="8482076" y="2805176"/>
            <a:ext cx="447675" cy="457200"/>
          </a:xfrm>
          <a:custGeom>
            <a:avLst/>
            <a:gdLst/>
            <a:ahLst/>
            <a:cxnLst/>
            <a:rect l="l" t="t" r="r" b="b"/>
            <a:pathLst>
              <a:path w="447675" h="457200">
                <a:moveTo>
                  <a:pt x="0" y="457200"/>
                </a:moveTo>
                <a:lnTo>
                  <a:pt x="447675" y="457200"/>
                </a:lnTo>
                <a:lnTo>
                  <a:pt x="447675" y="0"/>
                </a:lnTo>
                <a:lnTo>
                  <a:pt x="0" y="0"/>
                </a:lnTo>
                <a:lnTo>
                  <a:pt x="0" y="457200"/>
                </a:lnTo>
                <a:close/>
              </a:path>
            </a:pathLst>
          </a:custGeom>
          <a:solidFill>
            <a:srgbClr val="FFE699"/>
          </a:solidFill>
        </p:spPr>
        <p:txBody>
          <a:bodyPr wrap="square" lIns="0" tIns="0" rIns="0" bIns="0" rtlCol="0"/>
          <a:lstStyle/>
          <a:p>
            <a:endParaRPr/>
          </a:p>
        </p:txBody>
      </p:sp>
      <p:sp>
        <p:nvSpPr>
          <p:cNvPr id="8" name="object 8"/>
          <p:cNvSpPr/>
          <p:nvPr/>
        </p:nvSpPr>
        <p:spPr>
          <a:xfrm>
            <a:off x="8482076" y="2805176"/>
            <a:ext cx="447675" cy="457200"/>
          </a:xfrm>
          <a:custGeom>
            <a:avLst/>
            <a:gdLst/>
            <a:ahLst/>
            <a:cxnLst/>
            <a:rect l="l" t="t" r="r" b="b"/>
            <a:pathLst>
              <a:path w="447675" h="457200">
                <a:moveTo>
                  <a:pt x="0" y="457200"/>
                </a:moveTo>
                <a:lnTo>
                  <a:pt x="447675" y="457200"/>
                </a:lnTo>
                <a:lnTo>
                  <a:pt x="447675" y="0"/>
                </a:lnTo>
                <a:lnTo>
                  <a:pt x="0" y="0"/>
                </a:lnTo>
                <a:lnTo>
                  <a:pt x="0" y="457200"/>
                </a:lnTo>
                <a:close/>
              </a:path>
            </a:pathLst>
          </a:custGeom>
          <a:ln w="9534">
            <a:solidFill>
              <a:srgbClr val="C5DFB4"/>
            </a:solidFill>
          </a:ln>
        </p:spPr>
        <p:txBody>
          <a:bodyPr wrap="square" lIns="0" tIns="0" rIns="0" bIns="0" rtlCol="0"/>
          <a:lstStyle/>
          <a:p>
            <a:endParaRPr/>
          </a:p>
        </p:txBody>
      </p:sp>
      <p:sp>
        <p:nvSpPr>
          <p:cNvPr id="9" name="object 9"/>
          <p:cNvSpPr/>
          <p:nvPr/>
        </p:nvSpPr>
        <p:spPr>
          <a:xfrm>
            <a:off x="3176651" y="2814701"/>
            <a:ext cx="447675" cy="466725"/>
          </a:xfrm>
          <a:custGeom>
            <a:avLst/>
            <a:gdLst/>
            <a:ahLst/>
            <a:cxnLst/>
            <a:rect l="l" t="t" r="r" b="b"/>
            <a:pathLst>
              <a:path w="447675" h="466725">
                <a:moveTo>
                  <a:pt x="0" y="466725"/>
                </a:moveTo>
                <a:lnTo>
                  <a:pt x="447675" y="466725"/>
                </a:lnTo>
                <a:lnTo>
                  <a:pt x="447675" y="0"/>
                </a:lnTo>
                <a:lnTo>
                  <a:pt x="0" y="0"/>
                </a:lnTo>
                <a:lnTo>
                  <a:pt x="0" y="466725"/>
                </a:lnTo>
                <a:close/>
              </a:path>
            </a:pathLst>
          </a:custGeom>
          <a:solidFill>
            <a:srgbClr val="FFE699"/>
          </a:solidFill>
        </p:spPr>
        <p:txBody>
          <a:bodyPr wrap="square" lIns="0" tIns="0" rIns="0" bIns="0" rtlCol="0"/>
          <a:lstStyle/>
          <a:p>
            <a:endParaRPr/>
          </a:p>
        </p:txBody>
      </p:sp>
      <p:sp>
        <p:nvSpPr>
          <p:cNvPr id="10" name="object 10"/>
          <p:cNvSpPr/>
          <p:nvPr/>
        </p:nvSpPr>
        <p:spPr>
          <a:xfrm>
            <a:off x="3176651" y="2814701"/>
            <a:ext cx="447675" cy="466725"/>
          </a:xfrm>
          <a:custGeom>
            <a:avLst/>
            <a:gdLst/>
            <a:ahLst/>
            <a:cxnLst/>
            <a:rect l="l" t="t" r="r" b="b"/>
            <a:pathLst>
              <a:path w="447675" h="466725">
                <a:moveTo>
                  <a:pt x="0" y="466725"/>
                </a:moveTo>
                <a:lnTo>
                  <a:pt x="447675" y="466725"/>
                </a:lnTo>
                <a:lnTo>
                  <a:pt x="447675" y="0"/>
                </a:lnTo>
                <a:lnTo>
                  <a:pt x="0" y="0"/>
                </a:lnTo>
                <a:lnTo>
                  <a:pt x="0" y="466725"/>
                </a:lnTo>
                <a:close/>
              </a:path>
            </a:pathLst>
          </a:custGeom>
          <a:ln w="9534">
            <a:solidFill>
              <a:srgbClr val="C5DFB4"/>
            </a:solidFill>
          </a:ln>
        </p:spPr>
        <p:txBody>
          <a:bodyPr wrap="square" lIns="0" tIns="0" rIns="0" bIns="0" rtlCol="0"/>
          <a:lstStyle/>
          <a:p>
            <a:endParaRPr/>
          </a:p>
        </p:txBody>
      </p:sp>
      <p:sp>
        <p:nvSpPr>
          <p:cNvPr id="11" name="object 11"/>
          <p:cNvSpPr/>
          <p:nvPr/>
        </p:nvSpPr>
        <p:spPr>
          <a:xfrm>
            <a:off x="8510651" y="3595751"/>
            <a:ext cx="447675" cy="466725"/>
          </a:xfrm>
          <a:custGeom>
            <a:avLst/>
            <a:gdLst/>
            <a:ahLst/>
            <a:cxnLst/>
            <a:rect l="l" t="t" r="r" b="b"/>
            <a:pathLst>
              <a:path w="447675" h="466725">
                <a:moveTo>
                  <a:pt x="0" y="466725"/>
                </a:moveTo>
                <a:lnTo>
                  <a:pt x="447675" y="466725"/>
                </a:lnTo>
                <a:lnTo>
                  <a:pt x="447675" y="0"/>
                </a:lnTo>
                <a:lnTo>
                  <a:pt x="0" y="0"/>
                </a:lnTo>
                <a:lnTo>
                  <a:pt x="0" y="466725"/>
                </a:lnTo>
                <a:close/>
              </a:path>
            </a:pathLst>
          </a:custGeom>
          <a:solidFill>
            <a:srgbClr val="FFE699"/>
          </a:solidFill>
        </p:spPr>
        <p:txBody>
          <a:bodyPr wrap="square" lIns="0" tIns="0" rIns="0" bIns="0" rtlCol="0"/>
          <a:lstStyle/>
          <a:p>
            <a:endParaRPr/>
          </a:p>
        </p:txBody>
      </p:sp>
      <p:sp>
        <p:nvSpPr>
          <p:cNvPr id="12" name="object 12"/>
          <p:cNvSpPr/>
          <p:nvPr/>
        </p:nvSpPr>
        <p:spPr>
          <a:xfrm>
            <a:off x="8510651" y="3595751"/>
            <a:ext cx="447675" cy="466725"/>
          </a:xfrm>
          <a:custGeom>
            <a:avLst/>
            <a:gdLst/>
            <a:ahLst/>
            <a:cxnLst/>
            <a:rect l="l" t="t" r="r" b="b"/>
            <a:pathLst>
              <a:path w="447675" h="466725">
                <a:moveTo>
                  <a:pt x="0" y="466725"/>
                </a:moveTo>
                <a:lnTo>
                  <a:pt x="447675" y="466725"/>
                </a:lnTo>
                <a:lnTo>
                  <a:pt x="447675" y="0"/>
                </a:lnTo>
                <a:lnTo>
                  <a:pt x="0" y="0"/>
                </a:lnTo>
                <a:lnTo>
                  <a:pt x="0" y="466725"/>
                </a:lnTo>
                <a:close/>
              </a:path>
            </a:pathLst>
          </a:custGeom>
          <a:ln w="9534">
            <a:solidFill>
              <a:srgbClr val="C5DFB4"/>
            </a:solidFill>
          </a:ln>
        </p:spPr>
        <p:txBody>
          <a:bodyPr wrap="square" lIns="0" tIns="0" rIns="0" bIns="0" rtlCol="0"/>
          <a:lstStyle/>
          <a:p>
            <a:endParaRPr/>
          </a:p>
        </p:txBody>
      </p:sp>
      <p:sp>
        <p:nvSpPr>
          <p:cNvPr id="13" name="object 13"/>
          <p:cNvSpPr/>
          <p:nvPr/>
        </p:nvSpPr>
        <p:spPr>
          <a:xfrm>
            <a:off x="3186176" y="3614801"/>
            <a:ext cx="457200" cy="457200"/>
          </a:xfrm>
          <a:custGeom>
            <a:avLst/>
            <a:gdLst/>
            <a:ahLst/>
            <a:cxnLst/>
            <a:rect l="l" t="t" r="r" b="b"/>
            <a:pathLst>
              <a:path w="457200" h="457200">
                <a:moveTo>
                  <a:pt x="0" y="457200"/>
                </a:moveTo>
                <a:lnTo>
                  <a:pt x="457200" y="457200"/>
                </a:lnTo>
                <a:lnTo>
                  <a:pt x="457200" y="0"/>
                </a:lnTo>
                <a:lnTo>
                  <a:pt x="0" y="0"/>
                </a:lnTo>
                <a:lnTo>
                  <a:pt x="0" y="457200"/>
                </a:lnTo>
                <a:close/>
              </a:path>
            </a:pathLst>
          </a:custGeom>
          <a:solidFill>
            <a:srgbClr val="FFE699"/>
          </a:solidFill>
        </p:spPr>
        <p:txBody>
          <a:bodyPr wrap="square" lIns="0" tIns="0" rIns="0" bIns="0" rtlCol="0"/>
          <a:lstStyle/>
          <a:p>
            <a:endParaRPr/>
          </a:p>
        </p:txBody>
      </p:sp>
      <p:sp>
        <p:nvSpPr>
          <p:cNvPr id="14" name="object 14"/>
          <p:cNvSpPr/>
          <p:nvPr/>
        </p:nvSpPr>
        <p:spPr>
          <a:xfrm>
            <a:off x="3186176" y="3614801"/>
            <a:ext cx="457200" cy="457200"/>
          </a:xfrm>
          <a:custGeom>
            <a:avLst/>
            <a:gdLst/>
            <a:ahLst/>
            <a:cxnLst/>
            <a:rect l="l" t="t" r="r" b="b"/>
            <a:pathLst>
              <a:path w="457200" h="457200">
                <a:moveTo>
                  <a:pt x="0" y="457200"/>
                </a:moveTo>
                <a:lnTo>
                  <a:pt x="457200" y="457200"/>
                </a:lnTo>
                <a:lnTo>
                  <a:pt x="457200" y="0"/>
                </a:lnTo>
                <a:lnTo>
                  <a:pt x="0" y="0"/>
                </a:lnTo>
                <a:lnTo>
                  <a:pt x="0" y="457200"/>
                </a:lnTo>
                <a:close/>
              </a:path>
            </a:pathLst>
          </a:custGeom>
          <a:ln w="9534">
            <a:solidFill>
              <a:srgbClr val="C5DFB4"/>
            </a:solidFill>
          </a:ln>
        </p:spPr>
        <p:txBody>
          <a:bodyPr wrap="square" lIns="0" tIns="0" rIns="0" bIns="0" rtlCol="0"/>
          <a:lstStyle/>
          <a:p>
            <a:endParaRPr/>
          </a:p>
        </p:txBody>
      </p:sp>
      <p:sp>
        <p:nvSpPr>
          <p:cNvPr id="15" name="Rectangle 14"/>
          <p:cNvSpPr/>
          <p:nvPr/>
        </p:nvSpPr>
        <p:spPr>
          <a:xfrm>
            <a:off x="3657600" y="2819400"/>
            <a:ext cx="4738624" cy="1257300"/>
          </a:xfrm>
          <a:prstGeom prst="rect">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MA" sz="4400" b="1" dirty="0" smtClean="0">
                <a:solidFill>
                  <a:schemeClr val="tx2"/>
                </a:solidFill>
                <a:effectLst>
                  <a:outerShdw blurRad="38100" dist="38100" dir="2700000" algn="tl">
                    <a:srgbClr val="000000">
                      <a:alpha val="43137"/>
                    </a:srgbClr>
                  </a:outerShdw>
                </a:effectLst>
              </a:rPr>
              <a:t>شكرا على حسن المتابعة</a:t>
            </a:r>
            <a:endParaRPr lang="fr-FR" sz="4400" b="1" dirty="0">
              <a:solidFill>
                <a:schemeClr val="tx2"/>
              </a:solidFill>
              <a:effectLst>
                <a:outerShdw blurRad="38100" dist="38100" dir="2700000" algn="tl">
                  <a:srgbClr val="000000">
                    <a:alpha val="43137"/>
                  </a:srgbClr>
                </a:outerShdw>
              </a:effectLst>
            </a:endParaRPr>
          </a:p>
        </p:txBody>
      </p:sp>
      <p:sp>
        <p:nvSpPr>
          <p:cNvPr id="2" name="Espace réservé du numéro de diapositive 1"/>
          <p:cNvSpPr>
            <a:spLocks noGrp="1"/>
          </p:cNvSpPr>
          <p:nvPr>
            <p:ph type="sldNum" sz="quarter" idx="7"/>
          </p:nvPr>
        </p:nvSpPr>
        <p:spPr/>
        <p:txBody>
          <a:bodyPr/>
          <a:lstStyle/>
          <a:p>
            <a:fld id="{B6F15528-21DE-4FAA-801E-634DDDAF4B2B}" type="slidenum">
              <a:rPr lang="fr-FR" smtClean="0"/>
              <a:pPr/>
              <a:t>35</a:t>
            </a:fld>
            <a:endParaRPr lang="fr-F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991600" y="128524"/>
            <a:ext cx="2787649" cy="575310"/>
          </a:xfrm>
        </p:spPr>
        <p:txBody>
          <a:bodyPr/>
          <a:lstStyle/>
          <a:p>
            <a:pPr algn="r"/>
            <a:r>
              <a:rPr lang="ar-DZ" dirty="0" smtClean="0"/>
              <a:t>التطور التاريخي</a:t>
            </a:r>
            <a:endParaRPr lang="fr-FR" dirty="0"/>
          </a:p>
        </p:txBody>
      </p:sp>
      <p:sp>
        <p:nvSpPr>
          <p:cNvPr id="3" name="Espace réservé du texte 2"/>
          <p:cNvSpPr>
            <a:spLocks noGrp="1"/>
          </p:cNvSpPr>
          <p:nvPr>
            <p:ph type="body" idx="1"/>
          </p:nvPr>
        </p:nvSpPr>
        <p:spPr>
          <a:xfrm>
            <a:off x="914400" y="990600"/>
            <a:ext cx="10554970" cy="4678204"/>
          </a:xfrm>
        </p:spPr>
        <p:txBody>
          <a:bodyPr/>
          <a:lstStyle/>
          <a:p>
            <a:pPr algn="r" rtl="1"/>
            <a:r>
              <a:rPr lang="ar-MA" sz="2800" dirty="0"/>
              <a:t>وقد عرف نظام الصفقات العمومية إثر معاهدة الجزيرة الخضراء سنة 1906، عدة تطورات وإصلاحات مثل التي جاء بها ظهير المحاسبة العمومية سنة 1917، أو تلك التي أتى بها مرسوم 1965 الذي تم اعتباره بداية جديدة في عهد إبرام الصفقات العمومية، وتزامن مع إعادة الهيكلة القانونية والمؤسساتية التي بدأ يعرفها المغرب المستقل، وتوالت الإصلاحات القانونية حتى جاء إصلاح 1976، الذي حاول المشرع المغربي من خلاله مجاراة نظيره الفرنسي، ثم إصلاح 1998 الذي جاء منسجما مع فلسفة وميثاق حسن التدبير، والذي تأسست على مبادئه جهود الإصلاح الإداري والاقتصادي والاجتماعي، وبعده مرسوم 2007 وأخيرا مرسوم 20 مارس 2013 الذي قام على نفس المبادئ التي جاء بها مرسوم 2007 إلا أنه أضاف إليها مبادئ أخرى ترمي إلى ضمان حقوق المتنافسين، وتطبيق قواعد الحكامة الجيدة والأخذ بعين الاعتبار احترام البيئة وأهداف التنمية المستدامة. </a:t>
            </a:r>
          </a:p>
          <a:p>
            <a:pPr algn="r"/>
            <a:endParaRPr lang="fr-FR" dirty="0"/>
          </a:p>
        </p:txBody>
      </p:sp>
      <p:sp>
        <p:nvSpPr>
          <p:cNvPr id="4" name="Espace réservé du numéro de diapositive 3"/>
          <p:cNvSpPr>
            <a:spLocks noGrp="1"/>
          </p:cNvSpPr>
          <p:nvPr>
            <p:ph type="sldNum" sz="quarter" idx="7"/>
          </p:nvPr>
        </p:nvSpPr>
        <p:spPr/>
        <p:txBody>
          <a:bodyPr/>
          <a:lstStyle/>
          <a:p>
            <a:fld id="{B6F15528-21DE-4FAA-801E-634DDDAF4B2B}" type="slidenum">
              <a:rPr lang="fr-FR" smtClean="0"/>
              <a:pPr/>
              <a:t>4</a:t>
            </a:fld>
            <a:endParaRPr lang="fr-FR"/>
          </a:p>
        </p:txBody>
      </p:sp>
    </p:spTree>
    <p:extLst>
      <p:ext uri="{BB962C8B-B14F-4D97-AF65-F5344CB8AC3E}">
        <p14:creationId xmlns:p14="http://schemas.microsoft.com/office/powerpoint/2010/main" xmlns="" val="29639254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33462" y="88518"/>
            <a:ext cx="10072433" cy="660374"/>
          </a:xfrm>
          <a:prstGeom prst="rect">
            <a:avLst/>
          </a:prstGeom>
        </p:spPr>
        <p:txBody>
          <a:bodyPr vert="horz" wrap="square" lIns="0" tIns="16510" rIns="0" bIns="0" rtlCol="0">
            <a:spAutoFit/>
          </a:bodyPr>
          <a:lstStyle/>
          <a:p>
            <a:pPr marL="90170" algn="r">
              <a:lnSpc>
                <a:spcPts val="5560"/>
              </a:lnSpc>
            </a:pPr>
            <a:r>
              <a:rPr lang="ar-DZ" dirty="0">
                <a:solidFill>
                  <a:srgbClr val="FF0000"/>
                </a:solidFill>
                <a:effectLst>
                  <a:outerShdw blurRad="38100" dist="38100" dir="2700000" algn="tl">
                    <a:srgbClr val="000000">
                      <a:alpha val="43137"/>
                    </a:srgbClr>
                  </a:outerShdw>
                </a:effectLst>
              </a:rPr>
              <a:t>تدبير صفقات الجماعات الترابية ورهان الحكامة الجيدة بالمغرب</a:t>
            </a:r>
            <a:endParaRPr lang="fr-FR" dirty="0">
              <a:solidFill>
                <a:srgbClr val="FF0000"/>
              </a:solidFill>
              <a:effectLst>
                <a:outerShdw blurRad="38100" dist="38100" dir="2700000" algn="tl">
                  <a:srgbClr val="000000">
                    <a:alpha val="43137"/>
                  </a:srgbClr>
                </a:outerShdw>
              </a:effectLst>
            </a:endParaRPr>
          </a:p>
        </p:txBody>
      </p:sp>
      <p:sp>
        <p:nvSpPr>
          <p:cNvPr id="3" name="object 3"/>
          <p:cNvSpPr/>
          <p:nvPr/>
        </p:nvSpPr>
        <p:spPr>
          <a:xfrm>
            <a:off x="933450" y="790575"/>
            <a:ext cx="10172700" cy="190500"/>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681037" y="700151"/>
            <a:ext cx="352425" cy="381000"/>
          </a:xfrm>
          <a:custGeom>
            <a:avLst/>
            <a:gdLst/>
            <a:ahLst/>
            <a:cxnLst/>
            <a:rect l="l" t="t" r="r" b="b"/>
            <a:pathLst>
              <a:path w="352425" h="381000">
                <a:moveTo>
                  <a:pt x="176212" y="0"/>
                </a:moveTo>
                <a:lnTo>
                  <a:pt x="0" y="190500"/>
                </a:lnTo>
                <a:lnTo>
                  <a:pt x="176212" y="381000"/>
                </a:lnTo>
                <a:lnTo>
                  <a:pt x="352425" y="190500"/>
                </a:lnTo>
                <a:lnTo>
                  <a:pt x="176212" y="0"/>
                </a:lnTo>
                <a:close/>
              </a:path>
            </a:pathLst>
          </a:custGeom>
          <a:solidFill>
            <a:srgbClr val="FFC000"/>
          </a:solidFill>
        </p:spPr>
        <p:txBody>
          <a:bodyPr wrap="square" lIns="0" tIns="0" rIns="0" bIns="0" rtlCol="0"/>
          <a:lstStyle/>
          <a:p>
            <a:endParaRPr/>
          </a:p>
        </p:txBody>
      </p:sp>
      <p:sp>
        <p:nvSpPr>
          <p:cNvPr id="5" name="object 5"/>
          <p:cNvSpPr/>
          <p:nvPr/>
        </p:nvSpPr>
        <p:spPr>
          <a:xfrm>
            <a:off x="681037" y="700151"/>
            <a:ext cx="352425" cy="381000"/>
          </a:xfrm>
          <a:custGeom>
            <a:avLst/>
            <a:gdLst/>
            <a:ahLst/>
            <a:cxnLst/>
            <a:rect l="l" t="t" r="r" b="b"/>
            <a:pathLst>
              <a:path w="352425" h="381000">
                <a:moveTo>
                  <a:pt x="0" y="190500"/>
                </a:moveTo>
                <a:lnTo>
                  <a:pt x="176212" y="0"/>
                </a:lnTo>
                <a:lnTo>
                  <a:pt x="352425" y="190500"/>
                </a:lnTo>
                <a:lnTo>
                  <a:pt x="176212" y="381000"/>
                </a:lnTo>
                <a:lnTo>
                  <a:pt x="0" y="190500"/>
                </a:lnTo>
                <a:close/>
              </a:path>
            </a:pathLst>
          </a:custGeom>
          <a:ln w="9534">
            <a:solidFill>
              <a:srgbClr val="FFFFFF"/>
            </a:solidFill>
          </a:ln>
        </p:spPr>
        <p:txBody>
          <a:bodyPr wrap="square" lIns="0" tIns="0" rIns="0" bIns="0" rtlCol="0"/>
          <a:lstStyle/>
          <a:p>
            <a:endParaRPr/>
          </a:p>
        </p:txBody>
      </p:sp>
      <p:sp>
        <p:nvSpPr>
          <p:cNvPr id="6" name="object 6"/>
          <p:cNvSpPr/>
          <p:nvPr/>
        </p:nvSpPr>
        <p:spPr>
          <a:xfrm>
            <a:off x="433387" y="433451"/>
            <a:ext cx="400050" cy="457200"/>
          </a:xfrm>
          <a:custGeom>
            <a:avLst/>
            <a:gdLst/>
            <a:ahLst/>
            <a:cxnLst/>
            <a:rect l="l" t="t" r="r" b="b"/>
            <a:pathLst>
              <a:path w="400050" h="457200">
                <a:moveTo>
                  <a:pt x="200025" y="0"/>
                </a:moveTo>
                <a:lnTo>
                  <a:pt x="0" y="228600"/>
                </a:lnTo>
                <a:lnTo>
                  <a:pt x="200025" y="457200"/>
                </a:lnTo>
                <a:lnTo>
                  <a:pt x="400050" y="228600"/>
                </a:lnTo>
                <a:lnTo>
                  <a:pt x="200025" y="0"/>
                </a:lnTo>
                <a:close/>
              </a:path>
            </a:pathLst>
          </a:custGeom>
          <a:solidFill>
            <a:srgbClr val="6FAC46"/>
          </a:solidFill>
        </p:spPr>
        <p:txBody>
          <a:bodyPr wrap="square" lIns="0" tIns="0" rIns="0" bIns="0" rtlCol="0"/>
          <a:lstStyle/>
          <a:p>
            <a:endParaRPr/>
          </a:p>
        </p:txBody>
      </p:sp>
      <p:sp>
        <p:nvSpPr>
          <p:cNvPr id="7" name="object 7"/>
          <p:cNvSpPr/>
          <p:nvPr/>
        </p:nvSpPr>
        <p:spPr>
          <a:xfrm>
            <a:off x="433387" y="433451"/>
            <a:ext cx="400050" cy="457200"/>
          </a:xfrm>
          <a:custGeom>
            <a:avLst/>
            <a:gdLst/>
            <a:ahLst/>
            <a:cxnLst/>
            <a:rect l="l" t="t" r="r" b="b"/>
            <a:pathLst>
              <a:path w="400050" h="457200">
                <a:moveTo>
                  <a:pt x="0" y="228600"/>
                </a:moveTo>
                <a:lnTo>
                  <a:pt x="200025" y="0"/>
                </a:lnTo>
                <a:lnTo>
                  <a:pt x="400050" y="228600"/>
                </a:lnTo>
                <a:lnTo>
                  <a:pt x="200025" y="457200"/>
                </a:lnTo>
                <a:lnTo>
                  <a:pt x="0" y="228600"/>
                </a:lnTo>
                <a:close/>
              </a:path>
            </a:pathLst>
          </a:custGeom>
          <a:ln w="9534">
            <a:solidFill>
              <a:srgbClr val="FFFFFF"/>
            </a:solidFill>
          </a:ln>
        </p:spPr>
        <p:txBody>
          <a:bodyPr wrap="square" lIns="0" tIns="0" rIns="0" bIns="0" rtlCol="0"/>
          <a:lstStyle/>
          <a:p>
            <a:endParaRPr/>
          </a:p>
        </p:txBody>
      </p:sp>
      <p:sp>
        <p:nvSpPr>
          <p:cNvPr id="8" name="object 8"/>
          <p:cNvSpPr/>
          <p:nvPr/>
        </p:nvSpPr>
        <p:spPr>
          <a:xfrm>
            <a:off x="395287" y="919225"/>
            <a:ext cx="476250" cy="466725"/>
          </a:xfrm>
          <a:custGeom>
            <a:avLst/>
            <a:gdLst/>
            <a:ahLst/>
            <a:cxnLst/>
            <a:rect l="l" t="t" r="r" b="b"/>
            <a:pathLst>
              <a:path w="476250" h="466725">
                <a:moveTo>
                  <a:pt x="238125" y="0"/>
                </a:moveTo>
                <a:lnTo>
                  <a:pt x="0" y="233299"/>
                </a:lnTo>
                <a:lnTo>
                  <a:pt x="238125" y="466725"/>
                </a:lnTo>
                <a:lnTo>
                  <a:pt x="476250" y="233299"/>
                </a:lnTo>
                <a:lnTo>
                  <a:pt x="238125" y="0"/>
                </a:lnTo>
                <a:close/>
              </a:path>
            </a:pathLst>
          </a:custGeom>
          <a:solidFill>
            <a:srgbClr val="A4A4A4"/>
          </a:solidFill>
        </p:spPr>
        <p:txBody>
          <a:bodyPr wrap="square" lIns="0" tIns="0" rIns="0" bIns="0" rtlCol="0"/>
          <a:lstStyle/>
          <a:p>
            <a:endParaRPr/>
          </a:p>
        </p:txBody>
      </p:sp>
      <p:sp>
        <p:nvSpPr>
          <p:cNvPr id="9" name="object 9"/>
          <p:cNvSpPr/>
          <p:nvPr/>
        </p:nvSpPr>
        <p:spPr>
          <a:xfrm>
            <a:off x="395287" y="919225"/>
            <a:ext cx="476250" cy="466725"/>
          </a:xfrm>
          <a:custGeom>
            <a:avLst/>
            <a:gdLst/>
            <a:ahLst/>
            <a:cxnLst/>
            <a:rect l="l" t="t" r="r" b="b"/>
            <a:pathLst>
              <a:path w="476250" h="466725">
                <a:moveTo>
                  <a:pt x="0" y="233299"/>
                </a:moveTo>
                <a:lnTo>
                  <a:pt x="238125" y="0"/>
                </a:lnTo>
                <a:lnTo>
                  <a:pt x="476250" y="233299"/>
                </a:lnTo>
                <a:lnTo>
                  <a:pt x="238125" y="466725"/>
                </a:lnTo>
                <a:lnTo>
                  <a:pt x="0" y="233299"/>
                </a:lnTo>
                <a:close/>
              </a:path>
            </a:pathLst>
          </a:custGeom>
          <a:ln w="9534">
            <a:solidFill>
              <a:srgbClr val="FFFFFF"/>
            </a:solidFill>
          </a:ln>
        </p:spPr>
        <p:txBody>
          <a:bodyPr wrap="square" lIns="0" tIns="0" rIns="0" bIns="0" rtlCol="0"/>
          <a:lstStyle/>
          <a:p>
            <a:endParaRPr/>
          </a:p>
        </p:txBody>
      </p:sp>
      <p:sp>
        <p:nvSpPr>
          <p:cNvPr id="10" name="object 10"/>
          <p:cNvSpPr/>
          <p:nvPr/>
        </p:nvSpPr>
        <p:spPr>
          <a:xfrm>
            <a:off x="11330051" y="1900301"/>
            <a:ext cx="57150" cy="3265804"/>
          </a:xfrm>
          <a:custGeom>
            <a:avLst/>
            <a:gdLst/>
            <a:ahLst/>
            <a:cxnLst/>
            <a:rect l="l" t="t" r="r" b="b"/>
            <a:pathLst>
              <a:path w="57150" h="3265804">
                <a:moveTo>
                  <a:pt x="0" y="0"/>
                </a:moveTo>
                <a:lnTo>
                  <a:pt x="56769" y="3265551"/>
                </a:lnTo>
              </a:path>
            </a:pathLst>
          </a:custGeom>
          <a:ln w="9534">
            <a:solidFill>
              <a:srgbClr val="BCD6ED"/>
            </a:solidFill>
          </a:ln>
        </p:spPr>
        <p:txBody>
          <a:bodyPr wrap="square" lIns="0" tIns="0" rIns="0" bIns="0" rtlCol="0"/>
          <a:lstStyle/>
          <a:p>
            <a:endParaRPr/>
          </a:p>
        </p:txBody>
      </p:sp>
      <p:sp>
        <p:nvSpPr>
          <p:cNvPr id="11" name="object 11"/>
          <p:cNvSpPr/>
          <p:nvPr/>
        </p:nvSpPr>
        <p:spPr>
          <a:xfrm>
            <a:off x="10963275" y="1895475"/>
            <a:ext cx="723900" cy="619125"/>
          </a:xfrm>
          <a:prstGeom prst="rect">
            <a:avLst/>
          </a:prstGeom>
          <a:blipFill>
            <a:blip r:embed="rId3" cstate="print"/>
            <a:stretch>
              <a:fillRect/>
            </a:stretch>
          </a:blipFill>
        </p:spPr>
        <p:txBody>
          <a:bodyPr wrap="square" lIns="0" tIns="0" rIns="0" bIns="0" rtlCol="0"/>
          <a:lstStyle/>
          <a:p>
            <a:endParaRPr/>
          </a:p>
        </p:txBody>
      </p:sp>
      <p:sp>
        <p:nvSpPr>
          <p:cNvPr id="12" name="object 12"/>
          <p:cNvSpPr/>
          <p:nvPr/>
        </p:nvSpPr>
        <p:spPr>
          <a:xfrm>
            <a:off x="10963275" y="2676525"/>
            <a:ext cx="723900" cy="628650"/>
          </a:xfrm>
          <a:prstGeom prst="rect">
            <a:avLst/>
          </a:prstGeom>
          <a:blipFill>
            <a:blip r:embed="rId4" cstate="print"/>
            <a:stretch>
              <a:fillRect/>
            </a:stretch>
          </a:blipFill>
        </p:spPr>
        <p:txBody>
          <a:bodyPr wrap="square" lIns="0" tIns="0" rIns="0" bIns="0" rtlCol="0"/>
          <a:lstStyle/>
          <a:p>
            <a:endParaRPr/>
          </a:p>
        </p:txBody>
      </p:sp>
      <p:sp>
        <p:nvSpPr>
          <p:cNvPr id="13" name="object 13"/>
          <p:cNvSpPr/>
          <p:nvPr/>
        </p:nvSpPr>
        <p:spPr>
          <a:xfrm>
            <a:off x="10963275" y="3467100"/>
            <a:ext cx="723900" cy="619125"/>
          </a:xfrm>
          <a:prstGeom prst="rect">
            <a:avLst/>
          </a:prstGeom>
          <a:blipFill>
            <a:blip r:embed="rId5" cstate="print"/>
            <a:stretch>
              <a:fillRect/>
            </a:stretch>
          </a:blipFill>
        </p:spPr>
        <p:txBody>
          <a:bodyPr wrap="square" lIns="0" tIns="0" rIns="0" bIns="0" rtlCol="0"/>
          <a:lstStyle/>
          <a:p>
            <a:endParaRPr/>
          </a:p>
        </p:txBody>
      </p:sp>
      <p:sp>
        <p:nvSpPr>
          <p:cNvPr id="14" name="object 14"/>
          <p:cNvSpPr/>
          <p:nvPr/>
        </p:nvSpPr>
        <p:spPr>
          <a:xfrm>
            <a:off x="10963275" y="4257675"/>
            <a:ext cx="723900" cy="628650"/>
          </a:xfrm>
          <a:prstGeom prst="rect">
            <a:avLst/>
          </a:prstGeom>
          <a:blipFill>
            <a:blip r:embed="rId6" cstate="print"/>
            <a:stretch>
              <a:fillRect/>
            </a:stretch>
          </a:blipFill>
        </p:spPr>
        <p:txBody>
          <a:bodyPr wrap="square" lIns="0" tIns="0" rIns="0" bIns="0" rtlCol="0"/>
          <a:lstStyle/>
          <a:p>
            <a:endParaRPr/>
          </a:p>
        </p:txBody>
      </p:sp>
      <p:sp>
        <p:nvSpPr>
          <p:cNvPr id="15" name="object 15"/>
          <p:cNvSpPr/>
          <p:nvPr/>
        </p:nvSpPr>
        <p:spPr>
          <a:xfrm>
            <a:off x="11020425" y="5153025"/>
            <a:ext cx="714375" cy="638175"/>
          </a:xfrm>
          <a:prstGeom prst="rect">
            <a:avLst/>
          </a:prstGeom>
          <a:blipFill>
            <a:blip r:embed="rId7" cstate="print"/>
            <a:stretch>
              <a:fillRect/>
            </a:stretch>
          </a:blipFill>
        </p:spPr>
        <p:txBody>
          <a:bodyPr wrap="square" lIns="0" tIns="0" rIns="0" bIns="0" rtlCol="0"/>
          <a:lstStyle/>
          <a:p>
            <a:endParaRPr/>
          </a:p>
        </p:txBody>
      </p:sp>
      <p:sp>
        <p:nvSpPr>
          <p:cNvPr id="16" name="object 16"/>
          <p:cNvSpPr txBox="1"/>
          <p:nvPr/>
        </p:nvSpPr>
        <p:spPr>
          <a:xfrm>
            <a:off x="1416050" y="1140961"/>
            <a:ext cx="9207500" cy="5990101"/>
          </a:xfrm>
          <a:prstGeom prst="rect">
            <a:avLst/>
          </a:prstGeom>
        </p:spPr>
        <p:txBody>
          <a:bodyPr vert="horz" wrap="square" lIns="0" tIns="16510" rIns="0" bIns="0" rtlCol="0">
            <a:spAutoFit/>
          </a:bodyPr>
          <a:lstStyle/>
          <a:p>
            <a:pPr algn="just" rtl="1"/>
            <a:r>
              <a:rPr lang="ar-MA" sz="2400" dirty="0" smtClean="0"/>
              <a:t>   ويمكن </a:t>
            </a:r>
            <a:r>
              <a:rPr lang="ar-MA" sz="2400" dirty="0"/>
              <a:t>القول إن مرحلة ما قبل مرسوم 1976 كانت تستهدف مواكبة الترسانة القانونية المتعلقة بالصفقات العمومية للمستجدات والإشكالات التي عرفها مغرب ما بعد الاستقلال، بحيث كانت الإدارة تنتقي من بين العروض الأقل ثمنا، دون البحث عن جودة الأعمال أو الكفاءة.</a:t>
            </a:r>
            <a:endParaRPr lang="fr-FR" sz="2400" dirty="0"/>
          </a:p>
          <a:p>
            <a:pPr algn="just" rtl="1"/>
            <a:r>
              <a:rPr lang="ar-MA" sz="2400" dirty="0" smtClean="0"/>
              <a:t>   وبعد </a:t>
            </a:r>
            <a:r>
              <a:rPr lang="ar-MA" sz="2400" dirty="0"/>
              <a:t>صدور مرسوم 1976 قام بإدخال معايير أخرى في اختيار المتعهد، حيث أصبح الثمن عنصرا ثانويا في الاختيار، وهكذا أصبحت الأعمال تشكل معيارا رئيسيا إضافة إلى حرية الإدارة في اختيار المترشح المناسب لتنفيذ الأعمال أو الأشغال..</a:t>
            </a:r>
            <a:r>
              <a:rPr lang="fr-FR" sz="2400" dirty="0"/>
              <a:t>.</a:t>
            </a:r>
          </a:p>
          <a:p>
            <a:pPr algn="just" rtl="1"/>
            <a:r>
              <a:rPr lang="ar-MA" sz="2400" dirty="0" smtClean="0"/>
              <a:t>   أما </a:t>
            </a:r>
            <a:r>
              <a:rPr lang="ar-MA" sz="2400" dirty="0"/>
              <a:t>التعديل الذي جاء به مرسوم 30 دجنبر 1998، فكان يندرج في إطار تحديث وتجاوز النواقص والاختلالات التي أبانت عنها التشريعات السابقة، بحيث أعلن هذا المرسوم عن المبادئ المنظمة لإبرام الصفقات العمومية وحددها في أربعة مبادئ هي: الشفافية في اختيار صاحب المشروع والمساواة في الوصول إلى الطلبيات العمومية، واللجوء الى المنافسة قدر الإمكان، وفعالية المناقصة العمومية</a:t>
            </a:r>
            <a:r>
              <a:rPr lang="ar-MA" sz="2400" dirty="0" smtClean="0"/>
              <a:t>.</a:t>
            </a:r>
          </a:p>
          <a:p>
            <a:pPr algn="just" rtl="1"/>
            <a:r>
              <a:rPr lang="ar-MA" sz="2400" dirty="0" smtClean="0"/>
              <a:t>   وقد </a:t>
            </a:r>
            <a:r>
              <a:rPr lang="ar-MA" sz="2400" dirty="0"/>
              <a:t>تم تبني هذا المرسوم لتجاوز نقائص المراسيم السابقة مع احتفاظه ببعض جوانبها الإيجابية خاصة تلك المرتبطة بتخليق المساطر والإجراءات.</a:t>
            </a:r>
            <a:endParaRPr lang="fr-FR" sz="2400" dirty="0"/>
          </a:p>
          <a:p>
            <a:pPr algn="r" rtl="1"/>
            <a:endParaRPr lang="fr-FR" sz="2400" dirty="0"/>
          </a:p>
          <a:p>
            <a:pPr marR="54610" algn="just" rtl="1">
              <a:lnSpc>
                <a:spcPct val="100000"/>
              </a:lnSpc>
              <a:spcBef>
                <a:spcPts val="2850"/>
              </a:spcBef>
            </a:pPr>
            <a:r>
              <a:rPr lang="ar-MA" sz="2800" dirty="0" smtClean="0"/>
              <a:t>    </a:t>
            </a:r>
            <a:endParaRPr sz="2800" dirty="0">
              <a:latin typeface="Arial"/>
              <a:cs typeface="Arial"/>
            </a:endParaRPr>
          </a:p>
        </p:txBody>
      </p:sp>
      <p:sp>
        <p:nvSpPr>
          <p:cNvPr id="17" name="Espace réservé du numéro de diapositive 16"/>
          <p:cNvSpPr>
            <a:spLocks noGrp="1"/>
          </p:cNvSpPr>
          <p:nvPr>
            <p:ph type="sldNum" sz="quarter" idx="7"/>
          </p:nvPr>
        </p:nvSpPr>
        <p:spPr/>
        <p:txBody>
          <a:bodyPr/>
          <a:lstStyle/>
          <a:p>
            <a:fld id="{B6F15528-21DE-4FAA-801E-634DDDAF4B2B}" type="slidenum">
              <a:rPr lang="fr-FR" smtClean="0"/>
              <a:pPr/>
              <a:t>5</a:t>
            </a:fld>
            <a:endParaRPr lang="fr-FR"/>
          </a:p>
        </p:txBody>
      </p:sp>
    </p:spTree>
    <p:extLst>
      <p:ext uri="{BB962C8B-B14F-4D97-AF65-F5344CB8AC3E}">
        <p14:creationId xmlns:p14="http://schemas.microsoft.com/office/powerpoint/2010/main" xmlns="" val="28231109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33462" y="88518"/>
            <a:ext cx="10072433" cy="660374"/>
          </a:xfrm>
          <a:prstGeom prst="rect">
            <a:avLst/>
          </a:prstGeom>
        </p:spPr>
        <p:txBody>
          <a:bodyPr vert="horz" wrap="square" lIns="0" tIns="16510" rIns="0" bIns="0" rtlCol="0">
            <a:spAutoFit/>
          </a:bodyPr>
          <a:lstStyle/>
          <a:p>
            <a:pPr marL="90170" algn="r">
              <a:lnSpc>
                <a:spcPts val="5560"/>
              </a:lnSpc>
            </a:pPr>
            <a:r>
              <a:rPr lang="ar-DZ" dirty="0">
                <a:solidFill>
                  <a:srgbClr val="FF0000"/>
                </a:solidFill>
                <a:effectLst>
                  <a:outerShdw blurRad="38100" dist="38100" dir="2700000" algn="tl">
                    <a:srgbClr val="000000">
                      <a:alpha val="43137"/>
                    </a:srgbClr>
                  </a:outerShdw>
                </a:effectLst>
              </a:rPr>
              <a:t>تدبير صفقات الجماعات الترابية ورهان الحكامة الجيدة بالمغرب</a:t>
            </a:r>
            <a:endParaRPr lang="fr-FR" dirty="0">
              <a:solidFill>
                <a:srgbClr val="FF0000"/>
              </a:solidFill>
              <a:effectLst>
                <a:outerShdw blurRad="38100" dist="38100" dir="2700000" algn="tl">
                  <a:srgbClr val="000000">
                    <a:alpha val="43137"/>
                  </a:srgbClr>
                </a:outerShdw>
              </a:effectLst>
            </a:endParaRPr>
          </a:p>
        </p:txBody>
      </p:sp>
      <p:sp>
        <p:nvSpPr>
          <p:cNvPr id="3" name="object 3"/>
          <p:cNvSpPr/>
          <p:nvPr/>
        </p:nvSpPr>
        <p:spPr>
          <a:xfrm>
            <a:off x="933450" y="790575"/>
            <a:ext cx="10172700" cy="190500"/>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681037" y="700151"/>
            <a:ext cx="352425" cy="381000"/>
          </a:xfrm>
          <a:custGeom>
            <a:avLst/>
            <a:gdLst/>
            <a:ahLst/>
            <a:cxnLst/>
            <a:rect l="l" t="t" r="r" b="b"/>
            <a:pathLst>
              <a:path w="352425" h="381000">
                <a:moveTo>
                  <a:pt x="176212" y="0"/>
                </a:moveTo>
                <a:lnTo>
                  <a:pt x="0" y="190500"/>
                </a:lnTo>
                <a:lnTo>
                  <a:pt x="176212" y="381000"/>
                </a:lnTo>
                <a:lnTo>
                  <a:pt x="352425" y="190500"/>
                </a:lnTo>
                <a:lnTo>
                  <a:pt x="176212" y="0"/>
                </a:lnTo>
                <a:close/>
              </a:path>
            </a:pathLst>
          </a:custGeom>
          <a:solidFill>
            <a:srgbClr val="FFC000"/>
          </a:solidFill>
        </p:spPr>
        <p:txBody>
          <a:bodyPr wrap="square" lIns="0" tIns="0" rIns="0" bIns="0" rtlCol="0"/>
          <a:lstStyle/>
          <a:p>
            <a:endParaRPr/>
          </a:p>
        </p:txBody>
      </p:sp>
      <p:sp>
        <p:nvSpPr>
          <p:cNvPr id="5" name="object 5"/>
          <p:cNvSpPr/>
          <p:nvPr/>
        </p:nvSpPr>
        <p:spPr>
          <a:xfrm>
            <a:off x="681037" y="700151"/>
            <a:ext cx="352425" cy="381000"/>
          </a:xfrm>
          <a:custGeom>
            <a:avLst/>
            <a:gdLst/>
            <a:ahLst/>
            <a:cxnLst/>
            <a:rect l="l" t="t" r="r" b="b"/>
            <a:pathLst>
              <a:path w="352425" h="381000">
                <a:moveTo>
                  <a:pt x="0" y="190500"/>
                </a:moveTo>
                <a:lnTo>
                  <a:pt x="176212" y="0"/>
                </a:lnTo>
                <a:lnTo>
                  <a:pt x="352425" y="190500"/>
                </a:lnTo>
                <a:lnTo>
                  <a:pt x="176212" y="381000"/>
                </a:lnTo>
                <a:lnTo>
                  <a:pt x="0" y="190500"/>
                </a:lnTo>
                <a:close/>
              </a:path>
            </a:pathLst>
          </a:custGeom>
          <a:ln w="9534">
            <a:solidFill>
              <a:srgbClr val="FFFFFF"/>
            </a:solidFill>
          </a:ln>
        </p:spPr>
        <p:txBody>
          <a:bodyPr wrap="square" lIns="0" tIns="0" rIns="0" bIns="0" rtlCol="0"/>
          <a:lstStyle/>
          <a:p>
            <a:endParaRPr/>
          </a:p>
        </p:txBody>
      </p:sp>
      <p:sp>
        <p:nvSpPr>
          <p:cNvPr id="6" name="object 6"/>
          <p:cNvSpPr/>
          <p:nvPr/>
        </p:nvSpPr>
        <p:spPr>
          <a:xfrm>
            <a:off x="433387" y="433451"/>
            <a:ext cx="400050" cy="457200"/>
          </a:xfrm>
          <a:custGeom>
            <a:avLst/>
            <a:gdLst/>
            <a:ahLst/>
            <a:cxnLst/>
            <a:rect l="l" t="t" r="r" b="b"/>
            <a:pathLst>
              <a:path w="400050" h="457200">
                <a:moveTo>
                  <a:pt x="200025" y="0"/>
                </a:moveTo>
                <a:lnTo>
                  <a:pt x="0" y="228600"/>
                </a:lnTo>
                <a:lnTo>
                  <a:pt x="200025" y="457200"/>
                </a:lnTo>
                <a:lnTo>
                  <a:pt x="400050" y="228600"/>
                </a:lnTo>
                <a:lnTo>
                  <a:pt x="200025" y="0"/>
                </a:lnTo>
                <a:close/>
              </a:path>
            </a:pathLst>
          </a:custGeom>
          <a:solidFill>
            <a:srgbClr val="6FAC46"/>
          </a:solidFill>
        </p:spPr>
        <p:txBody>
          <a:bodyPr wrap="square" lIns="0" tIns="0" rIns="0" bIns="0" rtlCol="0"/>
          <a:lstStyle/>
          <a:p>
            <a:endParaRPr/>
          </a:p>
        </p:txBody>
      </p:sp>
      <p:sp>
        <p:nvSpPr>
          <p:cNvPr id="7" name="object 7"/>
          <p:cNvSpPr/>
          <p:nvPr/>
        </p:nvSpPr>
        <p:spPr>
          <a:xfrm>
            <a:off x="433387" y="433451"/>
            <a:ext cx="400050" cy="457200"/>
          </a:xfrm>
          <a:custGeom>
            <a:avLst/>
            <a:gdLst/>
            <a:ahLst/>
            <a:cxnLst/>
            <a:rect l="l" t="t" r="r" b="b"/>
            <a:pathLst>
              <a:path w="400050" h="457200">
                <a:moveTo>
                  <a:pt x="0" y="228600"/>
                </a:moveTo>
                <a:lnTo>
                  <a:pt x="200025" y="0"/>
                </a:lnTo>
                <a:lnTo>
                  <a:pt x="400050" y="228600"/>
                </a:lnTo>
                <a:lnTo>
                  <a:pt x="200025" y="457200"/>
                </a:lnTo>
                <a:lnTo>
                  <a:pt x="0" y="228600"/>
                </a:lnTo>
                <a:close/>
              </a:path>
            </a:pathLst>
          </a:custGeom>
          <a:ln w="9534">
            <a:solidFill>
              <a:srgbClr val="FFFFFF"/>
            </a:solidFill>
          </a:ln>
        </p:spPr>
        <p:txBody>
          <a:bodyPr wrap="square" lIns="0" tIns="0" rIns="0" bIns="0" rtlCol="0"/>
          <a:lstStyle/>
          <a:p>
            <a:endParaRPr/>
          </a:p>
        </p:txBody>
      </p:sp>
      <p:sp>
        <p:nvSpPr>
          <p:cNvPr id="8" name="object 8"/>
          <p:cNvSpPr/>
          <p:nvPr/>
        </p:nvSpPr>
        <p:spPr>
          <a:xfrm>
            <a:off x="395287" y="919225"/>
            <a:ext cx="476250" cy="466725"/>
          </a:xfrm>
          <a:custGeom>
            <a:avLst/>
            <a:gdLst/>
            <a:ahLst/>
            <a:cxnLst/>
            <a:rect l="l" t="t" r="r" b="b"/>
            <a:pathLst>
              <a:path w="476250" h="466725">
                <a:moveTo>
                  <a:pt x="238125" y="0"/>
                </a:moveTo>
                <a:lnTo>
                  <a:pt x="0" y="233299"/>
                </a:lnTo>
                <a:lnTo>
                  <a:pt x="238125" y="466725"/>
                </a:lnTo>
                <a:lnTo>
                  <a:pt x="476250" y="233299"/>
                </a:lnTo>
                <a:lnTo>
                  <a:pt x="238125" y="0"/>
                </a:lnTo>
                <a:close/>
              </a:path>
            </a:pathLst>
          </a:custGeom>
          <a:solidFill>
            <a:srgbClr val="A4A4A4"/>
          </a:solidFill>
        </p:spPr>
        <p:txBody>
          <a:bodyPr wrap="square" lIns="0" tIns="0" rIns="0" bIns="0" rtlCol="0"/>
          <a:lstStyle/>
          <a:p>
            <a:endParaRPr/>
          </a:p>
        </p:txBody>
      </p:sp>
      <p:sp>
        <p:nvSpPr>
          <p:cNvPr id="9" name="object 9"/>
          <p:cNvSpPr/>
          <p:nvPr/>
        </p:nvSpPr>
        <p:spPr>
          <a:xfrm>
            <a:off x="395287" y="919225"/>
            <a:ext cx="476250" cy="466725"/>
          </a:xfrm>
          <a:custGeom>
            <a:avLst/>
            <a:gdLst/>
            <a:ahLst/>
            <a:cxnLst/>
            <a:rect l="l" t="t" r="r" b="b"/>
            <a:pathLst>
              <a:path w="476250" h="466725">
                <a:moveTo>
                  <a:pt x="0" y="233299"/>
                </a:moveTo>
                <a:lnTo>
                  <a:pt x="238125" y="0"/>
                </a:lnTo>
                <a:lnTo>
                  <a:pt x="476250" y="233299"/>
                </a:lnTo>
                <a:lnTo>
                  <a:pt x="238125" y="466725"/>
                </a:lnTo>
                <a:lnTo>
                  <a:pt x="0" y="233299"/>
                </a:lnTo>
                <a:close/>
              </a:path>
            </a:pathLst>
          </a:custGeom>
          <a:ln w="9534">
            <a:solidFill>
              <a:srgbClr val="FFFFFF"/>
            </a:solidFill>
          </a:ln>
        </p:spPr>
        <p:txBody>
          <a:bodyPr wrap="square" lIns="0" tIns="0" rIns="0" bIns="0" rtlCol="0"/>
          <a:lstStyle/>
          <a:p>
            <a:endParaRPr/>
          </a:p>
        </p:txBody>
      </p:sp>
      <p:sp>
        <p:nvSpPr>
          <p:cNvPr id="10" name="object 10"/>
          <p:cNvSpPr/>
          <p:nvPr/>
        </p:nvSpPr>
        <p:spPr>
          <a:xfrm>
            <a:off x="11330051" y="1900301"/>
            <a:ext cx="57150" cy="3265804"/>
          </a:xfrm>
          <a:custGeom>
            <a:avLst/>
            <a:gdLst/>
            <a:ahLst/>
            <a:cxnLst/>
            <a:rect l="l" t="t" r="r" b="b"/>
            <a:pathLst>
              <a:path w="57150" h="3265804">
                <a:moveTo>
                  <a:pt x="0" y="0"/>
                </a:moveTo>
                <a:lnTo>
                  <a:pt x="56769" y="3265551"/>
                </a:lnTo>
              </a:path>
            </a:pathLst>
          </a:custGeom>
          <a:ln w="9534">
            <a:solidFill>
              <a:srgbClr val="BCD6ED"/>
            </a:solidFill>
          </a:ln>
        </p:spPr>
        <p:txBody>
          <a:bodyPr wrap="square" lIns="0" tIns="0" rIns="0" bIns="0" rtlCol="0"/>
          <a:lstStyle/>
          <a:p>
            <a:endParaRPr/>
          </a:p>
        </p:txBody>
      </p:sp>
      <p:sp>
        <p:nvSpPr>
          <p:cNvPr id="11" name="object 11"/>
          <p:cNvSpPr/>
          <p:nvPr/>
        </p:nvSpPr>
        <p:spPr>
          <a:xfrm>
            <a:off x="10963275" y="1895475"/>
            <a:ext cx="723900" cy="619125"/>
          </a:xfrm>
          <a:prstGeom prst="rect">
            <a:avLst/>
          </a:prstGeom>
          <a:blipFill>
            <a:blip r:embed="rId3" cstate="print"/>
            <a:stretch>
              <a:fillRect/>
            </a:stretch>
          </a:blipFill>
        </p:spPr>
        <p:txBody>
          <a:bodyPr wrap="square" lIns="0" tIns="0" rIns="0" bIns="0" rtlCol="0"/>
          <a:lstStyle/>
          <a:p>
            <a:endParaRPr/>
          </a:p>
        </p:txBody>
      </p:sp>
      <p:sp>
        <p:nvSpPr>
          <p:cNvPr id="12" name="object 12"/>
          <p:cNvSpPr/>
          <p:nvPr/>
        </p:nvSpPr>
        <p:spPr>
          <a:xfrm>
            <a:off x="10963275" y="2676525"/>
            <a:ext cx="723900" cy="628650"/>
          </a:xfrm>
          <a:prstGeom prst="rect">
            <a:avLst/>
          </a:prstGeom>
          <a:blipFill>
            <a:blip r:embed="rId4" cstate="print"/>
            <a:stretch>
              <a:fillRect/>
            </a:stretch>
          </a:blipFill>
        </p:spPr>
        <p:txBody>
          <a:bodyPr wrap="square" lIns="0" tIns="0" rIns="0" bIns="0" rtlCol="0"/>
          <a:lstStyle/>
          <a:p>
            <a:endParaRPr/>
          </a:p>
        </p:txBody>
      </p:sp>
      <p:sp>
        <p:nvSpPr>
          <p:cNvPr id="13" name="object 13"/>
          <p:cNvSpPr/>
          <p:nvPr/>
        </p:nvSpPr>
        <p:spPr>
          <a:xfrm>
            <a:off x="10963275" y="3467100"/>
            <a:ext cx="723900" cy="619125"/>
          </a:xfrm>
          <a:prstGeom prst="rect">
            <a:avLst/>
          </a:prstGeom>
          <a:blipFill>
            <a:blip r:embed="rId5" cstate="print"/>
            <a:stretch>
              <a:fillRect/>
            </a:stretch>
          </a:blipFill>
        </p:spPr>
        <p:txBody>
          <a:bodyPr wrap="square" lIns="0" tIns="0" rIns="0" bIns="0" rtlCol="0"/>
          <a:lstStyle/>
          <a:p>
            <a:endParaRPr/>
          </a:p>
        </p:txBody>
      </p:sp>
      <p:sp>
        <p:nvSpPr>
          <p:cNvPr id="14" name="object 14"/>
          <p:cNvSpPr/>
          <p:nvPr/>
        </p:nvSpPr>
        <p:spPr>
          <a:xfrm>
            <a:off x="10963275" y="4257675"/>
            <a:ext cx="723900" cy="628650"/>
          </a:xfrm>
          <a:prstGeom prst="rect">
            <a:avLst/>
          </a:prstGeom>
          <a:blipFill>
            <a:blip r:embed="rId6" cstate="print"/>
            <a:stretch>
              <a:fillRect/>
            </a:stretch>
          </a:blipFill>
        </p:spPr>
        <p:txBody>
          <a:bodyPr wrap="square" lIns="0" tIns="0" rIns="0" bIns="0" rtlCol="0"/>
          <a:lstStyle/>
          <a:p>
            <a:endParaRPr/>
          </a:p>
        </p:txBody>
      </p:sp>
      <p:sp>
        <p:nvSpPr>
          <p:cNvPr id="15" name="object 15"/>
          <p:cNvSpPr/>
          <p:nvPr/>
        </p:nvSpPr>
        <p:spPr>
          <a:xfrm>
            <a:off x="11020425" y="5153025"/>
            <a:ext cx="714375" cy="638175"/>
          </a:xfrm>
          <a:prstGeom prst="rect">
            <a:avLst/>
          </a:prstGeom>
          <a:blipFill>
            <a:blip r:embed="rId7" cstate="print"/>
            <a:stretch>
              <a:fillRect/>
            </a:stretch>
          </a:blipFill>
        </p:spPr>
        <p:txBody>
          <a:bodyPr wrap="square" lIns="0" tIns="0" rIns="0" bIns="0" rtlCol="0"/>
          <a:lstStyle/>
          <a:p>
            <a:endParaRPr/>
          </a:p>
        </p:txBody>
      </p:sp>
      <p:sp>
        <p:nvSpPr>
          <p:cNvPr id="16" name="object 16"/>
          <p:cNvSpPr txBox="1"/>
          <p:nvPr/>
        </p:nvSpPr>
        <p:spPr>
          <a:xfrm>
            <a:off x="1143000" y="1140961"/>
            <a:ext cx="9677400" cy="1740220"/>
          </a:xfrm>
          <a:prstGeom prst="rect">
            <a:avLst/>
          </a:prstGeom>
        </p:spPr>
        <p:txBody>
          <a:bodyPr vert="horz" wrap="square" lIns="0" tIns="16510" rIns="0" bIns="0" rtlCol="0">
            <a:spAutoFit/>
          </a:bodyPr>
          <a:lstStyle/>
          <a:p>
            <a:pPr algn="just" rtl="1"/>
            <a:r>
              <a:rPr lang="ar-MA" sz="2800" dirty="0"/>
              <a:t>وبالرغم من الإصلاحات التي بصمت مرسوم 5 فبراير 2007 فإنه لم يسلم هو الآخر من الانتقادات والعيوب التي شابت عملية تدبير الصفقات العمومية في مختلف مراحلها مما استلزم إعادة النظر في المنظومة القانونية </a:t>
            </a:r>
            <a:r>
              <a:rPr lang="ar-MA" sz="2800" dirty="0" err="1"/>
              <a:t>المؤطرة</a:t>
            </a:r>
            <a:r>
              <a:rPr lang="ar-MA" sz="2800" dirty="0"/>
              <a:t> للطلبيات العمومية، حتى تواكب متطلبات التحديث والتزامات المغرب الدولية في هذا الإطار</a:t>
            </a:r>
            <a:r>
              <a:rPr lang="ar-MA" sz="2800" dirty="0" smtClean="0"/>
              <a:t>.</a:t>
            </a:r>
            <a:endParaRPr lang="ar-DZ" sz="2800" dirty="0" smtClean="0"/>
          </a:p>
        </p:txBody>
      </p:sp>
      <p:sp>
        <p:nvSpPr>
          <p:cNvPr id="17" name="Flèche gauche 16"/>
          <p:cNvSpPr/>
          <p:nvPr/>
        </p:nvSpPr>
        <p:spPr>
          <a:xfrm>
            <a:off x="10820400" y="1385950"/>
            <a:ext cx="978408"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Flèche vers le bas 19"/>
          <p:cNvSpPr/>
          <p:nvPr/>
        </p:nvSpPr>
        <p:spPr>
          <a:xfrm>
            <a:off x="5804586" y="2862389"/>
            <a:ext cx="596214" cy="60471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 name="Rectangle à coins arrondis 20"/>
          <p:cNvSpPr/>
          <p:nvPr/>
        </p:nvSpPr>
        <p:spPr>
          <a:xfrm>
            <a:off x="933451" y="3467100"/>
            <a:ext cx="10029824" cy="31623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just" rtl="1"/>
            <a:r>
              <a:rPr lang="ar-MA" sz="2800" dirty="0">
                <a:solidFill>
                  <a:schemeClr val="tx1"/>
                </a:solidFill>
              </a:rPr>
              <a:t>لذلك، تم اعتماد مرسوم 20 مارس 2013، الذي شكل فرصة جديدة لإعادة النقاش حول الظروف المحيطة بمجال </a:t>
            </a:r>
            <a:r>
              <a:rPr lang="ar-DZ" sz="2800" dirty="0" smtClean="0">
                <a:solidFill>
                  <a:schemeClr val="tx1"/>
                </a:solidFill>
              </a:rPr>
              <a:t>صفقات الجماعات الترابية، </a:t>
            </a:r>
            <a:r>
              <a:rPr lang="ar-MA" sz="2800" dirty="0" smtClean="0">
                <a:solidFill>
                  <a:schemeClr val="tx1"/>
                </a:solidFill>
              </a:rPr>
              <a:t>وخصوصا </a:t>
            </a:r>
            <a:r>
              <a:rPr lang="ar-MA" sz="2800" dirty="0">
                <a:solidFill>
                  <a:schemeClr val="tx1"/>
                </a:solidFill>
              </a:rPr>
              <a:t>مسار شفافية إبرام الصفقات العمومية، ومن ثم فإن الرقابة على الصفقات العمومية تعمل على تقييم الأداء وقياسه وتتجه في جميع مراحل الصفقة إلى تصحيح الانحرافات السلبية سواء أكانت خرقا للمساطر أو اختلاسا، وحرصا من الدولة على مراقبة الأموال العامة، وتسريع </a:t>
            </a:r>
            <a:r>
              <a:rPr lang="ar-MA" sz="2800" dirty="0" smtClean="0">
                <a:solidFill>
                  <a:schemeClr val="tx1"/>
                </a:solidFill>
              </a:rPr>
              <a:t>و</a:t>
            </a:r>
            <a:r>
              <a:rPr lang="ar-DZ" sz="2800" dirty="0" smtClean="0">
                <a:solidFill>
                  <a:schemeClr val="tx1"/>
                </a:solidFill>
              </a:rPr>
              <a:t>ث</a:t>
            </a:r>
            <a:r>
              <a:rPr lang="ar-MA" sz="2800" dirty="0" err="1" smtClean="0">
                <a:solidFill>
                  <a:schemeClr val="tx1"/>
                </a:solidFill>
              </a:rPr>
              <a:t>يرة</a:t>
            </a:r>
            <a:r>
              <a:rPr lang="ar-MA" sz="2800" dirty="0" smtClean="0">
                <a:solidFill>
                  <a:schemeClr val="tx1"/>
                </a:solidFill>
              </a:rPr>
              <a:t> </a:t>
            </a:r>
            <a:r>
              <a:rPr lang="ar-MA" sz="2800" dirty="0">
                <a:solidFill>
                  <a:schemeClr val="tx1"/>
                </a:solidFill>
              </a:rPr>
              <a:t>التنمية وممارسة سياسة المصاحبة </a:t>
            </a:r>
            <a:r>
              <a:rPr lang="ar-DZ" sz="2800" dirty="0" smtClean="0">
                <a:solidFill>
                  <a:schemeClr val="tx1"/>
                </a:solidFill>
              </a:rPr>
              <a:t>لصفقات الوحدات الترابية </a:t>
            </a:r>
            <a:r>
              <a:rPr lang="ar-MA" sz="2800" dirty="0" smtClean="0">
                <a:solidFill>
                  <a:schemeClr val="tx1"/>
                </a:solidFill>
              </a:rPr>
              <a:t>على </a:t>
            </a:r>
            <a:r>
              <a:rPr lang="ar-MA" sz="2800" dirty="0">
                <a:solidFill>
                  <a:schemeClr val="tx1"/>
                </a:solidFill>
              </a:rPr>
              <a:t>غرار ما هو موجود في بعض الأنظمة القانونية المقارنة</a:t>
            </a:r>
            <a:r>
              <a:rPr lang="fr-FR" sz="2800" dirty="0">
                <a:solidFill>
                  <a:schemeClr val="tx1"/>
                </a:solidFill>
              </a:rPr>
              <a:t>.</a:t>
            </a:r>
          </a:p>
        </p:txBody>
      </p:sp>
      <p:sp>
        <p:nvSpPr>
          <p:cNvPr id="18" name="Espace réservé du numéro de diapositive 17"/>
          <p:cNvSpPr>
            <a:spLocks noGrp="1"/>
          </p:cNvSpPr>
          <p:nvPr>
            <p:ph type="sldNum" sz="quarter" idx="7"/>
          </p:nvPr>
        </p:nvSpPr>
        <p:spPr/>
        <p:txBody>
          <a:bodyPr/>
          <a:lstStyle/>
          <a:p>
            <a:fld id="{B6F15528-21DE-4FAA-801E-634DDDAF4B2B}" type="slidenum">
              <a:rPr lang="fr-FR" smtClean="0"/>
              <a:pPr/>
              <a:t>6</a:t>
            </a:fld>
            <a:endParaRPr lang="fr-FR"/>
          </a:p>
        </p:txBody>
      </p:sp>
    </p:spTree>
    <p:extLst>
      <p:ext uri="{BB962C8B-B14F-4D97-AF65-F5344CB8AC3E}">
        <p14:creationId xmlns:p14="http://schemas.microsoft.com/office/powerpoint/2010/main" xmlns="" val="6258550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477202" y="978408"/>
            <a:ext cx="11105198" cy="2374391"/>
          </a:xfrm>
        </p:spPr>
        <p:style>
          <a:lnRef idx="1">
            <a:schemeClr val="dk1"/>
          </a:lnRef>
          <a:fillRef idx="2">
            <a:schemeClr val="dk1"/>
          </a:fillRef>
          <a:effectRef idx="1">
            <a:schemeClr val="dk1"/>
          </a:effectRef>
          <a:fontRef idx="minor">
            <a:schemeClr val="dk1"/>
          </a:fontRef>
        </p:style>
        <p:txBody>
          <a:bodyPr/>
          <a:lstStyle/>
          <a:p>
            <a:pPr algn="ctr" rtl="1"/>
            <a:r>
              <a:rPr lang="ar-MA" dirty="0"/>
              <a:t>وبناء على ما سبق تضمن المرسوم الأخير مجموعة من المستجدات الأساسية تقوم على </a:t>
            </a:r>
            <a:r>
              <a:rPr lang="ar-SA" dirty="0"/>
              <a:t>تدعيم وحدة الأنظمة </a:t>
            </a:r>
            <a:r>
              <a:rPr lang="ar-SA" dirty="0" err="1"/>
              <a:t>المؤطرة</a:t>
            </a:r>
            <a:r>
              <a:rPr lang="ar-SA" dirty="0"/>
              <a:t> للصفقات العمومية وتبسيط وتوضيح المساطر الإدارية، بالإضافة إلى تحسين مناخ الأعمال والمنافسة من خلال تدعيم الشفافية وأخلاقيات تدبير الطلبيات العمومية، </a:t>
            </a:r>
            <a:r>
              <a:rPr lang="ar-SA" u="sng" dirty="0">
                <a:solidFill>
                  <a:srgbClr val="FF0000"/>
                </a:solidFill>
              </a:rPr>
              <a:t>وعلاوة على ذلك</a:t>
            </a:r>
            <a:r>
              <a:rPr lang="ar-SA" dirty="0"/>
              <a:t>، أسس المرسوم المذكور لضرورة ترسيخ تكنولوجيا الإعلام والتواصل كتوجه لعصرنة تدبير الطلبيات </a:t>
            </a:r>
            <a:r>
              <a:rPr lang="ar-SA" dirty="0" smtClean="0"/>
              <a:t>العمومية</a:t>
            </a:r>
            <a:r>
              <a:rPr lang="ar-DZ" dirty="0" smtClean="0"/>
              <a:t> للجماعات الترابية</a:t>
            </a:r>
            <a:r>
              <a:rPr lang="ar-SA" dirty="0" smtClean="0"/>
              <a:t>، </a:t>
            </a:r>
            <a:r>
              <a:rPr lang="ar-SA" dirty="0"/>
              <a:t>كل ذلك بهدف تحسين الضمانات الممنوحة للمتنافسين وآليات تقديم الطعون، وأخذا بعين الاعتبار حماية البيئة.</a:t>
            </a:r>
            <a:endParaRPr lang="fr-FR" dirty="0"/>
          </a:p>
          <a:p>
            <a:endParaRPr lang="fr-FR" sz="1800" dirty="0"/>
          </a:p>
        </p:txBody>
      </p:sp>
      <p:sp>
        <p:nvSpPr>
          <p:cNvPr id="4" name="Flèche vers le bas 3"/>
          <p:cNvSpPr/>
          <p:nvPr/>
        </p:nvSpPr>
        <p:spPr>
          <a:xfrm>
            <a:off x="5257801" y="0"/>
            <a:ext cx="792892" cy="978408"/>
          </a:xfrm>
          <a:prstGeom prst="downArrow">
            <a:avLst>
              <a:gd name="adj1" fmla="val 50000"/>
              <a:gd name="adj2" fmla="val 4747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object 16"/>
          <p:cNvSpPr txBox="1"/>
          <p:nvPr/>
        </p:nvSpPr>
        <p:spPr>
          <a:xfrm>
            <a:off x="1446942" y="4419600"/>
            <a:ext cx="9207500" cy="1863331"/>
          </a:xfrm>
          <a:prstGeom prst="rect">
            <a:avLst/>
          </a:prstGeom>
          <a:solidFill>
            <a:schemeClr val="accent6">
              <a:lumMod val="20000"/>
              <a:lumOff val="80000"/>
            </a:schemeClr>
          </a:solidFill>
        </p:spPr>
        <p:txBody>
          <a:bodyPr vert="horz" wrap="square" lIns="0" tIns="16510" rIns="0" bIns="0" rtlCol="0">
            <a:spAutoFit/>
          </a:bodyPr>
          <a:lstStyle/>
          <a:p>
            <a:pPr algn="ctr" rtl="1"/>
            <a:r>
              <a:rPr lang="ar-MA" sz="2400" b="1" dirty="0" smtClean="0"/>
              <a:t>وقد </a:t>
            </a:r>
            <a:r>
              <a:rPr lang="ar-MA" sz="2400" b="1" dirty="0"/>
              <a:t>ترسخ ذلك على مستوى الإصلاح الدستوري لسنة 2011، بمنأى عن هذا النقاش المجتمعي، بحيث تم تخصيص الباب الخامس بأكمله </a:t>
            </a:r>
            <a:r>
              <a:rPr lang="ar-DZ" sz="2400" b="1" dirty="0"/>
              <a:t>ل</a:t>
            </a:r>
            <a:r>
              <a:rPr lang="ar-MA" sz="2400" b="1" dirty="0" smtClean="0"/>
              <a:t>لحكامة </a:t>
            </a:r>
            <a:r>
              <a:rPr lang="ar-DZ" sz="2400" b="1" dirty="0" smtClean="0"/>
              <a:t>ال</a:t>
            </a:r>
            <a:r>
              <a:rPr lang="ar-MA" sz="2400" b="1" dirty="0" smtClean="0"/>
              <a:t>جيدة </a:t>
            </a:r>
            <a:r>
              <a:rPr lang="ar-MA" sz="2400" b="1" dirty="0"/>
              <a:t>بالإضافة إلى عدة فصول في الباب الأول وأبواب أخرى، والتي </a:t>
            </a:r>
            <a:r>
              <a:rPr lang="ar-MA" sz="2400" b="1" dirty="0" smtClean="0"/>
              <a:t>تؤسس</a:t>
            </a:r>
            <a:r>
              <a:rPr lang="ar-DZ" sz="2400" b="1" dirty="0" smtClean="0"/>
              <a:t> بدورها </a:t>
            </a:r>
            <a:r>
              <a:rPr lang="ar-MA" sz="2400" b="1" dirty="0" smtClean="0"/>
              <a:t> </a:t>
            </a:r>
            <a:r>
              <a:rPr lang="ar-MA" sz="2400" b="1" dirty="0"/>
              <a:t>لمبادئ ومؤسسات الحكامة الجيدة في أبعادها التدبيرية والتنموية </a:t>
            </a:r>
            <a:r>
              <a:rPr lang="ar-MA" sz="2400" b="1" dirty="0" smtClean="0"/>
              <a:t>والتشاركية</a:t>
            </a:r>
            <a:r>
              <a:rPr lang="ar-DZ" sz="2400" b="1" dirty="0" smtClean="0"/>
              <a:t>.</a:t>
            </a:r>
          </a:p>
          <a:p>
            <a:pPr algn="ctr" rtl="1"/>
            <a:endParaRPr lang="fr-FR" sz="2400" b="1" dirty="0" smtClean="0"/>
          </a:p>
        </p:txBody>
      </p:sp>
      <p:sp>
        <p:nvSpPr>
          <p:cNvPr id="8" name="Flèche vers le bas 7"/>
          <p:cNvSpPr/>
          <p:nvPr/>
        </p:nvSpPr>
        <p:spPr>
          <a:xfrm>
            <a:off x="5320285" y="3200400"/>
            <a:ext cx="781194" cy="978408"/>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Espace réservé du numéro de diapositive 1"/>
          <p:cNvSpPr>
            <a:spLocks noGrp="1"/>
          </p:cNvSpPr>
          <p:nvPr>
            <p:ph type="sldNum" sz="quarter" idx="7"/>
          </p:nvPr>
        </p:nvSpPr>
        <p:spPr/>
        <p:txBody>
          <a:bodyPr/>
          <a:lstStyle/>
          <a:p>
            <a:fld id="{B6F15528-21DE-4FAA-801E-634DDDAF4B2B}" type="slidenum">
              <a:rPr lang="fr-FR" smtClean="0"/>
              <a:pPr/>
              <a:t>7</a:t>
            </a:fld>
            <a:endParaRPr lang="fr-FR"/>
          </a:p>
        </p:txBody>
      </p:sp>
    </p:spTree>
    <p:extLst>
      <p:ext uri="{BB962C8B-B14F-4D97-AF65-F5344CB8AC3E}">
        <p14:creationId xmlns:p14="http://schemas.microsoft.com/office/powerpoint/2010/main" xmlns="" val="3034371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933450" y="790575"/>
            <a:ext cx="10172700" cy="190500"/>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681037" y="700151"/>
            <a:ext cx="352425" cy="381000"/>
          </a:xfrm>
          <a:custGeom>
            <a:avLst/>
            <a:gdLst/>
            <a:ahLst/>
            <a:cxnLst/>
            <a:rect l="l" t="t" r="r" b="b"/>
            <a:pathLst>
              <a:path w="352425" h="381000">
                <a:moveTo>
                  <a:pt x="176212" y="0"/>
                </a:moveTo>
                <a:lnTo>
                  <a:pt x="0" y="190500"/>
                </a:lnTo>
                <a:lnTo>
                  <a:pt x="176212" y="381000"/>
                </a:lnTo>
                <a:lnTo>
                  <a:pt x="352425" y="190500"/>
                </a:lnTo>
                <a:lnTo>
                  <a:pt x="176212" y="0"/>
                </a:lnTo>
                <a:close/>
              </a:path>
            </a:pathLst>
          </a:custGeom>
          <a:solidFill>
            <a:srgbClr val="FFC000"/>
          </a:solidFill>
        </p:spPr>
        <p:txBody>
          <a:bodyPr wrap="square" lIns="0" tIns="0" rIns="0" bIns="0" rtlCol="0"/>
          <a:lstStyle/>
          <a:p>
            <a:endParaRPr/>
          </a:p>
        </p:txBody>
      </p:sp>
      <p:sp>
        <p:nvSpPr>
          <p:cNvPr id="5" name="object 5"/>
          <p:cNvSpPr/>
          <p:nvPr/>
        </p:nvSpPr>
        <p:spPr>
          <a:xfrm>
            <a:off x="681037" y="700151"/>
            <a:ext cx="352425" cy="381000"/>
          </a:xfrm>
          <a:custGeom>
            <a:avLst/>
            <a:gdLst/>
            <a:ahLst/>
            <a:cxnLst/>
            <a:rect l="l" t="t" r="r" b="b"/>
            <a:pathLst>
              <a:path w="352425" h="381000">
                <a:moveTo>
                  <a:pt x="0" y="190500"/>
                </a:moveTo>
                <a:lnTo>
                  <a:pt x="176212" y="0"/>
                </a:lnTo>
                <a:lnTo>
                  <a:pt x="352425" y="190500"/>
                </a:lnTo>
                <a:lnTo>
                  <a:pt x="176212" y="381000"/>
                </a:lnTo>
                <a:lnTo>
                  <a:pt x="0" y="190500"/>
                </a:lnTo>
                <a:close/>
              </a:path>
            </a:pathLst>
          </a:custGeom>
          <a:ln w="9534">
            <a:solidFill>
              <a:srgbClr val="FFFFFF"/>
            </a:solidFill>
          </a:ln>
        </p:spPr>
        <p:txBody>
          <a:bodyPr wrap="square" lIns="0" tIns="0" rIns="0" bIns="0" rtlCol="0"/>
          <a:lstStyle/>
          <a:p>
            <a:endParaRPr/>
          </a:p>
        </p:txBody>
      </p:sp>
      <p:sp>
        <p:nvSpPr>
          <p:cNvPr id="6" name="object 6"/>
          <p:cNvSpPr/>
          <p:nvPr/>
        </p:nvSpPr>
        <p:spPr>
          <a:xfrm>
            <a:off x="433387" y="433451"/>
            <a:ext cx="400050" cy="457200"/>
          </a:xfrm>
          <a:custGeom>
            <a:avLst/>
            <a:gdLst/>
            <a:ahLst/>
            <a:cxnLst/>
            <a:rect l="l" t="t" r="r" b="b"/>
            <a:pathLst>
              <a:path w="400050" h="457200">
                <a:moveTo>
                  <a:pt x="200025" y="0"/>
                </a:moveTo>
                <a:lnTo>
                  <a:pt x="0" y="228600"/>
                </a:lnTo>
                <a:lnTo>
                  <a:pt x="200025" y="457200"/>
                </a:lnTo>
                <a:lnTo>
                  <a:pt x="400050" y="228600"/>
                </a:lnTo>
                <a:lnTo>
                  <a:pt x="200025" y="0"/>
                </a:lnTo>
                <a:close/>
              </a:path>
            </a:pathLst>
          </a:custGeom>
          <a:solidFill>
            <a:srgbClr val="6FAC46"/>
          </a:solidFill>
        </p:spPr>
        <p:txBody>
          <a:bodyPr wrap="square" lIns="0" tIns="0" rIns="0" bIns="0" rtlCol="0"/>
          <a:lstStyle/>
          <a:p>
            <a:endParaRPr/>
          </a:p>
        </p:txBody>
      </p:sp>
      <p:sp>
        <p:nvSpPr>
          <p:cNvPr id="7" name="object 7"/>
          <p:cNvSpPr/>
          <p:nvPr/>
        </p:nvSpPr>
        <p:spPr>
          <a:xfrm>
            <a:off x="433387" y="433451"/>
            <a:ext cx="400050" cy="457200"/>
          </a:xfrm>
          <a:custGeom>
            <a:avLst/>
            <a:gdLst/>
            <a:ahLst/>
            <a:cxnLst/>
            <a:rect l="l" t="t" r="r" b="b"/>
            <a:pathLst>
              <a:path w="400050" h="457200">
                <a:moveTo>
                  <a:pt x="0" y="228600"/>
                </a:moveTo>
                <a:lnTo>
                  <a:pt x="200025" y="0"/>
                </a:lnTo>
                <a:lnTo>
                  <a:pt x="400050" y="228600"/>
                </a:lnTo>
                <a:lnTo>
                  <a:pt x="200025" y="457200"/>
                </a:lnTo>
                <a:lnTo>
                  <a:pt x="0" y="228600"/>
                </a:lnTo>
                <a:close/>
              </a:path>
            </a:pathLst>
          </a:custGeom>
          <a:ln w="9534">
            <a:solidFill>
              <a:srgbClr val="FFFFFF"/>
            </a:solidFill>
          </a:ln>
        </p:spPr>
        <p:txBody>
          <a:bodyPr wrap="square" lIns="0" tIns="0" rIns="0" bIns="0" rtlCol="0"/>
          <a:lstStyle/>
          <a:p>
            <a:endParaRPr/>
          </a:p>
        </p:txBody>
      </p:sp>
      <p:sp>
        <p:nvSpPr>
          <p:cNvPr id="8" name="object 8"/>
          <p:cNvSpPr/>
          <p:nvPr/>
        </p:nvSpPr>
        <p:spPr>
          <a:xfrm>
            <a:off x="395287" y="919225"/>
            <a:ext cx="476250" cy="466725"/>
          </a:xfrm>
          <a:custGeom>
            <a:avLst/>
            <a:gdLst/>
            <a:ahLst/>
            <a:cxnLst/>
            <a:rect l="l" t="t" r="r" b="b"/>
            <a:pathLst>
              <a:path w="476250" h="466725">
                <a:moveTo>
                  <a:pt x="238125" y="0"/>
                </a:moveTo>
                <a:lnTo>
                  <a:pt x="0" y="233299"/>
                </a:lnTo>
                <a:lnTo>
                  <a:pt x="238125" y="466725"/>
                </a:lnTo>
                <a:lnTo>
                  <a:pt x="476250" y="233299"/>
                </a:lnTo>
                <a:lnTo>
                  <a:pt x="238125" y="0"/>
                </a:lnTo>
                <a:close/>
              </a:path>
            </a:pathLst>
          </a:custGeom>
          <a:solidFill>
            <a:srgbClr val="A4A4A4"/>
          </a:solidFill>
        </p:spPr>
        <p:txBody>
          <a:bodyPr wrap="square" lIns="0" tIns="0" rIns="0" bIns="0" rtlCol="0"/>
          <a:lstStyle/>
          <a:p>
            <a:endParaRPr/>
          </a:p>
        </p:txBody>
      </p:sp>
      <p:sp>
        <p:nvSpPr>
          <p:cNvPr id="9" name="object 9"/>
          <p:cNvSpPr/>
          <p:nvPr/>
        </p:nvSpPr>
        <p:spPr>
          <a:xfrm>
            <a:off x="395287" y="919225"/>
            <a:ext cx="476250" cy="466725"/>
          </a:xfrm>
          <a:custGeom>
            <a:avLst/>
            <a:gdLst/>
            <a:ahLst/>
            <a:cxnLst/>
            <a:rect l="l" t="t" r="r" b="b"/>
            <a:pathLst>
              <a:path w="476250" h="466725">
                <a:moveTo>
                  <a:pt x="0" y="233299"/>
                </a:moveTo>
                <a:lnTo>
                  <a:pt x="238125" y="0"/>
                </a:lnTo>
                <a:lnTo>
                  <a:pt x="476250" y="233299"/>
                </a:lnTo>
                <a:lnTo>
                  <a:pt x="238125" y="466725"/>
                </a:lnTo>
                <a:lnTo>
                  <a:pt x="0" y="233299"/>
                </a:lnTo>
                <a:close/>
              </a:path>
            </a:pathLst>
          </a:custGeom>
          <a:ln w="9534">
            <a:solidFill>
              <a:srgbClr val="FFFFFF"/>
            </a:solidFill>
          </a:ln>
        </p:spPr>
        <p:txBody>
          <a:bodyPr wrap="square" lIns="0" tIns="0" rIns="0" bIns="0" rtlCol="0"/>
          <a:lstStyle/>
          <a:p>
            <a:endParaRPr/>
          </a:p>
        </p:txBody>
      </p:sp>
      <p:sp>
        <p:nvSpPr>
          <p:cNvPr id="10" name="object 10"/>
          <p:cNvSpPr/>
          <p:nvPr/>
        </p:nvSpPr>
        <p:spPr>
          <a:xfrm>
            <a:off x="11330051" y="1900301"/>
            <a:ext cx="57150" cy="3265804"/>
          </a:xfrm>
          <a:custGeom>
            <a:avLst/>
            <a:gdLst/>
            <a:ahLst/>
            <a:cxnLst/>
            <a:rect l="l" t="t" r="r" b="b"/>
            <a:pathLst>
              <a:path w="57150" h="3265804">
                <a:moveTo>
                  <a:pt x="0" y="0"/>
                </a:moveTo>
                <a:lnTo>
                  <a:pt x="56769" y="3265551"/>
                </a:lnTo>
              </a:path>
            </a:pathLst>
          </a:custGeom>
          <a:ln w="9534">
            <a:solidFill>
              <a:srgbClr val="BCD6ED"/>
            </a:solidFill>
          </a:ln>
        </p:spPr>
        <p:txBody>
          <a:bodyPr wrap="square" lIns="0" tIns="0" rIns="0" bIns="0" rtlCol="0"/>
          <a:lstStyle/>
          <a:p>
            <a:endParaRPr/>
          </a:p>
        </p:txBody>
      </p:sp>
      <p:sp>
        <p:nvSpPr>
          <p:cNvPr id="11" name="object 11"/>
          <p:cNvSpPr/>
          <p:nvPr/>
        </p:nvSpPr>
        <p:spPr>
          <a:xfrm>
            <a:off x="10963275" y="1895475"/>
            <a:ext cx="723900" cy="619125"/>
          </a:xfrm>
          <a:prstGeom prst="rect">
            <a:avLst/>
          </a:prstGeom>
          <a:blipFill>
            <a:blip r:embed="rId3" cstate="print"/>
            <a:stretch>
              <a:fillRect/>
            </a:stretch>
          </a:blipFill>
        </p:spPr>
        <p:txBody>
          <a:bodyPr wrap="square" lIns="0" tIns="0" rIns="0" bIns="0" rtlCol="0"/>
          <a:lstStyle/>
          <a:p>
            <a:endParaRPr/>
          </a:p>
        </p:txBody>
      </p:sp>
      <p:sp>
        <p:nvSpPr>
          <p:cNvPr id="12" name="object 12"/>
          <p:cNvSpPr/>
          <p:nvPr/>
        </p:nvSpPr>
        <p:spPr>
          <a:xfrm>
            <a:off x="10963275" y="2676525"/>
            <a:ext cx="723900" cy="628650"/>
          </a:xfrm>
          <a:prstGeom prst="rect">
            <a:avLst/>
          </a:prstGeom>
          <a:blipFill>
            <a:blip r:embed="rId4" cstate="print"/>
            <a:stretch>
              <a:fillRect/>
            </a:stretch>
          </a:blipFill>
        </p:spPr>
        <p:txBody>
          <a:bodyPr wrap="square" lIns="0" tIns="0" rIns="0" bIns="0" rtlCol="0"/>
          <a:lstStyle/>
          <a:p>
            <a:endParaRPr/>
          </a:p>
        </p:txBody>
      </p:sp>
      <p:sp>
        <p:nvSpPr>
          <p:cNvPr id="13" name="object 13"/>
          <p:cNvSpPr/>
          <p:nvPr/>
        </p:nvSpPr>
        <p:spPr>
          <a:xfrm>
            <a:off x="10963275" y="3467100"/>
            <a:ext cx="723900" cy="619125"/>
          </a:xfrm>
          <a:prstGeom prst="rect">
            <a:avLst/>
          </a:prstGeom>
          <a:blipFill>
            <a:blip r:embed="rId5" cstate="print"/>
            <a:stretch>
              <a:fillRect/>
            </a:stretch>
          </a:blipFill>
        </p:spPr>
        <p:txBody>
          <a:bodyPr wrap="square" lIns="0" tIns="0" rIns="0" bIns="0" rtlCol="0"/>
          <a:lstStyle/>
          <a:p>
            <a:endParaRPr/>
          </a:p>
        </p:txBody>
      </p:sp>
      <p:sp>
        <p:nvSpPr>
          <p:cNvPr id="14" name="object 14"/>
          <p:cNvSpPr/>
          <p:nvPr/>
        </p:nvSpPr>
        <p:spPr>
          <a:xfrm>
            <a:off x="10963275" y="4257675"/>
            <a:ext cx="723900" cy="628650"/>
          </a:xfrm>
          <a:prstGeom prst="rect">
            <a:avLst/>
          </a:prstGeom>
          <a:blipFill>
            <a:blip r:embed="rId6" cstate="print"/>
            <a:stretch>
              <a:fillRect/>
            </a:stretch>
          </a:blipFill>
        </p:spPr>
        <p:txBody>
          <a:bodyPr wrap="square" lIns="0" tIns="0" rIns="0" bIns="0" rtlCol="0"/>
          <a:lstStyle/>
          <a:p>
            <a:endParaRPr/>
          </a:p>
        </p:txBody>
      </p:sp>
      <p:sp>
        <p:nvSpPr>
          <p:cNvPr id="15" name="object 15"/>
          <p:cNvSpPr/>
          <p:nvPr/>
        </p:nvSpPr>
        <p:spPr>
          <a:xfrm>
            <a:off x="11020425" y="5153025"/>
            <a:ext cx="714375" cy="638175"/>
          </a:xfrm>
          <a:prstGeom prst="rect">
            <a:avLst/>
          </a:prstGeom>
          <a:blipFill>
            <a:blip r:embed="rId7" cstate="print"/>
            <a:stretch>
              <a:fillRect/>
            </a:stretch>
          </a:blipFill>
        </p:spPr>
        <p:txBody>
          <a:bodyPr wrap="square" lIns="0" tIns="0" rIns="0" bIns="0" rtlCol="0"/>
          <a:lstStyle/>
          <a:p>
            <a:endParaRPr/>
          </a:p>
        </p:txBody>
      </p:sp>
      <p:sp>
        <p:nvSpPr>
          <p:cNvPr id="16" name="object 16"/>
          <p:cNvSpPr txBox="1"/>
          <p:nvPr/>
        </p:nvSpPr>
        <p:spPr>
          <a:xfrm>
            <a:off x="1416050" y="1140961"/>
            <a:ext cx="9207500" cy="1188787"/>
          </a:xfrm>
          <a:prstGeom prst="rect">
            <a:avLst/>
          </a:prstGeom>
        </p:spPr>
        <p:txBody>
          <a:bodyPr vert="horz" wrap="square" lIns="0" tIns="16510" rIns="0" bIns="0" rtlCol="0">
            <a:spAutoFit/>
          </a:bodyPr>
          <a:lstStyle/>
          <a:p>
            <a:pPr algn="just" rtl="1"/>
            <a:r>
              <a:rPr lang="ar-MA" sz="2400" dirty="0" smtClean="0"/>
              <a:t>   </a:t>
            </a:r>
            <a:endParaRPr lang="fr-FR" sz="2400" dirty="0"/>
          </a:p>
          <a:p>
            <a:pPr marR="54610" algn="just" rtl="1">
              <a:lnSpc>
                <a:spcPct val="100000"/>
              </a:lnSpc>
              <a:spcBef>
                <a:spcPts val="2850"/>
              </a:spcBef>
            </a:pPr>
            <a:r>
              <a:rPr lang="ar-MA" sz="2800" dirty="0" smtClean="0"/>
              <a:t>    </a:t>
            </a:r>
            <a:endParaRPr sz="2800" dirty="0">
              <a:latin typeface="Arial"/>
              <a:cs typeface="Arial"/>
            </a:endParaRPr>
          </a:p>
        </p:txBody>
      </p:sp>
      <p:sp>
        <p:nvSpPr>
          <p:cNvPr id="18" name="object 16"/>
          <p:cNvSpPr txBox="1"/>
          <p:nvPr/>
        </p:nvSpPr>
        <p:spPr>
          <a:xfrm>
            <a:off x="1416050" y="1140961"/>
            <a:ext cx="9207500" cy="386003"/>
          </a:xfrm>
          <a:prstGeom prst="rect">
            <a:avLst/>
          </a:prstGeom>
        </p:spPr>
        <p:txBody>
          <a:bodyPr vert="horz" wrap="square" lIns="0" tIns="16510" rIns="0" bIns="0" rtlCol="0">
            <a:spAutoFit/>
          </a:bodyPr>
          <a:lstStyle/>
          <a:p>
            <a:pPr marR="54610" algn="just" rtl="1">
              <a:lnSpc>
                <a:spcPct val="100000"/>
              </a:lnSpc>
              <a:spcBef>
                <a:spcPts val="2850"/>
              </a:spcBef>
            </a:pPr>
            <a:r>
              <a:rPr lang="ar-MA" sz="2400" dirty="0" smtClean="0"/>
              <a:t>    </a:t>
            </a:r>
            <a:endParaRPr sz="2400" dirty="0">
              <a:latin typeface="Arial"/>
              <a:cs typeface="Arial"/>
            </a:endParaRPr>
          </a:p>
        </p:txBody>
      </p:sp>
      <p:sp>
        <p:nvSpPr>
          <p:cNvPr id="19" name="Rectangle 18"/>
          <p:cNvSpPr/>
          <p:nvPr/>
        </p:nvSpPr>
        <p:spPr>
          <a:xfrm>
            <a:off x="8999838" y="1140961"/>
            <a:ext cx="2743200" cy="74777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DZ" sz="3200" b="1" dirty="0" smtClean="0">
                <a:solidFill>
                  <a:schemeClr val="tx1"/>
                </a:solidFill>
                <a:effectLst>
                  <a:outerShdw blurRad="38100" dist="38100" dir="2700000" algn="tl">
                    <a:srgbClr val="000000">
                      <a:alpha val="43137"/>
                    </a:srgbClr>
                  </a:outerShdw>
                </a:effectLst>
              </a:rPr>
              <a:t>التدبير</a:t>
            </a:r>
            <a:endParaRPr lang="fr-FR" sz="3200" b="1" dirty="0">
              <a:solidFill>
                <a:schemeClr val="tx1"/>
              </a:solidFill>
              <a:effectLst>
                <a:outerShdw blurRad="38100" dist="38100" dir="2700000" algn="tl">
                  <a:srgbClr val="000000">
                    <a:alpha val="43137"/>
                  </a:srgbClr>
                </a:outerShdw>
              </a:effectLst>
            </a:endParaRPr>
          </a:p>
        </p:txBody>
      </p:sp>
      <p:sp>
        <p:nvSpPr>
          <p:cNvPr id="20" name="Rectangle à coins arrondis 19"/>
          <p:cNvSpPr/>
          <p:nvPr/>
        </p:nvSpPr>
        <p:spPr>
          <a:xfrm>
            <a:off x="3810000" y="64870"/>
            <a:ext cx="4724400" cy="914400"/>
          </a:xfrm>
          <a:prstGeom prst="roundRect">
            <a:avLst/>
          </a:prstGeom>
          <a:solidFill>
            <a:schemeClr val="accent1">
              <a:lumMod val="20000"/>
              <a:lumOff val="80000"/>
            </a:schemeClr>
          </a:solidFill>
        </p:spPr>
        <p:style>
          <a:lnRef idx="2">
            <a:schemeClr val="accent1"/>
          </a:lnRef>
          <a:fillRef idx="1">
            <a:schemeClr val="lt1"/>
          </a:fillRef>
          <a:effectRef idx="0">
            <a:schemeClr val="accent1"/>
          </a:effectRef>
          <a:fontRef idx="minor">
            <a:schemeClr val="dk1"/>
          </a:fontRef>
        </p:style>
        <p:txBody>
          <a:bodyPr rtlCol="0" anchor="ctr"/>
          <a:lstStyle/>
          <a:p>
            <a:pPr algn="ctr"/>
            <a:r>
              <a:rPr lang="ar-DZ" sz="3200" dirty="0" smtClean="0">
                <a:effectLst>
                  <a:outerShdw blurRad="38100" dist="38100" dir="2700000" algn="tl">
                    <a:srgbClr val="000000">
                      <a:alpha val="43137"/>
                    </a:srgbClr>
                  </a:outerShdw>
                </a:effectLst>
              </a:rPr>
              <a:t>المفاهيم المفاتيح</a:t>
            </a:r>
            <a:endParaRPr lang="fr-FR" sz="3200" dirty="0">
              <a:effectLst>
                <a:outerShdw blurRad="38100" dist="38100" dir="2700000" algn="tl">
                  <a:srgbClr val="000000">
                    <a:alpha val="43137"/>
                  </a:srgbClr>
                </a:outerShdw>
              </a:effectLst>
            </a:endParaRPr>
          </a:p>
        </p:txBody>
      </p:sp>
      <p:sp>
        <p:nvSpPr>
          <p:cNvPr id="22" name="Rectangle 21"/>
          <p:cNvSpPr/>
          <p:nvPr/>
        </p:nvSpPr>
        <p:spPr>
          <a:xfrm>
            <a:off x="681037" y="2020185"/>
            <a:ext cx="9102425" cy="1866015"/>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rtl="1"/>
            <a:r>
              <a:rPr lang="ar-MA" sz="2400" b="1" dirty="0">
                <a:solidFill>
                  <a:schemeClr val="tx1"/>
                </a:solidFill>
              </a:rPr>
              <a:t>يمكن القول أنه تطور ونشأ لدى رواد علم الاقتصاد الأوائل كآدم سميث من خلال نظريته في تقسيم العمل، وفي المعجم العربي تشتق كلمة التدبير من فعل دبر تدبيرا، ودبر الأمر وتدبره: نظر في عاقبته، </a:t>
            </a:r>
            <a:r>
              <a:rPr lang="ar-MA" sz="2400" b="1" dirty="0" err="1">
                <a:solidFill>
                  <a:schemeClr val="tx1"/>
                </a:solidFill>
              </a:rPr>
              <a:t>واستدبره</a:t>
            </a:r>
            <a:r>
              <a:rPr lang="ar-MA" sz="2400" b="1" dirty="0">
                <a:solidFill>
                  <a:schemeClr val="tx1"/>
                </a:solidFill>
              </a:rPr>
              <a:t>: رأى في عاقبته ما لم ير في صدره، والتدبير في الأمر: أن تنظر إلى ما تؤول إليه عاقبته، والتدبر: التفكير فيه، والتدبير: أن يتدبر الرجل أمره ويدبره، أي: ينظر في عواقبه.</a:t>
            </a:r>
          </a:p>
        </p:txBody>
      </p:sp>
      <p:sp>
        <p:nvSpPr>
          <p:cNvPr id="23" name="Flèche vers le bas 22"/>
          <p:cNvSpPr/>
          <p:nvPr/>
        </p:nvSpPr>
        <p:spPr>
          <a:xfrm>
            <a:off x="5320284" y="3886200"/>
            <a:ext cx="484632" cy="685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4" name="Rectangle à coins arrondis 23"/>
          <p:cNvSpPr/>
          <p:nvPr/>
        </p:nvSpPr>
        <p:spPr>
          <a:xfrm>
            <a:off x="633412" y="4724400"/>
            <a:ext cx="9487543" cy="1981200"/>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MA" sz="2400" b="1" dirty="0">
                <a:solidFill>
                  <a:schemeClr val="tx1"/>
                </a:solidFill>
                <a:effectLst>
                  <a:outerShdw blurRad="38100" dist="38100" dir="2700000" algn="tl">
                    <a:srgbClr val="000000">
                      <a:alpha val="43137"/>
                    </a:srgbClr>
                  </a:outerShdw>
                </a:effectLst>
              </a:rPr>
              <a:t>ومنه يظهر أن التدبير شامل للتخطيط العقلاني وترصد العواقب واستشرافها، فجل مشمولات التدبير ترتبط ارتباطا وثيقا بموضوع الأطروحة، باعتبار تدبير صفقات الجماعات الترابية تتداخل فيه كل هذه العمليات والتقنيات من تخطيط وتنسيق ورقابة، وكذا حجم الرهانات التي تطرحها على نظام الحكامة الجيدة في عمل الوحدات الترابية.</a:t>
            </a:r>
            <a:endParaRPr lang="fr-FR" sz="2400" b="1" dirty="0">
              <a:solidFill>
                <a:schemeClr val="tx1"/>
              </a:solidFill>
              <a:effectLst>
                <a:outerShdw blurRad="38100" dist="38100" dir="2700000" algn="tl">
                  <a:srgbClr val="000000">
                    <a:alpha val="43137"/>
                  </a:srgbClr>
                </a:outerShdw>
              </a:effectLst>
            </a:endParaRPr>
          </a:p>
        </p:txBody>
      </p:sp>
      <p:sp>
        <p:nvSpPr>
          <p:cNvPr id="2" name="Espace réservé du numéro de diapositive 1"/>
          <p:cNvSpPr>
            <a:spLocks noGrp="1"/>
          </p:cNvSpPr>
          <p:nvPr>
            <p:ph type="sldNum" sz="quarter" idx="7"/>
          </p:nvPr>
        </p:nvSpPr>
        <p:spPr/>
        <p:txBody>
          <a:bodyPr/>
          <a:lstStyle/>
          <a:p>
            <a:fld id="{B6F15528-21DE-4FAA-801E-634DDDAF4B2B}" type="slidenum">
              <a:rPr lang="fr-FR" smtClean="0"/>
              <a:pPr/>
              <a:t>8</a:t>
            </a:fld>
            <a:endParaRPr lang="fr-FR"/>
          </a:p>
        </p:txBody>
      </p:sp>
    </p:spTree>
    <p:extLst>
      <p:ext uri="{BB962C8B-B14F-4D97-AF65-F5344CB8AC3E}">
        <p14:creationId xmlns:p14="http://schemas.microsoft.com/office/powerpoint/2010/main" xmlns="" val="10158257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933450" y="790575"/>
            <a:ext cx="10172700" cy="190500"/>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681037" y="700151"/>
            <a:ext cx="352425" cy="381000"/>
          </a:xfrm>
          <a:custGeom>
            <a:avLst/>
            <a:gdLst/>
            <a:ahLst/>
            <a:cxnLst/>
            <a:rect l="l" t="t" r="r" b="b"/>
            <a:pathLst>
              <a:path w="352425" h="381000">
                <a:moveTo>
                  <a:pt x="176212" y="0"/>
                </a:moveTo>
                <a:lnTo>
                  <a:pt x="0" y="190500"/>
                </a:lnTo>
                <a:lnTo>
                  <a:pt x="176212" y="381000"/>
                </a:lnTo>
                <a:lnTo>
                  <a:pt x="352425" y="190500"/>
                </a:lnTo>
                <a:lnTo>
                  <a:pt x="176212" y="0"/>
                </a:lnTo>
                <a:close/>
              </a:path>
            </a:pathLst>
          </a:custGeom>
          <a:solidFill>
            <a:srgbClr val="FFC000"/>
          </a:solidFill>
        </p:spPr>
        <p:txBody>
          <a:bodyPr wrap="square" lIns="0" tIns="0" rIns="0" bIns="0" rtlCol="0"/>
          <a:lstStyle/>
          <a:p>
            <a:endParaRPr/>
          </a:p>
        </p:txBody>
      </p:sp>
      <p:sp>
        <p:nvSpPr>
          <p:cNvPr id="5" name="object 5"/>
          <p:cNvSpPr/>
          <p:nvPr/>
        </p:nvSpPr>
        <p:spPr>
          <a:xfrm>
            <a:off x="681037" y="700151"/>
            <a:ext cx="352425" cy="381000"/>
          </a:xfrm>
          <a:custGeom>
            <a:avLst/>
            <a:gdLst/>
            <a:ahLst/>
            <a:cxnLst/>
            <a:rect l="l" t="t" r="r" b="b"/>
            <a:pathLst>
              <a:path w="352425" h="381000">
                <a:moveTo>
                  <a:pt x="0" y="190500"/>
                </a:moveTo>
                <a:lnTo>
                  <a:pt x="176212" y="0"/>
                </a:lnTo>
                <a:lnTo>
                  <a:pt x="352425" y="190500"/>
                </a:lnTo>
                <a:lnTo>
                  <a:pt x="176212" y="381000"/>
                </a:lnTo>
                <a:lnTo>
                  <a:pt x="0" y="190500"/>
                </a:lnTo>
                <a:close/>
              </a:path>
            </a:pathLst>
          </a:custGeom>
          <a:ln w="9534">
            <a:solidFill>
              <a:srgbClr val="FFFFFF"/>
            </a:solidFill>
          </a:ln>
        </p:spPr>
        <p:txBody>
          <a:bodyPr wrap="square" lIns="0" tIns="0" rIns="0" bIns="0" rtlCol="0"/>
          <a:lstStyle/>
          <a:p>
            <a:endParaRPr/>
          </a:p>
        </p:txBody>
      </p:sp>
      <p:sp>
        <p:nvSpPr>
          <p:cNvPr id="6" name="object 6"/>
          <p:cNvSpPr/>
          <p:nvPr/>
        </p:nvSpPr>
        <p:spPr>
          <a:xfrm>
            <a:off x="433387" y="433451"/>
            <a:ext cx="400050" cy="457200"/>
          </a:xfrm>
          <a:custGeom>
            <a:avLst/>
            <a:gdLst/>
            <a:ahLst/>
            <a:cxnLst/>
            <a:rect l="l" t="t" r="r" b="b"/>
            <a:pathLst>
              <a:path w="400050" h="457200">
                <a:moveTo>
                  <a:pt x="200025" y="0"/>
                </a:moveTo>
                <a:lnTo>
                  <a:pt x="0" y="228600"/>
                </a:lnTo>
                <a:lnTo>
                  <a:pt x="200025" y="457200"/>
                </a:lnTo>
                <a:lnTo>
                  <a:pt x="400050" y="228600"/>
                </a:lnTo>
                <a:lnTo>
                  <a:pt x="200025" y="0"/>
                </a:lnTo>
                <a:close/>
              </a:path>
            </a:pathLst>
          </a:custGeom>
          <a:solidFill>
            <a:srgbClr val="6FAC46"/>
          </a:solidFill>
        </p:spPr>
        <p:txBody>
          <a:bodyPr wrap="square" lIns="0" tIns="0" rIns="0" bIns="0" rtlCol="0"/>
          <a:lstStyle/>
          <a:p>
            <a:endParaRPr/>
          </a:p>
        </p:txBody>
      </p:sp>
      <p:sp>
        <p:nvSpPr>
          <p:cNvPr id="7" name="object 7"/>
          <p:cNvSpPr/>
          <p:nvPr/>
        </p:nvSpPr>
        <p:spPr>
          <a:xfrm>
            <a:off x="433387" y="433451"/>
            <a:ext cx="400050" cy="457200"/>
          </a:xfrm>
          <a:custGeom>
            <a:avLst/>
            <a:gdLst/>
            <a:ahLst/>
            <a:cxnLst/>
            <a:rect l="l" t="t" r="r" b="b"/>
            <a:pathLst>
              <a:path w="400050" h="457200">
                <a:moveTo>
                  <a:pt x="0" y="228600"/>
                </a:moveTo>
                <a:lnTo>
                  <a:pt x="200025" y="0"/>
                </a:lnTo>
                <a:lnTo>
                  <a:pt x="400050" y="228600"/>
                </a:lnTo>
                <a:lnTo>
                  <a:pt x="200025" y="457200"/>
                </a:lnTo>
                <a:lnTo>
                  <a:pt x="0" y="228600"/>
                </a:lnTo>
                <a:close/>
              </a:path>
            </a:pathLst>
          </a:custGeom>
          <a:ln w="9534">
            <a:solidFill>
              <a:srgbClr val="FFFFFF"/>
            </a:solidFill>
          </a:ln>
        </p:spPr>
        <p:txBody>
          <a:bodyPr wrap="square" lIns="0" tIns="0" rIns="0" bIns="0" rtlCol="0"/>
          <a:lstStyle/>
          <a:p>
            <a:endParaRPr/>
          </a:p>
        </p:txBody>
      </p:sp>
      <p:sp>
        <p:nvSpPr>
          <p:cNvPr id="8" name="object 8"/>
          <p:cNvSpPr/>
          <p:nvPr/>
        </p:nvSpPr>
        <p:spPr>
          <a:xfrm>
            <a:off x="395287" y="919225"/>
            <a:ext cx="476250" cy="466725"/>
          </a:xfrm>
          <a:custGeom>
            <a:avLst/>
            <a:gdLst/>
            <a:ahLst/>
            <a:cxnLst/>
            <a:rect l="l" t="t" r="r" b="b"/>
            <a:pathLst>
              <a:path w="476250" h="466725">
                <a:moveTo>
                  <a:pt x="238125" y="0"/>
                </a:moveTo>
                <a:lnTo>
                  <a:pt x="0" y="233299"/>
                </a:lnTo>
                <a:lnTo>
                  <a:pt x="238125" y="466725"/>
                </a:lnTo>
                <a:lnTo>
                  <a:pt x="476250" y="233299"/>
                </a:lnTo>
                <a:lnTo>
                  <a:pt x="238125" y="0"/>
                </a:lnTo>
                <a:close/>
              </a:path>
            </a:pathLst>
          </a:custGeom>
          <a:solidFill>
            <a:srgbClr val="A4A4A4"/>
          </a:solidFill>
        </p:spPr>
        <p:txBody>
          <a:bodyPr wrap="square" lIns="0" tIns="0" rIns="0" bIns="0" rtlCol="0"/>
          <a:lstStyle/>
          <a:p>
            <a:endParaRPr/>
          </a:p>
        </p:txBody>
      </p:sp>
      <p:sp>
        <p:nvSpPr>
          <p:cNvPr id="9" name="object 9"/>
          <p:cNvSpPr/>
          <p:nvPr/>
        </p:nvSpPr>
        <p:spPr>
          <a:xfrm>
            <a:off x="395287" y="919225"/>
            <a:ext cx="476250" cy="466725"/>
          </a:xfrm>
          <a:custGeom>
            <a:avLst/>
            <a:gdLst/>
            <a:ahLst/>
            <a:cxnLst/>
            <a:rect l="l" t="t" r="r" b="b"/>
            <a:pathLst>
              <a:path w="476250" h="466725">
                <a:moveTo>
                  <a:pt x="0" y="233299"/>
                </a:moveTo>
                <a:lnTo>
                  <a:pt x="238125" y="0"/>
                </a:lnTo>
                <a:lnTo>
                  <a:pt x="476250" y="233299"/>
                </a:lnTo>
                <a:lnTo>
                  <a:pt x="238125" y="466725"/>
                </a:lnTo>
                <a:lnTo>
                  <a:pt x="0" y="233299"/>
                </a:lnTo>
                <a:close/>
              </a:path>
            </a:pathLst>
          </a:custGeom>
          <a:ln w="9534">
            <a:solidFill>
              <a:srgbClr val="FFFFFF"/>
            </a:solidFill>
          </a:ln>
        </p:spPr>
        <p:txBody>
          <a:bodyPr wrap="square" lIns="0" tIns="0" rIns="0" bIns="0" rtlCol="0"/>
          <a:lstStyle/>
          <a:p>
            <a:endParaRPr/>
          </a:p>
        </p:txBody>
      </p:sp>
      <p:sp>
        <p:nvSpPr>
          <p:cNvPr id="10" name="object 10"/>
          <p:cNvSpPr/>
          <p:nvPr/>
        </p:nvSpPr>
        <p:spPr>
          <a:xfrm>
            <a:off x="11330051" y="1900301"/>
            <a:ext cx="57150" cy="3265804"/>
          </a:xfrm>
          <a:custGeom>
            <a:avLst/>
            <a:gdLst/>
            <a:ahLst/>
            <a:cxnLst/>
            <a:rect l="l" t="t" r="r" b="b"/>
            <a:pathLst>
              <a:path w="57150" h="3265804">
                <a:moveTo>
                  <a:pt x="0" y="0"/>
                </a:moveTo>
                <a:lnTo>
                  <a:pt x="56769" y="3265551"/>
                </a:lnTo>
              </a:path>
            </a:pathLst>
          </a:custGeom>
          <a:ln w="9534">
            <a:solidFill>
              <a:srgbClr val="BCD6ED"/>
            </a:solidFill>
          </a:ln>
        </p:spPr>
        <p:txBody>
          <a:bodyPr wrap="square" lIns="0" tIns="0" rIns="0" bIns="0" rtlCol="0"/>
          <a:lstStyle/>
          <a:p>
            <a:endParaRPr/>
          </a:p>
        </p:txBody>
      </p:sp>
      <p:sp>
        <p:nvSpPr>
          <p:cNvPr id="11" name="object 11"/>
          <p:cNvSpPr/>
          <p:nvPr/>
        </p:nvSpPr>
        <p:spPr>
          <a:xfrm>
            <a:off x="10963275" y="1895475"/>
            <a:ext cx="723900" cy="619125"/>
          </a:xfrm>
          <a:prstGeom prst="rect">
            <a:avLst/>
          </a:prstGeom>
          <a:blipFill>
            <a:blip r:embed="rId3" cstate="print"/>
            <a:stretch>
              <a:fillRect/>
            </a:stretch>
          </a:blipFill>
        </p:spPr>
        <p:txBody>
          <a:bodyPr wrap="square" lIns="0" tIns="0" rIns="0" bIns="0" rtlCol="0"/>
          <a:lstStyle/>
          <a:p>
            <a:endParaRPr/>
          </a:p>
        </p:txBody>
      </p:sp>
      <p:sp>
        <p:nvSpPr>
          <p:cNvPr id="12" name="object 12"/>
          <p:cNvSpPr/>
          <p:nvPr/>
        </p:nvSpPr>
        <p:spPr>
          <a:xfrm>
            <a:off x="10963275" y="2676525"/>
            <a:ext cx="723900" cy="628650"/>
          </a:xfrm>
          <a:prstGeom prst="rect">
            <a:avLst/>
          </a:prstGeom>
          <a:blipFill>
            <a:blip r:embed="rId4" cstate="print"/>
            <a:stretch>
              <a:fillRect/>
            </a:stretch>
          </a:blipFill>
        </p:spPr>
        <p:txBody>
          <a:bodyPr wrap="square" lIns="0" tIns="0" rIns="0" bIns="0" rtlCol="0"/>
          <a:lstStyle/>
          <a:p>
            <a:endParaRPr/>
          </a:p>
        </p:txBody>
      </p:sp>
      <p:sp>
        <p:nvSpPr>
          <p:cNvPr id="13" name="object 13"/>
          <p:cNvSpPr/>
          <p:nvPr/>
        </p:nvSpPr>
        <p:spPr>
          <a:xfrm>
            <a:off x="10963275" y="3467100"/>
            <a:ext cx="723900" cy="619125"/>
          </a:xfrm>
          <a:prstGeom prst="rect">
            <a:avLst/>
          </a:prstGeom>
          <a:blipFill>
            <a:blip r:embed="rId5" cstate="print"/>
            <a:stretch>
              <a:fillRect/>
            </a:stretch>
          </a:blipFill>
        </p:spPr>
        <p:txBody>
          <a:bodyPr wrap="square" lIns="0" tIns="0" rIns="0" bIns="0" rtlCol="0"/>
          <a:lstStyle/>
          <a:p>
            <a:endParaRPr/>
          </a:p>
        </p:txBody>
      </p:sp>
      <p:sp>
        <p:nvSpPr>
          <p:cNvPr id="14" name="object 14"/>
          <p:cNvSpPr/>
          <p:nvPr/>
        </p:nvSpPr>
        <p:spPr>
          <a:xfrm>
            <a:off x="10963275" y="4257675"/>
            <a:ext cx="723900" cy="628650"/>
          </a:xfrm>
          <a:prstGeom prst="rect">
            <a:avLst/>
          </a:prstGeom>
          <a:blipFill>
            <a:blip r:embed="rId6" cstate="print"/>
            <a:stretch>
              <a:fillRect/>
            </a:stretch>
          </a:blipFill>
        </p:spPr>
        <p:txBody>
          <a:bodyPr wrap="square" lIns="0" tIns="0" rIns="0" bIns="0" rtlCol="0"/>
          <a:lstStyle/>
          <a:p>
            <a:endParaRPr/>
          </a:p>
        </p:txBody>
      </p:sp>
      <p:sp>
        <p:nvSpPr>
          <p:cNvPr id="15" name="object 15"/>
          <p:cNvSpPr/>
          <p:nvPr/>
        </p:nvSpPr>
        <p:spPr>
          <a:xfrm>
            <a:off x="11020425" y="5153025"/>
            <a:ext cx="714375" cy="638175"/>
          </a:xfrm>
          <a:prstGeom prst="rect">
            <a:avLst/>
          </a:prstGeom>
          <a:blipFill>
            <a:blip r:embed="rId7" cstate="print"/>
            <a:stretch>
              <a:fillRect/>
            </a:stretch>
          </a:blipFill>
        </p:spPr>
        <p:txBody>
          <a:bodyPr wrap="square" lIns="0" tIns="0" rIns="0" bIns="0" rtlCol="0"/>
          <a:lstStyle/>
          <a:p>
            <a:endParaRPr/>
          </a:p>
        </p:txBody>
      </p:sp>
      <p:sp>
        <p:nvSpPr>
          <p:cNvPr id="16" name="object 16"/>
          <p:cNvSpPr txBox="1"/>
          <p:nvPr/>
        </p:nvSpPr>
        <p:spPr>
          <a:xfrm>
            <a:off x="1416050" y="1140961"/>
            <a:ext cx="9207500" cy="1188787"/>
          </a:xfrm>
          <a:prstGeom prst="rect">
            <a:avLst/>
          </a:prstGeom>
        </p:spPr>
        <p:txBody>
          <a:bodyPr vert="horz" wrap="square" lIns="0" tIns="16510" rIns="0" bIns="0" rtlCol="0">
            <a:spAutoFit/>
          </a:bodyPr>
          <a:lstStyle/>
          <a:p>
            <a:pPr algn="just" rtl="1"/>
            <a:r>
              <a:rPr lang="ar-MA" sz="2400" dirty="0" smtClean="0"/>
              <a:t>   </a:t>
            </a:r>
            <a:endParaRPr lang="fr-FR" sz="2400" dirty="0"/>
          </a:p>
          <a:p>
            <a:pPr marR="54610" algn="just" rtl="1">
              <a:lnSpc>
                <a:spcPct val="100000"/>
              </a:lnSpc>
              <a:spcBef>
                <a:spcPts val="2850"/>
              </a:spcBef>
            </a:pPr>
            <a:r>
              <a:rPr lang="ar-MA" sz="2800" dirty="0" smtClean="0"/>
              <a:t>    </a:t>
            </a:r>
            <a:endParaRPr sz="2800" dirty="0">
              <a:latin typeface="Arial"/>
              <a:cs typeface="Arial"/>
            </a:endParaRPr>
          </a:p>
        </p:txBody>
      </p:sp>
      <p:sp>
        <p:nvSpPr>
          <p:cNvPr id="17" name="Rectangle 16"/>
          <p:cNvSpPr/>
          <p:nvPr/>
        </p:nvSpPr>
        <p:spPr>
          <a:xfrm>
            <a:off x="8305800" y="31407"/>
            <a:ext cx="3733800" cy="501993"/>
          </a:xfrm>
          <a:prstGeom prst="rect">
            <a:avLst/>
          </a:prstGeom>
          <a:solidFill>
            <a:schemeClr val="tx2">
              <a:lumMod val="60000"/>
              <a:lumOff val="40000"/>
            </a:schemeClr>
          </a:solidFill>
        </p:spPr>
        <p:style>
          <a:lnRef idx="2">
            <a:schemeClr val="dk1"/>
          </a:lnRef>
          <a:fillRef idx="1">
            <a:schemeClr val="lt1"/>
          </a:fillRef>
          <a:effectRef idx="0">
            <a:schemeClr val="dk1"/>
          </a:effectRef>
          <a:fontRef idx="minor">
            <a:schemeClr val="dk1"/>
          </a:fontRef>
        </p:style>
        <p:txBody>
          <a:bodyPr rtlCol="0" anchor="ctr"/>
          <a:lstStyle/>
          <a:p>
            <a:pPr algn="ctr"/>
            <a:r>
              <a:rPr lang="ar-DZ" sz="3200" b="1" dirty="0" smtClean="0">
                <a:solidFill>
                  <a:schemeClr val="accent6">
                    <a:lumMod val="75000"/>
                  </a:schemeClr>
                </a:solidFill>
                <a:effectLst>
                  <a:outerShdw blurRad="38100" dist="38100" dir="2700000" algn="tl">
                    <a:srgbClr val="000000">
                      <a:alpha val="43137"/>
                    </a:srgbClr>
                  </a:outerShdw>
                </a:effectLst>
              </a:rPr>
              <a:t>صفقات الجماعات الترابية</a:t>
            </a:r>
            <a:endParaRPr lang="fr-FR" sz="3200" b="1" dirty="0">
              <a:solidFill>
                <a:schemeClr val="accent6">
                  <a:lumMod val="75000"/>
                </a:schemeClr>
              </a:solidFill>
              <a:effectLst>
                <a:outerShdw blurRad="38100" dist="38100" dir="2700000" algn="tl">
                  <a:srgbClr val="000000">
                    <a:alpha val="43137"/>
                  </a:srgbClr>
                </a:outerShdw>
              </a:effectLst>
            </a:endParaRPr>
          </a:p>
        </p:txBody>
      </p:sp>
      <p:sp>
        <p:nvSpPr>
          <p:cNvPr id="20" name="Ellipse 19"/>
          <p:cNvSpPr/>
          <p:nvPr/>
        </p:nvSpPr>
        <p:spPr>
          <a:xfrm>
            <a:off x="-152400" y="304801"/>
            <a:ext cx="10587038" cy="2686049"/>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ar-MA" sz="2000" b="1" dirty="0"/>
              <a:t> </a:t>
            </a:r>
            <a:endParaRPr lang="ar-DZ" sz="2000" b="1" dirty="0" smtClean="0"/>
          </a:p>
          <a:p>
            <a:pPr algn="ctr"/>
            <a:r>
              <a:rPr lang="ar-SA" sz="2000" b="1" dirty="0" smtClean="0"/>
              <a:t>يستند </a:t>
            </a:r>
            <a:r>
              <a:rPr lang="ar-SA" sz="2000" b="1" dirty="0"/>
              <a:t>تأطير الجماعات الترابية بشكل عام إلى مقتضيات الفصل 135 من دستور المملكة الذي عرف الجماعات الترابية بأنها الجهات، العمالات والأقاليم والجماعات، وكذلك القانون 45.08 المتعلق بمالية الجماعات الترابية </a:t>
            </a:r>
            <a:r>
              <a:rPr lang="ar-SA" sz="2000" b="1" dirty="0" err="1"/>
              <a:t>وهيآتها</a:t>
            </a:r>
            <a:r>
              <a:rPr lang="ar-SA" sz="2000" b="1" dirty="0"/>
              <a:t>، وهو ما أكدته المادة 130 من مرسوم 20 مارس 2013، حيث أوضحت ضرورة خضوع صفقات الأشغال والتوريدات والخدمات المبرمة لحساب الجهات والعمالات والأقاليم والجماعات لمقتضيات هذا المرسوم، ونفس الأمر بالنسبة لمقتضيات دفاتر الشروط الإدارية العامة المطبقة على صفقات الدولة فإنها تنسحب وتطبق على صفقات الجماعات الترابية.</a:t>
            </a:r>
            <a:endParaRPr lang="fr-FR" sz="2000" b="1" dirty="0"/>
          </a:p>
        </p:txBody>
      </p:sp>
      <p:sp>
        <p:nvSpPr>
          <p:cNvPr id="22" name="Rectangle 21"/>
          <p:cNvSpPr/>
          <p:nvPr/>
        </p:nvSpPr>
        <p:spPr>
          <a:xfrm>
            <a:off x="425728" y="3124201"/>
            <a:ext cx="10394672" cy="1762124"/>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rtl="1"/>
            <a:r>
              <a:rPr lang="ar-SA" sz="2000" b="1" dirty="0"/>
              <a:t>وفي هذا الإطار فالصفقات العمومية تحتل مكانة متميزة ضمن العقود الإدارية، بحيث يمكن تعريفها باعتبارها عقودا إدارية، بمقتضاها يلتزم المتعاقد بالقيام بأعمال لفائدة الإدارة مقابل ثمن محدد.</a:t>
            </a:r>
            <a:endParaRPr lang="fr-FR" sz="2000" b="1" dirty="0"/>
          </a:p>
          <a:p>
            <a:pPr algn="ctr" rtl="1"/>
            <a:r>
              <a:rPr lang="ar-MA" sz="2000" b="1" dirty="0"/>
              <a:t>وقد عرفتها المادة الرابعة من مرسوم 20 مارس 2013 بأنها "عقود بعوض تبرم بين صاحب المشروع من جهة، وشخص ذاتي أو اعتباري من جهة أخرى، يدعى مقاولا أو موردا أو خدماتيا، وتهدف إلى تنفيذ أشغال أو تسليم توريدات أو القيام بخدمات".</a:t>
            </a:r>
            <a:endParaRPr lang="fr-FR" sz="2000" b="1" dirty="0"/>
          </a:p>
        </p:txBody>
      </p:sp>
      <p:sp>
        <p:nvSpPr>
          <p:cNvPr id="25" name="Flèche angle droit à deux pointes 24"/>
          <p:cNvSpPr/>
          <p:nvPr/>
        </p:nvSpPr>
        <p:spPr>
          <a:xfrm>
            <a:off x="10395204" y="1282853"/>
            <a:ext cx="850392" cy="452501"/>
          </a:xfrm>
          <a:prstGeom prst="lef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6" name="Rectangle à coins arrondis 25"/>
          <p:cNvSpPr/>
          <p:nvPr/>
        </p:nvSpPr>
        <p:spPr>
          <a:xfrm>
            <a:off x="857249" y="5043744"/>
            <a:ext cx="9537955" cy="1661856"/>
          </a:xfrm>
          <a:prstGeom prst="roundRect">
            <a:avLst/>
          </a:prstGeom>
          <a:solidFill>
            <a:schemeClr val="accent1">
              <a:lumMod val="20000"/>
              <a:lumOff val="80000"/>
            </a:schemeClr>
          </a:solidFill>
        </p:spPr>
        <p:style>
          <a:lnRef idx="2">
            <a:schemeClr val="dk1"/>
          </a:lnRef>
          <a:fillRef idx="1">
            <a:schemeClr val="lt1"/>
          </a:fillRef>
          <a:effectRef idx="0">
            <a:schemeClr val="dk1"/>
          </a:effectRef>
          <a:fontRef idx="minor">
            <a:schemeClr val="dk1"/>
          </a:fontRef>
        </p:style>
        <p:txBody>
          <a:bodyPr rtlCol="0" anchor="ctr"/>
          <a:lstStyle/>
          <a:p>
            <a:pPr algn="ctr" rtl="1"/>
            <a:r>
              <a:rPr lang="ar-MA" sz="2400" b="1" dirty="0">
                <a:solidFill>
                  <a:srgbClr val="C00000"/>
                </a:solidFill>
              </a:rPr>
              <a:t>ومن خلال ما سبق، يمكن أن نستشف تعريفا لصفقات الجماعات الترابية، باعتبارها عقدا إداريا مكتوبا بعوض يبرم بين صاحب المشروع من جهة (الجماعة الترابية)، وشخص ذاتي أو اعتباري من جهة أخرى، يدعى مقاولا أو موردا أو خدماتيا، وتهدف إلى تنفيذ أشغال أو تسليم توريدات أو القيام بخدمات.</a:t>
            </a:r>
            <a:endParaRPr lang="fr-FR" sz="2400" b="1" dirty="0">
              <a:solidFill>
                <a:srgbClr val="C00000"/>
              </a:solidFill>
            </a:endParaRPr>
          </a:p>
        </p:txBody>
      </p:sp>
      <p:sp>
        <p:nvSpPr>
          <p:cNvPr id="28" name="Flèche gauche 27"/>
          <p:cNvSpPr/>
          <p:nvPr/>
        </p:nvSpPr>
        <p:spPr>
          <a:xfrm>
            <a:off x="10897997" y="3773043"/>
            <a:ext cx="608203" cy="313182"/>
          </a:xfrm>
          <a:prstGeom prst="leftArrow">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9" name="Flèche gauche 28"/>
          <p:cNvSpPr/>
          <p:nvPr/>
        </p:nvSpPr>
        <p:spPr>
          <a:xfrm>
            <a:off x="10434638" y="5686996"/>
            <a:ext cx="1344992" cy="484632"/>
          </a:xfrm>
          <a:prstGeom prst="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FFFF00"/>
              </a:solidFill>
            </a:endParaRPr>
          </a:p>
        </p:txBody>
      </p:sp>
      <p:sp>
        <p:nvSpPr>
          <p:cNvPr id="2" name="Espace réservé du numéro de diapositive 1"/>
          <p:cNvSpPr>
            <a:spLocks noGrp="1"/>
          </p:cNvSpPr>
          <p:nvPr>
            <p:ph type="sldNum" sz="quarter" idx="7"/>
          </p:nvPr>
        </p:nvSpPr>
        <p:spPr/>
        <p:txBody>
          <a:bodyPr/>
          <a:lstStyle/>
          <a:p>
            <a:fld id="{B6F15528-21DE-4FAA-801E-634DDDAF4B2B}" type="slidenum">
              <a:rPr lang="fr-FR" smtClean="0"/>
              <a:pPr/>
              <a:t>9</a:t>
            </a:fld>
            <a:endParaRPr lang="fr-FR"/>
          </a:p>
        </p:txBody>
      </p:sp>
    </p:spTree>
    <p:extLst>
      <p:ext uri="{BB962C8B-B14F-4D97-AF65-F5344CB8AC3E}">
        <p14:creationId xmlns:p14="http://schemas.microsoft.com/office/powerpoint/2010/main" xmlns="" val="421089195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882</TotalTime>
  <Words>5680</Words>
  <Application>Microsoft Office PowerPoint</Application>
  <PresentationFormat>Personnalisé</PresentationFormat>
  <Paragraphs>265</Paragraphs>
  <Slides>35</Slides>
  <Notes>1</Notes>
  <HiddenSlides>0</HiddenSlides>
  <MMClips>0</MMClips>
  <ScaleCrop>false</ScaleCrop>
  <HeadingPairs>
    <vt:vector size="4" baseType="variant">
      <vt:variant>
        <vt:lpstr>Thème</vt:lpstr>
      </vt:variant>
      <vt:variant>
        <vt:i4>1</vt:i4>
      </vt:variant>
      <vt:variant>
        <vt:lpstr>Titres des diapositives</vt:lpstr>
      </vt:variant>
      <vt:variant>
        <vt:i4>35</vt:i4>
      </vt:variant>
    </vt:vector>
  </HeadingPairs>
  <TitlesOfParts>
    <vt:vector size="36" baseType="lpstr">
      <vt:lpstr>Office Theme</vt:lpstr>
      <vt:lpstr>Diapositive 1</vt:lpstr>
      <vt:lpstr>السياق العام </vt:lpstr>
      <vt:lpstr>السياق العام</vt:lpstr>
      <vt:lpstr>التطور التاريخي</vt:lpstr>
      <vt:lpstr>تدبير صفقات الجماعات الترابية ورهان الحكامة الجيدة بالمغرب</vt:lpstr>
      <vt:lpstr>تدبير صفقات الجماعات الترابية ورهان الحكامة الجيدة بالمغرب</vt:lpstr>
      <vt:lpstr>Diapositive 7</vt:lpstr>
      <vt:lpstr>Diapositive 8</vt:lpstr>
      <vt:lpstr>Diapositive 9</vt:lpstr>
      <vt:lpstr>الحكامة الجيدة</vt:lpstr>
      <vt:lpstr>لماذا رهان حكامة تدبير صفقات الجماعات الترابية</vt:lpstr>
      <vt:lpstr>خطة الدراسة والإشكالية المدروسة</vt:lpstr>
      <vt:lpstr>التساؤلات الفرعية</vt:lpstr>
      <vt:lpstr>فرضيات الأطروحة</vt:lpstr>
      <vt:lpstr>تدبير صفقات الجماعات الترابية ورهان الحكامة الجيدة بالمغرب</vt:lpstr>
      <vt:lpstr>Diapositive 16</vt:lpstr>
      <vt:lpstr>Diapositive 17</vt:lpstr>
      <vt:lpstr>Diapositive 18</vt:lpstr>
      <vt:lpstr>Diapositive 19</vt:lpstr>
      <vt:lpstr>الخلاصات والنتائج</vt:lpstr>
      <vt:lpstr>تدبير صفقات الجماعات الترابية ورهان الحكامة الجيدة بالمغرب</vt:lpstr>
      <vt:lpstr>الخلاصات والنتائج</vt:lpstr>
      <vt:lpstr>الخلاصات والنتائج</vt:lpstr>
      <vt:lpstr>الخلاصات والنتائج</vt:lpstr>
      <vt:lpstr>الخلاصات والنتائج</vt:lpstr>
      <vt:lpstr>الخلاصات والنتائج</vt:lpstr>
      <vt:lpstr>الخلاصات والنتائج</vt:lpstr>
      <vt:lpstr>الخلاصات والنتائج</vt:lpstr>
      <vt:lpstr>الخلاصات والنتائج</vt:lpstr>
      <vt:lpstr>المقترحات</vt:lpstr>
      <vt:lpstr>Diapositive 31</vt:lpstr>
      <vt:lpstr>Diapositive 32</vt:lpstr>
      <vt:lpstr>Diapositive 33</vt:lpstr>
      <vt:lpstr>Diapositive 34</vt:lpstr>
      <vt:lpstr>Diapositive 35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hp</dc:creator>
  <cp:lastModifiedBy>electr</cp:lastModifiedBy>
  <cp:revision>57</cp:revision>
  <cp:lastPrinted>2021-03-01T15:41:08Z</cp:lastPrinted>
  <dcterms:created xsi:type="dcterms:W3CDTF">2021-02-16T09:35:38Z</dcterms:created>
  <dcterms:modified xsi:type="dcterms:W3CDTF">2021-03-05T23:04:56Z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2019-11-03T00:00:00Z</vt:filetime>
  </property>
  <property fmtid="{D5CDD505-2E9C-101B-9397-08002B2CF9AE}" pid="3" name="LastSaved">
    <vt:filetime>2021-02-16T00:00:00Z</vt:filetime>
  </property>
</Properties>
</file>